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4D55B-2AA0-4716-85C4-E653CA693BCE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69EE1-6A2A-44E2-99A5-1DF14AA42D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7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0E202CA-E2E5-42EE-882C-667CCA6CB014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1D4597-1531-4416-9491-6CEACA892A48}" type="slidenum">
              <a:rPr lang="en-CA" smtClean="0"/>
              <a:t>‹#›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02CA-E2E5-42EE-882C-667CCA6CB014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4597-1531-4416-9491-6CEACA892A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02CA-E2E5-42EE-882C-667CCA6CB014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4597-1531-4416-9491-6CEACA892A48}" type="slidenum">
              <a:rPr lang="en-CA" smtClean="0"/>
              <a:t>‹#›</a:t>
            </a:fld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6F12CDC-D79C-43ED-9B2F-186797E54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10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6998DB-A29A-42D9-81E8-BD16B431B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018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A3A84D3-260B-4911-A470-4E5AECA4E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93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E202CA-E2E5-42EE-882C-667CCA6CB014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D4597-1531-4416-9491-6CEACA892A48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02CA-E2E5-42EE-882C-667CCA6CB014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1D4597-1531-4416-9491-6CEACA892A48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0E202CA-E2E5-42EE-882C-667CCA6CB014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C1D4597-1531-4416-9491-6CEACA892A48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0E202CA-E2E5-42EE-882C-667CCA6CB014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C1D4597-1531-4416-9491-6CEACA892A48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02CA-E2E5-42EE-882C-667CCA6CB014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1D4597-1531-4416-9491-6CEACA892A48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02CA-E2E5-42EE-882C-667CCA6CB014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1D4597-1531-4416-9491-6CEACA892A4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0E202CA-E2E5-42EE-882C-667CCA6CB014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C1D4597-1531-4416-9491-6CEACA892A48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0E202CA-E2E5-42EE-882C-667CCA6CB014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C1D4597-1531-4416-9491-6CEACA892A48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0E202CA-E2E5-42EE-882C-667CCA6CB014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C1D4597-1531-4416-9491-6CEACA892A48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Ip5I3dkvU9U&amp;safe=activ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9634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76400"/>
            <a:ext cx="8229600" cy="445452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200" dirty="0" smtClean="0"/>
              <a:t>In 1921, the Montreal Women’s Club asked PM Borden to appoint Emily Murphy to the Canadian Senate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200" dirty="0" smtClean="0"/>
          </a:p>
          <a:p>
            <a:pPr algn="l" eaLnBrk="1" hangingPunct="1">
              <a:lnSpc>
                <a:spcPct val="90000"/>
              </a:lnSpc>
            </a:pPr>
            <a:r>
              <a:rPr lang="en-US" altLang="en-US" sz="3200" dirty="0" smtClean="0"/>
              <a:t>She was an excellent candidate: The women wanted to test the law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algn="l" eaLnBrk="1" hangingPunct="1">
              <a:lnSpc>
                <a:spcPct val="90000"/>
              </a:lnSpc>
            </a:pPr>
            <a:r>
              <a:rPr lang="en-US" altLang="en-US" sz="3200" dirty="0" smtClean="0"/>
              <a:t>Borden would not go against the law and appoint her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The Law Is Challenged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723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The Alberta Famous Five</a:t>
            </a:r>
          </a:p>
        </p:txBody>
      </p:sp>
      <p:pic>
        <p:nvPicPr>
          <p:cNvPr id="18435" name="Picture 5" descr="ϧ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33600"/>
            <a:ext cx="3600450" cy="3071813"/>
          </a:xfr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600200"/>
            <a:ext cx="4724400" cy="480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smtClean="0"/>
              <a:t>By 1927, Emily Murphy stood up to the government with a group of very influential women:</a:t>
            </a:r>
          </a:p>
          <a:p>
            <a:pPr algn="l" eaLnBrk="1" hangingPunct="1"/>
            <a:endParaRPr lang="en-US" altLang="en-US" sz="2800" dirty="0" smtClean="0"/>
          </a:p>
          <a:p>
            <a:pPr algn="l" eaLnBrk="1" hangingPunct="1"/>
            <a:r>
              <a:rPr lang="en-US" altLang="en-US" sz="2800" dirty="0" smtClean="0"/>
              <a:t>Nellie McClung</a:t>
            </a:r>
          </a:p>
          <a:p>
            <a:pPr algn="l" eaLnBrk="1" hangingPunct="1"/>
            <a:r>
              <a:rPr lang="en-US" altLang="en-US" sz="2800" dirty="0" smtClean="0"/>
              <a:t>Louise McKinney</a:t>
            </a:r>
          </a:p>
          <a:p>
            <a:pPr algn="l" eaLnBrk="1" hangingPunct="1"/>
            <a:r>
              <a:rPr lang="en-US" altLang="en-US" sz="2800" dirty="0" smtClean="0"/>
              <a:t>Henrietta Muir Edwards</a:t>
            </a:r>
          </a:p>
          <a:p>
            <a:pPr algn="l" eaLnBrk="1" hangingPunct="1"/>
            <a:r>
              <a:rPr lang="en-US" altLang="en-US" sz="2800" dirty="0" smtClean="0"/>
              <a:t>Irene </a:t>
            </a:r>
            <a:r>
              <a:rPr lang="en-US" altLang="en-US" sz="2800" dirty="0" err="1" smtClean="0"/>
              <a:t>Parlby</a:t>
            </a:r>
            <a:endParaRPr lang="en-US" alt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6320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9900" y="0"/>
            <a:ext cx="5314950" cy="6858000"/>
          </a:xfrm>
        </p:spPr>
      </p:pic>
    </p:spTree>
    <p:extLst>
      <p:ext uri="{BB962C8B-B14F-4D97-AF65-F5344CB8AC3E}">
        <p14:creationId xmlns:p14="http://schemas.microsoft.com/office/powerpoint/2010/main" val="13807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sz="quarter" idx="13"/>
          </p:nvPr>
        </p:nvSpPr>
        <p:spPr>
          <a:xfrm>
            <a:off x="457200" y="1916832"/>
            <a:ext cx="8507288" cy="455699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dirty="0" smtClean="0"/>
              <a:t>The government won the first challenge based on the law of 1867</a:t>
            </a:r>
          </a:p>
          <a:p>
            <a:pPr algn="l" eaLnBrk="1" hangingPunct="1"/>
            <a:endParaRPr lang="en-US" altLang="en-US" sz="3200" dirty="0" smtClean="0"/>
          </a:p>
          <a:p>
            <a:pPr algn="l" eaLnBrk="1" hangingPunct="1"/>
            <a:r>
              <a:rPr lang="en-US" altLang="en-US" sz="3200" dirty="0" smtClean="0"/>
              <a:t>The Alberta Five took their case to the Court of Appeal in Britain in 1929</a:t>
            </a:r>
          </a:p>
          <a:p>
            <a:pPr algn="l" eaLnBrk="1" hangingPunct="1"/>
            <a:endParaRPr lang="en-US" altLang="en-US" sz="3200" dirty="0" smtClean="0"/>
          </a:p>
          <a:p>
            <a:pPr algn="l" eaLnBrk="1" hangingPunct="1"/>
            <a:r>
              <a:rPr lang="en-US" altLang="en-US" sz="3200" dirty="0" smtClean="0"/>
              <a:t>They won and were declared ‘persons’ under the law</a:t>
            </a:r>
          </a:p>
          <a:p>
            <a:pPr eaLnBrk="1" hangingPunct="1"/>
            <a:endParaRPr lang="en-US" altLang="en-US" sz="26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 smtClean="0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Victory for Women</a:t>
            </a:r>
          </a:p>
        </p:txBody>
      </p:sp>
    </p:spTree>
    <p:extLst>
      <p:ext uri="{BB962C8B-B14F-4D97-AF65-F5344CB8AC3E}">
        <p14:creationId xmlns:p14="http://schemas.microsoft.com/office/powerpoint/2010/main" val="395167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8579296" cy="470100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CA" altLang="en-US" sz="4000" dirty="0" smtClean="0"/>
              <a:t>Murphy never became Senator (another women was appointed in 1930) but…</a:t>
            </a:r>
          </a:p>
          <a:p>
            <a:pPr algn="l" eaLnBrk="1" hangingPunct="1"/>
            <a:endParaRPr lang="en-CA" altLang="en-US" sz="4000" dirty="0" smtClean="0"/>
          </a:p>
          <a:p>
            <a:pPr algn="l" eaLnBrk="1" hangingPunct="1"/>
            <a:r>
              <a:rPr lang="en-CA" altLang="en-US" sz="4000" dirty="0" smtClean="0"/>
              <a:t>This was a major triumph for women’s rights in Canada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600" b="1" dirty="0" smtClean="0"/>
              <a:t>Big Idea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34235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375" y="2255838"/>
            <a:ext cx="6191250" cy="35623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CA" sz="3500" b="1" dirty="0" smtClean="0"/>
              <a:t>Video Clip on Nellie McClung</a:t>
            </a:r>
            <a:endParaRPr lang="en-CA" sz="3500" b="1" dirty="0"/>
          </a:p>
        </p:txBody>
      </p:sp>
    </p:spTree>
    <p:extLst>
      <p:ext uri="{BB962C8B-B14F-4D97-AF65-F5344CB8AC3E}">
        <p14:creationId xmlns:p14="http://schemas.microsoft.com/office/powerpoint/2010/main" val="13282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algn="l"/>
            <a:r>
              <a:rPr lang="en-CA" sz="2800" dirty="0" smtClean="0"/>
              <a:t>In Partners, you will create a “Main Ideas” poster hi-lighting the important aspects of the life of </a:t>
            </a:r>
            <a:r>
              <a:rPr lang="en-CA" sz="2800" i="1" dirty="0" smtClean="0"/>
              <a:t>your</a:t>
            </a:r>
            <a:r>
              <a:rPr lang="en-CA" sz="2800" dirty="0" smtClean="0"/>
              <a:t> Alberta Five person! </a:t>
            </a:r>
            <a:endParaRPr lang="en-CA" sz="2800" dirty="0"/>
          </a:p>
          <a:p>
            <a:pPr marL="0" indent="0" algn="l">
              <a:buNone/>
            </a:pPr>
            <a:endParaRPr lang="en-CA" sz="2800" dirty="0" smtClean="0"/>
          </a:p>
          <a:p>
            <a:pPr marL="0" indent="0" algn="l">
              <a:buNone/>
            </a:pPr>
            <a:r>
              <a:rPr lang="en-CA" sz="2800" dirty="0" smtClean="0"/>
              <a:t>You should include:</a:t>
            </a:r>
          </a:p>
          <a:p>
            <a:pPr algn="l">
              <a:buFontTx/>
              <a:buChar char="-"/>
            </a:pPr>
            <a:r>
              <a:rPr lang="en-CA" sz="2800" dirty="0" smtClean="0"/>
              <a:t>At least 5 points (in complete sentences) summarizing the main idea of your reading.</a:t>
            </a:r>
          </a:p>
          <a:p>
            <a:pPr algn="l">
              <a:buFontTx/>
              <a:buChar char="-"/>
            </a:pPr>
            <a:r>
              <a:rPr lang="en-CA" sz="2800" dirty="0" smtClean="0"/>
              <a:t>Your person’s NAME!</a:t>
            </a:r>
          </a:p>
          <a:p>
            <a:pPr algn="l">
              <a:buFontTx/>
              <a:buChar char="-"/>
            </a:pPr>
            <a:r>
              <a:rPr lang="en-CA" sz="2800" dirty="0" smtClean="0"/>
              <a:t>At least two images that represent your person (can be their face!)</a:t>
            </a:r>
          </a:p>
          <a:p>
            <a:pPr algn="l">
              <a:buFontTx/>
              <a:buChar char="-"/>
            </a:pPr>
            <a:r>
              <a:rPr lang="en-CA" sz="2800" dirty="0" smtClean="0"/>
              <a:t>The quote at the top of the page plus an explanation 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14800" cy="70104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Your Task…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60397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mtClean="0"/>
              <a:t>Based on the reading you get do the following on a the Alberta Five chart:</a:t>
            </a:r>
          </a:p>
          <a:p>
            <a:pPr eaLnBrk="1" hangingPunct="1"/>
            <a:endParaRPr lang="en-CA" altLang="en-US" smtClean="0"/>
          </a:p>
          <a:p>
            <a:pPr eaLnBrk="1" hangingPunct="1"/>
            <a:r>
              <a:rPr lang="en-CA" altLang="en-US" smtClean="0"/>
              <a:t>Write the persons name as the title</a:t>
            </a:r>
          </a:p>
          <a:p>
            <a:pPr eaLnBrk="1" hangingPunct="1"/>
            <a:r>
              <a:rPr lang="en-CA" altLang="en-US" smtClean="0"/>
              <a:t>Copy down the quote and underneath write down what you think it means</a:t>
            </a:r>
          </a:p>
          <a:p>
            <a:pPr eaLnBrk="1" hangingPunct="1"/>
            <a:r>
              <a:rPr lang="en-CA" altLang="en-US" smtClean="0"/>
              <a:t>Read the article on your own and identify things that you would consider to be main points or “Big Ideas”</a:t>
            </a:r>
          </a:p>
          <a:p>
            <a:pPr eaLnBrk="1" hangingPunct="1"/>
            <a:r>
              <a:rPr lang="en-CA" altLang="en-US" smtClean="0"/>
              <a:t>Compare notes with others to fill in your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600" b="1" dirty="0" smtClean="0"/>
              <a:t>Reading Activity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126481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altLang="en-US" smtClean="0"/>
              <a:t>Read the following quote: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altLang="en-US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altLang="en-US" smtClean="0"/>
              <a:t>“A woman’s place is any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altLang="en-US" smtClean="0"/>
              <a:t>place she wants to be.”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altLang="en-US" smtClean="0"/>
          </a:p>
          <a:p>
            <a:pPr marL="0" indent="0" eaLnBrk="1" hangingPunct="1">
              <a:buFont typeface="Wingdings" pitchFamily="2" charset="2"/>
              <a:buAutoNum type="arabicPeriod"/>
            </a:pPr>
            <a:r>
              <a:rPr lang="en-CA" altLang="en-US" smtClean="0"/>
              <a:t>Write down what your response to this quote would be if you lived in the 1920’s</a:t>
            </a:r>
          </a:p>
          <a:p>
            <a:pPr marL="0" indent="0" eaLnBrk="1" hangingPunct="1">
              <a:buFont typeface="Wingdings" pitchFamily="2" charset="2"/>
              <a:buAutoNum type="arabicPeriod"/>
            </a:pPr>
            <a:r>
              <a:rPr lang="en-CA" altLang="en-US" smtClean="0"/>
              <a:t>Write down what your response to this quote is now in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600" b="1" dirty="0" smtClean="0"/>
              <a:t>Mind’s On – Quote Perspectives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37875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2420888"/>
            <a:ext cx="4536504" cy="1295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The Role of Women in the 1920’s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6172200" cy="1981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 cap="none" dirty="0" smtClean="0"/>
              <a:t>“WOMEN ARE PERSONS TOO”:</a:t>
            </a:r>
          </a:p>
        </p:txBody>
      </p:sp>
    </p:spTree>
    <p:extLst>
      <p:ext uri="{BB962C8B-B14F-4D97-AF65-F5344CB8AC3E}">
        <p14:creationId xmlns:p14="http://schemas.microsoft.com/office/powerpoint/2010/main" val="15343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Women Against Alcohol</a:t>
            </a:r>
            <a:endParaRPr lang="en-US" sz="3600" b="1" dirty="0"/>
          </a:p>
        </p:txBody>
      </p:sp>
      <p:pic>
        <p:nvPicPr>
          <p:cNvPr id="1331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8432"/>
            <a:ext cx="4038600" cy="2674260"/>
          </a:xfrm>
        </p:spPr>
      </p:pic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Many women’s groups believed the country’s use of liquor created financial problems, crime, and often physical and mental abuse within the family</a:t>
            </a:r>
          </a:p>
        </p:txBody>
      </p:sp>
    </p:spTree>
    <p:extLst>
      <p:ext uri="{BB962C8B-B14F-4D97-AF65-F5344CB8AC3E}">
        <p14:creationId xmlns:p14="http://schemas.microsoft.com/office/powerpoint/2010/main" val="230912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Temperance</a:t>
            </a:r>
            <a:endParaRPr lang="en-US" sz="4000" b="1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7244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The Women’s Christian Temperance Union worked to ban the sale of liquor in Canada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Prohibition was officially introduced in Canada March, 1918, as part of the war effort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dirty="0" smtClean="0"/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3810000" cy="3646488"/>
          </a:xfrm>
        </p:spPr>
      </p:pic>
    </p:spTree>
    <p:extLst>
      <p:ext uri="{BB962C8B-B14F-4D97-AF65-F5344CB8AC3E}">
        <p14:creationId xmlns:p14="http://schemas.microsoft.com/office/powerpoint/2010/main" val="11794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Political Action</a:t>
            </a:r>
            <a:endParaRPr lang="en-US" sz="36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200" dirty="0" smtClean="0"/>
              <a:t>In 1916, the City of Edmonton appointed Emily Murphy as Judge of the Juvenile Court</a:t>
            </a:r>
          </a:p>
          <a:p>
            <a:pPr algn="l" eaLnBrk="1" hangingPunct="1">
              <a:buFont typeface="Wingdings" pitchFamily="2" charset="2"/>
              <a:buNone/>
            </a:pPr>
            <a:endParaRPr lang="en-US" altLang="en-US" sz="3200" dirty="0" smtClean="0"/>
          </a:p>
          <a:p>
            <a:pPr algn="l" eaLnBrk="1" hangingPunct="1"/>
            <a:r>
              <a:rPr lang="en-US" altLang="en-US" sz="3200" dirty="0" smtClean="0"/>
              <a:t>Murphy was the first female judge in Canada</a:t>
            </a:r>
          </a:p>
        </p:txBody>
      </p:sp>
      <p:pic>
        <p:nvPicPr>
          <p:cNvPr id="1536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2" y="1741753"/>
            <a:ext cx="2943636" cy="4247619"/>
          </a:xfrm>
        </p:spPr>
      </p:pic>
    </p:spTree>
    <p:extLst>
      <p:ext uri="{BB962C8B-B14F-4D97-AF65-F5344CB8AC3E}">
        <p14:creationId xmlns:p14="http://schemas.microsoft.com/office/powerpoint/2010/main" val="411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84784"/>
            <a:ext cx="8291264" cy="49890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 smtClean="0"/>
              <a:t>She was challenged her first day of work, based on an outdated law that only a “qualified person” could preside on the bench</a:t>
            </a:r>
          </a:p>
          <a:p>
            <a:pPr algn="l" eaLnBrk="1" hangingPunct="1">
              <a:buFont typeface="Wingdings" pitchFamily="2" charset="2"/>
              <a:buNone/>
            </a:pPr>
            <a:endParaRPr lang="en-US" altLang="en-US" sz="3600" dirty="0" smtClean="0"/>
          </a:p>
          <a:p>
            <a:pPr algn="l" eaLnBrk="1" hangingPunct="1"/>
            <a:r>
              <a:rPr lang="en-US" altLang="en-US" sz="3600" dirty="0" smtClean="0"/>
              <a:t>British law considered only men as persons; women were not even mentioned</a:t>
            </a:r>
          </a:p>
        </p:txBody>
      </p:sp>
    </p:spTree>
    <p:extLst>
      <p:ext uri="{BB962C8B-B14F-4D97-AF65-F5344CB8AC3E}">
        <p14:creationId xmlns:p14="http://schemas.microsoft.com/office/powerpoint/2010/main" val="224004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752528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/>
              <a:t>Agnes </a:t>
            </a:r>
            <a:r>
              <a:rPr lang="en-CA" sz="3200" dirty="0" err="1" smtClean="0"/>
              <a:t>Macphail</a:t>
            </a:r>
            <a:r>
              <a:rPr lang="en-CA" sz="3200" dirty="0" smtClean="0"/>
              <a:t> was the first woman elected to the House of Commons (1921–40) and was one of the first two women elected to the Ontario legislature (1943–45, 1948–51). </a:t>
            </a:r>
          </a:p>
          <a:p>
            <a:pPr algn="l"/>
            <a:endParaRPr lang="en-CA" sz="3200" dirty="0" smtClean="0"/>
          </a:p>
          <a:p>
            <a:pPr algn="l"/>
            <a:r>
              <a:rPr lang="en-CA" sz="3200" dirty="0" smtClean="0"/>
              <a:t>She was also the first female member of a Canadian delegation to the League of Nations, where she served on the disarmament committee.</a:t>
            </a:r>
            <a:endParaRPr lang="en-CA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Agnes </a:t>
            </a:r>
            <a:r>
              <a:rPr lang="en-CA" sz="3200" b="1" dirty="0" err="1" smtClean="0"/>
              <a:t>Macphail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42686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9208" y="1916832"/>
            <a:ext cx="4834880" cy="4525963"/>
          </a:xfrm>
        </p:spPr>
        <p:txBody>
          <a:bodyPr/>
          <a:lstStyle/>
          <a:p>
            <a:pPr algn="l"/>
            <a:r>
              <a:rPr lang="en-CA" sz="3600" dirty="0" smtClean="0"/>
              <a:t>Although </a:t>
            </a:r>
            <a:r>
              <a:rPr lang="en-CA" sz="3600" dirty="0" err="1" smtClean="0"/>
              <a:t>Macphail</a:t>
            </a:r>
            <a:r>
              <a:rPr lang="en-CA" sz="3600" dirty="0" smtClean="0"/>
              <a:t> had an official seat in the House of Commons, she was not technically considered a “person” under Canadian law.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92696"/>
            <a:ext cx="4114800" cy="701040"/>
          </a:xfrm>
        </p:spPr>
        <p:txBody>
          <a:bodyPr/>
          <a:lstStyle/>
          <a:p>
            <a:r>
              <a:rPr lang="en-CA" b="1" dirty="0" smtClean="0"/>
              <a:t>Agnes </a:t>
            </a:r>
            <a:r>
              <a:rPr lang="en-CA" b="1" dirty="0" err="1" smtClean="0"/>
              <a:t>Macphail</a:t>
            </a:r>
            <a:r>
              <a:rPr lang="en-CA" b="1" dirty="0" smtClean="0"/>
              <a:t> </a:t>
            </a:r>
            <a:endParaRPr lang="en-CA" b="1" dirty="0"/>
          </a:p>
        </p:txBody>
      </p:sp>
      <p:pic>
        <p:nvPicPr>
          <p:cNvPr id="1026" name="Picture 2" descr="http://www.ccheritage.ca/biographies/images/agnes-a127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73" y="1556792"/>
            <a:ext cx="38001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86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121</TotalTime>
  <Words>568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BlackTie</vt:lpstr>
      <vt:lpstr>PowerPoint Presentation</vt:lpstr>
      <vt:lpstr>Mind’s On – Quote Perspectives</vt:lpstr>
      <vt:lpstr>“WOMEN ARE PERSONS TOO”:</vt:lpstr>
      <vt:lpstr>Women Against Alcohol</vt:lpstr>
      <vt:lpstr>Temperance</vt:lpstr>
      <vt:lpstr>Political Action</vt:lpstr>
      <vt:lpstr>PowerPoint Presentation</vt:lpstr>
      <vt:lpstr>Agnes Macphail</vt:lpstr>
      <vt:lpstr>Agnes Macphail </vt:lpstr>
      <vt:lpstr>The Law Is Challenged</vt:lpstr>
      <vt:lpstr>The Alberta Famous Five</vt:lpstr>
      <vt:lpstr>PowerPoint Presentation</vt:lpstr>
      <vt:lpstr>Victory for Women</vt:lpstr>
      <vt:lpstr>Big Idea</vt:lpstr>
      <vt:lpstr>Video Clip on Nellie McClung</vt:lpstr>
      <vt:lpstr>Your Task…</vt:lpstr>
      <vt:lpstr>Reading Activity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Neals</dc:creator>
  <cp:lastModifiedBy>Lesley Neals</cp:lastModifiedBy>
  <cp:revision>4</cp:revision>
  <dcterms:created xsi:type="dcterms:W3CDTF">2015-03-24T22:24:15Z</dcterms:created>
  <dcterms:modified xsi:type="dcterms:W3CDTF">2015-03-25T00:25:57Z</dcterms:modified>
</cp:coreProperties>
</file>