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E744-1AD0-4C49-A9C7-71CAB7B18976}" type="datetimeFigureOut">
              <a:rPr lang="en-CA" smtClean="0"/>
              <a:t>27/06/2013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814-987F-4C28-A1C1-5962C847E2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E744-1AD0-4C49-A9C7-71CAB7B18976}" type="datetimeFigureOut">
              <a:rPr lang="en-CA" smtClean="0"/>
              <a:t>27/06/2013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814-987F-4C28-A1C1-5962C847E2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E744-1AD0-4C49-A9C7-71CAB7B18976}" type="datetimeFigureOut">
              <a:rPr lang="en-CA" smtClean="0"/>
              <a:t>27/06/2013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814-987F-4C28-A1C1-5962C847E2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E744-1AD0-4C49-A9C7-71CAB7B18976}" type="datetimeFigureOut">
              <a:rPr lang="en-CA" smtClean="0"/>
              <a:t>27/06/2013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814-987F-4C28-A1C1-5962C847E2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E744-1AD0-4C49-A9C7-71CAB7B18976}" type="datetimeFigureOut">
              <a:rPr lang="en-CA" smtClean="0"/>
              <a:t>27/06/2013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814-987F-4C28-A1C1-5962C847E2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E744-1AD0-4C49-A9C7-71CAB7B18976}" type="datetimeFigureOut">
              <a:rPr lang="en-CA" smtClean="0"/>
              <a:t>27/06/2013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814-987F-4C28-A1C1-5962C847E2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E744-1AD0-4C49-A9C7-71CAB7B18976}" type="datetimeFigureOut">
              <a:rPr lang="en-CA" smtClean="0"/>
              <a:t>27/06/2013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814-987F-4C28-A1C1-5962C847E2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E744-1AD0-4C49-A9C7-71CAB7B18976}" type="datetimeFigureOut">
              <a:rPr lang="en-CA" smtClean="0"/>
              <a:t>27/06/2013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814-987F-4C28-A1C1-5962C847E2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E744-1AD0-4C49-A9C7-71CAB7B18976}" type="datetimeFigureOut">
              <a:rPr lang="en-CA" smtClean="0"/>
              <a:t>27/06/2013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814-987F-4C28-A1C1-5962C847E2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E744-1AD0-4C49-A9C7-71CAB7B18976}" type="datetimeFigureOut">
              <a:rPr lang="en-CA" smtClean="0"/>
              <a:t>27/06/2013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814-987F-4C28-A1C1-5962C847E23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E744-1AD0-4C49-A9C7-71CAB7B18976}" type="datetimeFigureOut">
              <a:rPr lang="en-CA" smtClean="0"/>
              <a:t>27/06/2013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04814-987F-4C28-A1C1-5962C847E230}" type="slidenum">
              <a:rPr lang="en-CA" smtClean="0"/>
              <a:t>‹#›</a:t>
            </a:fld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DEDFE744-1AD0-4C49-A9C7-71CAB7B18976}" type="datetimeFigureOut">
              <a:rPr lang="en-CA" smtClean="0"/>
              <a:t>27/06/2013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32104814-987F-4C28-A1C1-5962C847E230}" type="slidenum">
              <a:rPr lang="en-CA" smtClean="0"/>
              <a:t>‹#›</a:t>
            </a:fld>
            <a:endParaRPr lang="en-CA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07355"/>
            <a:ext cx="8568952" cy="1470025"/>
          </a:xfrm>
        </p:spPr>
        <p:txBody>
          <a:bodyPr>
            <a:normAutofit/>
          </a:bodyPr>
          <a:lstStyle/>
          <a:p>
            <a:pPr algn="ctr"/>
            <a:r>
              <a:rPr lang="en-CA" dirty="0" smtClean="0"/>
              <a:t>MYTHS, LEGENDS, </a:t>
            </a:r>
            <a:br>
              <a:rPr lang="en-CA" dirty="0" smtClean="0"/>
            </a:br>
            <a:r>
              <a:rPr lang="en-CA" dirty="0" smtClean="0"/>
              <a:t>AND FOUNDATION STORIES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1315916"/>
          </a:xfrm>
        </p:spPr>
        <p:txBody>
          <a:bodyPr>
            <a:normAutofit/>
          </a:bodyPr>
          <a:lstStyle/>
          <a:p>
            <a:r>
              <a:rPr lang="en-CA" dirty="0" smtClean="0"/>
              <a:t>Introductory Lecture</a:t>
            </a:r>
          </a:p>
          <a:p>
            <a:endParaRPr lang="en-CA" dirty="0"/>
          </a:p>
          <a:p>
            <a:pPr algn="ctr"/>
            <a:r>
              <a:rPr lang="en-CA" b="1" i="1" dirty="0" smtClean="0">
                <a:solidFill>
                  <a:srgbClr val="FFFF00"/>
                </a:solidFill>
              </a:rPr>
              <a:t>Please be prepared to TAKE NOTES!</a:t>
            </a:r>
            <a:endParaRPr lang="en-CA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03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568952" cy="1470025"/>
          </a:xfrm>
        </p:spPr>
        <p:txBody>
          <a:bodyPr>
            <a:normAutofit/>
          </a:bodyPr>
          <a:lstStyle/>
          <a:p>
            <a:r>
              <a:rPr lang="en-CA" dirty="0" smtClean="0"/>
              <a:t>Why study myths, legends, and foundation stories?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604448" cy="648072"/>
          </a:xfrm>
        </p:spPr>
        <p:txBody>
          <a:bodyPr>
            <a:noAutofit/>
          </a:bodyPr>
          <a:lstStyle/>
          <a:p>
            <a:r>
              <a:rPr lang="en-CA" sz="3200" dirty="0" smtClean="0"/>
              <a:t>Recognition of “Collective Unconscious”</a:t>
            </a:r>
            <a:endParaRPr lang="en-CA" sz="32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15616" y="3212976"/>
            <a:ext cx="7848872" cy="34563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CA" sz="2400" dirty="0" smtClean="0"/>
              <a:t>Idea formulated by Swiss psychologist </a:t>
            </a:r>
            <a:r>
              <a:rPr lang="en-CA" sz="2400" b="1" dirty="0" smtClean="0"/>
              <a:t>Carl Jung </a:t>
            </a:r>
            <a:r>
              <a:rPr lang="en-CA" sz="2400" dirty="0" smtClean="0"/>
              <a:t>(1875-1961)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400" dirty="0" smtClean="0"/>
              <a:t>Symbol patterns (e.g. – father, mother, hero) are hard-wired into the human brain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400" dirty="0" smtClean="0"/>
              <a:t>He called these symbol patterns </a:t>
            </a:r>
            <a:r>
              <a:rPr lang="en-CA" sz="2400" b="1" dirty="0" smtClean="0"/>
              <a:t>archetypes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400" dirty="0" smtClean="0"/>
              <a:t>Once again, we are studying the </a:t>
            </a:r>
            <a:r>
              <a:rPr lang="en-CA" sz="2400" b="1" dirty="0" smtClean="0"/>
              <a:t>connections </a:t>
            </a:r>
            <a:r>
              <a:rPr lang="en-CA" sz="2400" dirty="0" smtClean="0"/>
              <a:t>and </a:t>
            </a:r>
            <a:r>
              <a:rPr lang="en-CA" sz="2400" b="1" dirty="0" smtClean="0"/>
              <a:t>similarities</a:t>
            </a:r>
            <a:r>
              <a:rPr lang="en-CA" sz="2400" dirty="0" smtClean="0"/>
              <a:t> in the stories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15392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568952" cy="1470025"/>
          </a:xfrm>
        </p:spPr>
        <p:txBody>
          <a:bodyPr>
            <a:normAutofit/>
          </a:bodyPr>
          <a:lstStyle/>
          <a:p>
            <a:r>
              <a:rPr lang="en-CA" dirty="0" smtClean="0"/>
              <a:t>Why study myths, legends, and foundation stories?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117180" cy="648072"/>
          </a:xfrm>
        </p:spPr>
        <p:txBody>
          <a:bodyPr>
            <a:noAutofit/>
          </a:bodyPr>
          <a:lstStyle/>
          <a:p>
            <a:r>
              <a:rPr lang="en-CA" sz="4000" dirty="0" smtClean="0"/>
              <a:t>They are </a:t>
            </a:r>
            <a:r>
              <a:rPr lang="en-CA" sz="4000" b="1" dirty="0" smtClean="0"/>
              <a:t>Good Stories</a:t>
            </a:r>
            <a:r>
              <a:rPr lang="en-CA" sz="4000" dirty="0" smtClean="0"/>
              <a:t>!</a:t>
            </a:r>
            <a:endParaRPr lang="en-CA" sz="4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15616" y="3212976"/>
            <a:ext cx="7848872" cy="34563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CA" sz="2800" dirty="0" smtClean="0"/>
              <a:t>They appeal to us at the “story” level (fun to read)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800" dirty="0" smtClean="0"/>
              <a:t>Excitement, passion, interest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800" dirty="0" smtClean="0"/>
              <a:t>Good authors (e.g. – Homer, Ovid, et cetera)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76553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568952" cy="1470025"/>
          </a:xfrm>
        </p:spPr>
        <p:txBody>
          <a:bodyPr>
            <a:normAutofit/>
          </a:bodyPr>
          <a:lstStyle/>
          <a:p>
            <a:r>
              <a:rPr lang="en-CA" dirty="0" smtClean="0"/>
              <a:t>Why study myths, legends, and foundation stories?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117180" cy="648072"/>
          </a:xfrm>
        </p:spPr>
        <p:txBody>
          <a:bodyPr>
            <a:noAutofit/>
          </a:bodyPr>
          <a:lstStyle/>
          <a:p>
            <a:r>
              <a:rPr lang="en-CA" sz="4000" dirty="0" smtClean="0"/>
              <a:t>Appreciation of </a:t>
            </a:r>
            <a:r>
              <a:rPr lang="en-CA" sz="4000" b="1" dirty="0" smtClean="0"/>
              <a:t>Metaphor</a:t>
            </a:r>
            <a:endParaRPr lang="en-CA" sz="4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15616" y="3212976"/>
            <a:ext cx="7848872" cy="34563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CA" dirty="0" smtClean="0"/>
              <a:t>Literature students need a keen grasp of </a:t>
            </a:r>
            <a:r>
              <a:rPr lang="en-CA" b="1" dirty="0" smtClean="0"/>
              <a:t>metaphor</a:t>
            </a:r>
            <a:endParaRPr lang="en-CA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CA" dirty="0" smtClean="0"/>
              <a:t>Students who understand metaphor often have </a:t>
            </a:r>
            <a:r>
              <a:rPr lang="en-CA" b="1" dirty="0" smtClean="0"/>
              <a:t>creative, intelligent minds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dirty="0" smtClean="0"/>
              <a:t>Metaphor = a </a:t>
            </a:r>
            <a:r>
              <a:rPr lang="en-CA" b="1" dirty="0" smtClean="0"/>
              <a:t>comparison</a:t>
            </a:r>
            <a:r>
              <a:rPr lang="en-CA" dirty="0" smtClean="0"/>
              <a:t>, a way of thinking about the world that is </a:t>
            </a:r>
            <a:r>
              <a:rPr lang="en-CA" b="1" dirty="0" smtClean="0"/>
              <a:t>not literal</a:t>
            </a:r>
            <a:endParaRPr lang="en-CA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n-CA" dirty="0" smtClean="0"/>
              <a:t>Examples:</a:t>
            </a:r>
            <a:r>
              <a:rPr lang="en-CA" dirty="0"/>
              <a:t> </a:t>
            </a:r>
            <a:r>
              <a:rPr lang="en-CA" dirty="0" smtClean="0"/>
              <a:t> the sun is Apollo’s chariot racing across the sky; winter is Hades kidnapping Persephone and making Demeter sad</a:t>
            </a:r>
          </a:p>
        </p:txBody>
      </p:sp>
    </p:spTree>
    <p:extLst>
      <p:ext uri="{BB962C8B-B14F-4D97-AF65-F5344CB8AC3E}">
        <p14:creationId xmlns:p14="http://schemas.microsoft.com/office/powerpoint/2010/main" val="134795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568952" cy="1470025"/>
          </a:xfrm>
        </p:spPr>
        <p:txBody>
          <a:bodyPr>
            <a:normAutofit/>
          </a:bodyPr>
          <a:lstStyle/>
          <a:p>
            <a:r>
              <a:rPr lang="en-CA" dirty="0" smtClean="0"/>
              <a:t>Things to remember about studying these stories…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117180" cy="648072"/>
          </a:xfrm>
        </p:spPr>
        <p:txBody>
          <a:bodyPr>
            <a:noAutofit/>
          </a:bodyPr>
          <a:lstStyle/>
          <a:p>
            <a:r>
              <a:rPr lang="en-CA" sz="4000" dirty="0" smtClean="0"/>
              <a:t>Historical Context</a:t>
            </a:r>
            <a:endParaRPr lang="en-CA" sz="4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15616" y="3212976"/>
            <a:ext cx="7848872" cy="34563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CA" sz="2400" dirty="0" smtClean="0"/>
              <a:t>The people who believed these stories were not “stupid”; these stories were often the best explanations </a:t>
            </a:r>
            <a:r>
              <a:rPr lang="en-CA" sz="2400" b="1" dirty="0" smtClean="0"/>
              <a:t>at the time</a:t>
            </a:r>
            <a:r>
              <a:rPr lang="en-CA" sz="2400" dirty="0" smtClean="0"/>
              <a:t> for the events they describe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400" dirty="0" smtClean="0"/>
              <a:t>Remember that, a thousand years from now, future generations will look at some of </a:t>
            </a:r>
            <a:r>
              <a:rPr lang="en-CA" sz="2400" b="1" dirty="0" smtClean="0"/>
              <a:t>our</a:t>
            </a:r>
            <a:r>
              <a:rPr lang="en-CA" sz="2400" dirty="0" smtClean="0"/>
              <a:t> beliefs in the same way</a:t>
            </a:r>
          </a:p>
        </p:txBody>
      </p:sp>
    </p:spTree>
    <p:extLst>
      <p:ext uri="{BB962C8B-B14F-4D97-AF65-F5344CB8AC3E}">
        <p14:creationId xmlns:p14="http://schemas.microsoft.com/office/powerpoint/2010/main" val="122008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568952" cy="1470025"/>
          </a:xfrm>
        </p:spPr>
        <p:txBody>
          <a:bodyPr>
            <a:normAutofit/>
          </a:bodyPr>
          <a:lstStyle/>
          <a:p>
            <a:r>
              <a:rPr lang="en-CA" dirty="0" smtClean="0"/>
              <a:t>Things to remember about studying these stories…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117180" cy="648072"/>
          </a:xfrm>
        </p:spPr>
        <p:txBody>
          <a:bodyPr>
            <a:noAutofit/>
          </a:bodyPr>
          <a:lstStyle/>
          <a:p>
            <a:r>
              <a:rPr lang="en-CA" sz="4000" dirty="0" smtClean="0"/>
              <a:t>Multiple Versions</a:t>
            </a:r>
            <a:endParaRPr lang="en-CA" sz="4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15616" y="3212976"/>
            <a:ext cx="7848872" cy="34563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CA" sz="2400" dirty="0" smtClean="0"/>
              <a:t>These stories were frequently transmitted </a:t>
            </a:r>
            <a:r>
              <a:rPr lang="en-CA" sz="2400" b="1" dirty="0" smtClean="0"/>
              <a:t>orally</a:t>
            </a:r>
            <a:r>
              <a:rPr lang="en-CA" sz="2400" dirty="0" smtClean="0"/>
              <a:t>; once created, they can change a lot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400" dirty="0" smtClean="0"/>
              <a:t>What we study today is usually the </a:t>
            </a:r>
            <a:r>
              <a:rPr lang="en-CA" sz="2400" b="1" dirty="0" smtClean="0"/>
              <a:t>best known </a:t>
            </a:r>
            <a:r>
              <a:rPr lang="en-CA" sz="2400" dirty="0" smtClean="0"/>
              <a:t>and/or </a:t>
            </a:r>
            <a:r>
              <a:rPr lang="en-CA" sz="2400" b="1" dirty="0" smtClean="0"/>
              <a:t>most popular </a:t>
            </a:r>
            <a:r>
              <a:rPr lang="en-CA" sz="2400" dirty="0" smtClean="0"/>
              <a:t>version of the stories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400" dirty="0" smtClean="0"/>
              <a:t>Example:  the Disney film </a:t>
            </a:r>
            <a:r>
              <a:rPr lang="en-CA" sz="2400" b="1" i="1" dirty="0" smtClean="0"/>
              <a:t>Hercules</a:t>
            </a:r>
            <a:r>
              <a:rPr lang="en-CA" sz="2400" dirty="0" smtClean="0"/>
              <a:t> has a great many changes from the story we will read in </a:t>
            </a:r>
            <a:r>
              <a:rPr lang="en-CA" sz="2400" i="1" dirty="0" smtClean="0"/>
              <a:t>Deeds of Gods and Heroes</a:t>
            </a:r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96607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568952" cy="1470025"/>
          </a:xfrm>
        </p:spPr>
        <p:txBody>
          <a:bodyPr>
            <a:normAutofit/>
          </a:bodyPr>
          <a:lstStyle/>
          <a:p>
            <a:r>
              <a:rPr lang="en-CA" dirty="0" smtClean="0"/>
              <a:t>Things to remember about studying these stories…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117180" cy="648072"/>
          </a:xfrm>
        </p:spPr>
        <p:txBody>
          <a:bodyPr>
            <a:noAutofit/>
          </a:bodyPr>
          <a:lstStyle/>
          <a:p>
            <a:r>
              <a:rPr lang="en-CA" sz="4000" dirty="0" smtClean="0"/>
              <a:t>Similar Things Today</a:t>
            </a:r>
            <a:endParaRPr lang="en-CA" sz="4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15616" y="3068960"/>
            <a:ext cx="7848872" cy="34563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CA" sz="2400" dirty="0" smtClean="0"/>
              <a:t>Sci-fi and fantasy (e.g. – </a:t>
            </a:r>
            <a:r>
              <a:rPr lang="en-CA" sz="2400" b="1" i="1" dirty="0" smtClean="0"/>
              <a:t>Star Wars, Lord of the Rings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400" dirty="0" smtClean="0"/>
              <a:t>Comics and superheroes (e.g. – </a:t>
            </a:r>
            <a:r>
              <a:rPr lang="en-CA" sz="2400" b="1" dirty="0" smtClean="0"/>
              <a:t>Superman, Iron Man, Wonder Woman, Batman, Spiderman</a:t>
            </a:r>
            <a:r>
              <a:rPr lang="en-CA" sz="2400" dirty="0" smtClean="0"/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400" dirty="0" smtClean="0"/>
              <a:t>Urban legends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400" dirty="0" smtClean="0"/>
              <a:t>Modern religious tradition preserves some of these stories in various forms</a:t>
            </a:r>
          </a:p>
        </p:txBody>
      </p:sp>
    </p:spTree>
    <p:extLst>
      <p:ext uri="{BB962C8B-B14F-4D97-AF65-F5344CB8AC3E}">
        <p14:creationId xmlns:p14="http://schemas.microsoft.com/office/powerpoint/2010/main" val="233525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568952" cy="1470025"/>
          </a:xfrm>
        </p:spPr>
        <p:txBody>
          <a:bodyPr/>
          <a:lstStyle/>
          <a:p>
            <a:r>
              <a:rPr lang="en-CA" dirty="0" smtClean="0"/>
              <a:t>The Focus of our Studies: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424936" cy="648072"/>
          </a:xfrm>
        </p:spPr>
        <p:txBody>
          <a:bodyPr>
            <a:noAutofit/>
          </a:bodyPr>
          <a:lstStyle/>
          <a:p>
            <a:r>
              <a:rPr lang="en-CA" sz="3200" dirty="0" smtClean="0"/>
              <a:t>1) Recognition of Common Allusions</a:t>
            </a:r>
            <a:endParaRPr lang="en-CA" sz="32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9552" y="3111599"/>
            <a:ext cx="8424936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3200" smtClean="0"/>
              <a:t>2) Recognition of Patterns</a:t>
            </a:r>
            <a:endParaRPr lang="en-CA" sz="32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73419" y="4058759"/>
            <a:ext cx="8424936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3200" smtClean="0"/>
              <a:t>3) Relevance to Today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1149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568952" cy="1470025"/>
          </a:xfrm>
        </p:spPr>
        <p:txBody>
          <a:bodyPr/>
          <a:lstStyle/>
          <a:p>
            <a:r>
              <a:rPr lang="en-CA" dirty="0" smtClean="0"/>
              <a:t>The Focus of our Studies: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424936" cy="648072"/>
          </a:xfrm>
        </p:spPr>
        <p:txBody>
          <a:bodyPr>
            <a:noAutofit/>
          </a:bodyPr>
          <a:lstStyle/>
          <a:p>
            <a:r>
              <a:rPr lang="en-CA" sz="3200" dirty="0" smtClean="0"/>
              <a:t>1) Recognition of Common Allusions</a:t>
            </a:r>
            <a:endParaRPr lang="en-CA" sz="32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15616" y="3068960"/>
            <a:ext cx="7848872" cy="34563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CA" sz="2400" dirty="0" smtClean="0"/>
              <a:t>There are a certain minimum number of characters and ideas associated with these stories of which all educated people should be aware (e.g. – Adam and Eve, Hercules, Zeus, Thor, et cetera)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400" dirty="0" smtClean="0"/>
              <a:t>We will use some of this knowledge later in the course when studying Shakespeare, who relied heavily on both biblical and mythological allusions</a:t>
            </a:r>
          </a:p>
        </p:txBody>
      </p:sp>
    </p:spTree>
    <p:extLst>
      <p:ext uri="{BB962C8B-B14F-4D97-AF65-F5344CB8AC3E}">
        <p14:creationId xmlns:p14="http://schemas.microsoft.com/office/powerpoint/2010/main" val="81144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568952" cy="1470025"/>
          </a:xfrm>
        </p:spPr>
        <p:txBody>
          <a:bodyPr/>
          <a:lstStyle/>
          <a:p>
            <a:r>
              <a:rPr lang="en-CA" dirty="0" smtClean="0"/>
              <a:t>The Focus of our Studies: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424936" cy="648072"/>
          </a:xfrm>
        </p:spPr>
        <p:txBody>
          <a:bodyPr>
            <a:noAutofit/>
          </a:bodyPr>
          <a:lstStyle/>
          <a:p>
            <a:r>
              <a:rPr lang="en-CA" sz="3200" dirty="0" smtClean="0"/>
              <a:t>2) Recognition of Patterns</a:t>
            </a:r>
            <a:endParaRPr lang="en-CA" sz="32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15616" y="3068960"/>
            <a:ext cx="7848872" cy="34563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CA" sz="2400" dirty="0" smtClean="0"/>
              <a:t>Similarities from culture to culture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400" dirty="0" smtClean="0"/>
              <a:t>Recognition of our “common humanity”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400" dirty="0" smtClean="0"/>
              <a:t>Verification of the Jungian theory of </a:t>
            </a:r>
            <a:r>
              <a:rPr lang="en-CA" sz="2400" b="1" dirty="0" smtClean="0"/>
              <a:t>archetypes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400" dirty="0" smtClean="0"/>
              <a:t>It is hoped that this study will lead to </a:t>
            </a:r>
            <a:r>
              <a:rPr lang="en-CA" sz="2400" b="1" dirty="0" smtClean="0"/>
              <a:t>acceptance</a:t>
            </a:r>
            <a:r>
              <a:rPr lang="en-CA" sz="2400" dirty="0" smtClean="0"/>
              <a:t>, </a:t>
            </a:r>
            <a:r>
              <a:rPr lang="en-CA" sz="2400" b="1" dirty="0" smtClean="0"/>
              <a:t>understanding</a:t>
            </a:r>
            <a:r>
              <a:rPr lang="en-CA" sz="2400" dirty="0" smtClean="0"/>
              <a:t>, and </a:t>
            </a:r>
            <a:r>
              <a:rPr lang="en-CA" sz="2400" b="1" dirty="0" smtClean="0"/>
              <a:t>tolerance</a:t>
            </a:r>
            <a:r>
              <a:rPr lang="en-CA" sz="2400" dirty="0" smtClean="0"/>
              <a:t> of other cultures and beliefs</a:t>
            </a:r>
          </a:p>
        </p:txBody>
      </p:sp>
    </p:spTree>
    <p:extLst>
      <p:ext uri="{BB962C8B-B14F-4D97-AF65-F5344CB8AC3E}">
        <p14:creationId xmlns:p14="http://schemas.microsoft.com/office/powerpoint/2010/main" val="233788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568952" cy="1470025"/>
          </a:xfrm>
        </p:spPr>
        <p:txBody>
          <a:bodyPr/>
          <a:lstStyle/>
          <a:p>
            <a:r>
              <a:rPr lang="en-CA" dirty="0" smtClean="0"/>
              <a:t>The Focus of our Studies: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424936" cy="648072"/>
          </a:xfrm>
        </p:spPr>
        <p:txBody>
          <a:bodyPr>
            <a:noAutofit/>
          </a:bodyPr>
          <a:lstStyle/>
          <a:p>
            <a:r>
              <a:rPr lang="en-CA" sz="3200" dirty="0" smtClean="0"/>
              <a:t>3) Relevance to Today</a:t>
            </a:r>
            <a:endParaRPr lang="en-CA" sz="32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15616" y="3068960"/>
            <a:ext cx="7848872" cy="34563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CA" sz="2400" dirty="0" smtClean="0"/>
              <a:t>Stories like these stories are still around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400" dirty="0" smtClean="0"/>
              <a:t>Notice the </a:t>
            </a:r>
            <a:r>
              <a:rPr lang="en-CA" sz="2400" b="1" dirty="0" smtClean="0"/>
              <a:t>patterns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400" dirty="0" smtClean="0"/>
              <a:t>We will be studying the film </a:t>
            </a:r>
            <a:r>
              <a:rPr lang="en-CA" sz="2400" b="1" i="1" dirty="0" smtClean="0"/>
              <a:t>Star Wars</a:t>
            </a:r>
            <a:r>
              <a:rPr lang="en-CA" sz="2400" dirty="0" smtClean="0"/>
              <a:t> as an illustration of the universality of the hero story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400" dirty="0" smtClean="0"/>
              <a:t>Modern religions (e.g. – Christianity, Judaism, Islam) are still very much with us today; being aware of some of their foundation stories is important</a:t>
            </a:r>
          </a:p>
        </p:txBody>
      </p:sp>
    </p:spTree>
    <p:extLst>
      <p:ext uri="{BB962C8B-B14F-4D97-AF65-F5344CB8AC3E}">
        <p14:creationId xmlns:p14="http://schemas.microsoft.com/office/powerpoint/2010/main" val="353299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3481387" cy="1113254"/>
          </a:xfrm>
        </p:spPr>
        <p:txBody>
          <a:bodyPr>
            <a:noAutofit/>
          </a:bodyPr>
          <a:lstStyle/>
          <a:p>
            <a:r>
              <a:rPr lang="en-CA" sz="3600" dirty="0" smtClean="0"/>
              <a:t>What is a </a:t>
            </a:r>
            <a:r>
              <a:rPr lang="en-CA" sz="3600" b="1" dirty="0" smtClean="0"/>
              <a:t>myth</a:t>
            </a:r>
            <a:r>
              <a:rPr lang="en-CA" sz="3600" dirty="0" smtClean="0"/>
              <a:t>?</a:t>
            </a:r>
            <a:endParaRPr lang="en-CA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4097040"/>
          </a:xfrm>
        </p:spPr>
        <p:txBody>
          <a:bodyPr>
            <a:normAutofit lnSpcReduction="10000"/>
          </a:bodyPr>
          <a:lstStyle/>
          <a:p>
            <a:r>
              <a:rPr lang="en-CA" sz="1800" dirty="0" smtClean="0"/>
              <a:t>Funk and </a:t>
            </a:r>
            <a:r>
              <a:rPr lang="en-CA" sz="1800" dirty="0" err="1" smtClean="0"/>
              <a:t>Wagnalls</a:t>
            </a:r>
            <a:r>
              <a:rPr lang="en-CA" sz="1800" dirty="0" smtClean="0"/>
              <a:t> Dictionary defines </a:t>
            </a:r>
            <a:r>
              <a:rPr lang="en-CA" sz="1800" i="1" dirty="0" smtClean="0"/>
              <a:t>myth </a:t>
            </a:r>
            <a:r>
              <a:rPr lang="en-CA" sz="1800" dirty="0" smtClean="0"/>
              <a:t>as </a:t>
            </a:r>
            <a:r>
              <a:rPr lang="en-CA" sz="1800" b="1" dirty="0" smtClean="0"/>
              <a:t>“</a:t>
            </a:r>
            <a:r>
              <a:rPr lang="en-CA" sz="1800" b="1" dirty="0"/>
              <a:t>A traditional story, usu. focusing on the </a:t>
            </a:r>
            <a:r>
              <a:rPr lang="en-CA" sz="1800" b="1" u="sng" dirty="0"/>
              <a:t>deeds of gods and heroes</a:t>
            </a:r>
            <a:r>
              <a:rPr lang="en-CA" sz="1800" b="1" dirty="0"/>
              <a:t>, often in explanation of some natural phenomenon, as the origin of the sun, etc</a:t>
            </a:r>
            <a:r>
              <a:rPr lang="en-CA" sz="1800" b="1" dirty="0" smtClean="0"/>
              <a:t>.”</a:t>
            </a:r>
          </a:p>
          <a:p>
            <a:endParaRPr lang="en-CA" sz="1800" dirty="0"/>
          </a:p>
          <a:p>
            <a:r>
              <a:rPr lang="en-CA" sz="1800" dirty="0" smtClean="0"/>
              <a:t>The word </a:t>
            </a:r>
            <a:r>
              <a:rPr lang="en-CA" sz="1800" i="1" dirty="0" smtClean="0"/>
              <a:t>myth </a:t>
            </a:r>
            <a:r>
              <a:rPr lang="en-CA" sz="1800" dirty="0" smtClean="0"/>
              <a:t>comes from the Greek word </a:t>
            </a:r>
            <a:r>
              <a:rPr lang="en-CA" sz="1800" i="1" dirty="0" smtClean="0"/>
              <a:t>mythos, </a:t>
            </a:r>
            <a:r>
              <a:rPr lang="en-CA" sz="1800" dirty="0" smtClean="0"/>
              <a:t>which means “word, speech, story”.</a:t>
            </a:r>
            <a:endParaRPr lang="en-CA" sz="1800" dirty="0"/>
          </a:p>
        </p:txBody>
      </p:sp>
      <p:pic>
        <p:nvPicPr>
          <p:cNvPr id="1026" name="Picture 2" descr="C:\Users\James\AppData\Local\Microsoft\Windows\Temporary Internet Files\Content.IE5\4PA0A78D\MC9001289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28800"/>
            <a:ext cx="4360863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21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QUESTIONS?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066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3481387" cy="1113254"/>
          </a:xfrm>
        </p:spPr>
        <p:txBody>
          <a:bodyPr>
            <a:noAutofit/>
          </a:bodyPr>
          <a:lstStyle/>
          <a:p>
            <a:r>
              <a:rPr lang="en-CA" sz="3600" dirty="0" smtClean="0"/>
              <a:t>What is a </a:t>
            </a:r>
            <a:r>
              <a:rPr lang="en-CA" sz="3600" b="1" dirty="0" smtClean="0"/>
              <a:t>legend</a:t>
            </a:r>
            <a:r>
              <a:rPr lang="en-CA" sz="3600" dirty="0" smtClean="0"/>
              <a:t>?</a:t>
            </a:r>
            <a:endParaRPr lang="en-CA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4097040"/>
          </a:xfrm>
        </p:spPr>
        <p:txBody>
          <a:bodyPr>
            <a:normAutofit/>
          </a:bodyPr>
          <a:lstStyle/>
          <a:p>
            <a:r>
              <a:rPr lang="en-CA" sz="1800" dirty="0" smtClean="0"/>
              <a:t>Funk and </a:t>
            </a:r>
            <a:r>
              <a:rPr lang="en-CA" sz="1800" dirty="0" err="1" smtClean="0"/>
              <a:t>Wagnalls</a:t>
            </a:r>
            <a:r>
              <a:rPr lang="en-CA" sz="1800" dirty="0" smtClean="0"/>
              <a:t> Dictionary defines </a:t>
            </a:r>
            <a:r>
              <a:rPr lang="en-CA" sz="1800" i="1" dirty="0" smtClean="0"/>
              <a:t>legend </a:t>
            </a:r>
            <a:r>
              <a:rPr lang="en-CA" sz="1800" dirty="0" smtClean="0"/>
              <a:t>as </a:t>
            </a:r>
            <a:r>
              <a:rPr lang="en-CA" sz="1800" b="1" dirty="0" smtClean="0"/>
              <a:t>“</a:t>
            </a:r>
            <a:r>
              <a:rPr lang="en-CA" sz="1800" b="1" dirty="0"/>
              <a:t>An unauthenticated story from earlier times, preserved by tradition and popularly thought to be historical.</a:t>
            </a:r>
            <a:r>
              <a:rPr lang="en-CA" sz="1800" b="1" dirty="0" smtClean="0"/>
              <a:t>”</a:t>
            </a:r>
          </a:p>
          <a:p>
            <a:endParaRPr lang="en-CA" sz="1800" dirty="0"/>
          </a:p>
          <a:p>
            <a:r>
              <a:rPr lang="en-CA" sz="1800" dirty="0" smtClean="0"/>
              <a:t>The word </a:t>
            </a:r>
            <a:r>
              <a:rPr lang="en-CA" sz="1800" i="1" dirty="0" smtClean="0"/>
              <a:t>legend </a:t>
            </a:r>
            <a:r>
              <a:rPr lang="en-CA" sz="1800" dirty="0" smtClean="0"/>
              <a:t>comes from the Latin word </a:t>
            </a:r>
            <a:r>
              <a:rPr lang="en-CA" sz="1800" i="1" dirty="0" err="1" smtClean="0"/>
              <a:t>legere</a:t>
            </a:r>
            <a:r>
              <a:rPr lang="en-CA" sz="1800" i="1" dirty="0" smtClean="0"/>
              <a:t>, </a:t>
            </a:r>
            <a:r>
              <a:rPr lang="en-CA" sz="1800" dirty="0" smtClean="0"/>
              <a:t>which means “to read”.</a:t>
            </a:r>
            <a:endParaRPr lang="en-CA" sz="1800" dirty="0"/>
          </a:p>
        </p:txBody>
      </p:sp>
      <p:pic>
        <p:nvPicPr>
          <p:cNvPr id="2050" name="Picture 2" descr="C:\Users\James\AppData\Local\Microsoft\Windows\Temporary Internet Files\Content.IE5\FFRRDCOS\MC9001160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84784"/>
            <a:ext cx="2809180" cy="4225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92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3481387" cy="1113254"/>
          </a:xfrm>
        </p:spPr>
        <p:txBody>
          <a:bodyPr>
            <a:noAutofit/>
          </a:bodyPr>
          <a:lstStyle/>
          <a:p>
            <a:r>
              <a:rPr lang="en-CA" sz="3600" dirty="0" smtClean="0"/>
              <a:t>What is a </a:t>
            </a:r>
            <a:r>
              <a:rPr lang="en-CA" sz="3600" b="1" dirty="0" smtClean="0"/>
              <a:t>foundation story</a:t>
            </a:r>
            <a:r>
              <a:rPr lang="en-CA" sz="3600" dirty="0" smtClean="0"/>
              <a:t>?</a:t>
            </a:r>
            <a:endParaRPr lang="en-CA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4097040"/>
          </a:xfrm>
        </p:spPr>
        <p:txBody>
          <a:bodyPr>
            <a:normAutofit/>
          </a:bodyPr>
          <a:lstStyle/>
          <a:p>
            <a:r>
              <a:rPr lang="en-CA" sz="1800" dirty="0" smtClean="0"/>
              <a:t>A </a:t>
            </a:r>
            <a:r>
              <a:rPr lang="en-CA" sz="1800" i="1" dirty="0" smtClean="0"/>
              <a:t>foundation story</a:t>
            </a:r>
            <a:r>
              <a:rPr lang="en-CA" sz="1800" dirty="0" smtClean="0"/>
              <a:t> is a story with modern religious connections.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1800" dirty="0" smtClean="0"/>
              <a:t>We need to examine these stories with </a:t>
            </a:r>
            <a:r>
              <a:rPr lang="en-CA" sz="1800" b="1" dirty="0" smtClean="0"/>
              <a:t>sensitivity</a:t>
            </a:r>
            <a:r>
              <a:rPr lang="en-CA" sz="1800" dirty="0" smtClean="0"/>
              <a:t> and </a:t>
            </a:r>
            <a:r>
              <a:rPr lang="en-CA" sz="1800" b="1" dirty="0" smtClean="0"/>
              <a:t>understanding</a:t>
            </a:r>
            <a:r>
              <a:rPr lang="en-CA" sz="18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CA" sz="1800" dirty="0" smtClean="0"/>
              <a:t>Many people in the world today </a:t>
            </a:r>
            <a:r>
              <a:rPr lang="en-CA" sz="1800" b="1" dirty="0" smtClean="0"/>
              <a:t>believe</a:t>
            </a:r>
            <a:r>
              <a:rPr lang="en-CA" sz="1800" dirty="0" smtClean="0"/>
              <a:t> these stories, either literally or metaphorically.</a:t>
            </a:r>
            <a:endParaRPr lang="en-CA" sz="1800" dirty="0"/>
          </a:p>
        </p:txBody>
      </p:sp>
      <p:pic>
        <p:nvPicPr>
          <p:cNvPr id="3074" name="Picture 2" descr="C:\Users\James\AppData\Local\Microsoft\Windows\Temporary Internet Files\Content.IE5\FFRRDCOS\MC9001289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980728"/>
            <a:ext cx="3640163" cy="4429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63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117180" cy="1470025"/>
          </a:xfrm>
        </p:spPr>
        <p:txBody>
          <a:bodyPr>
            <a:normAutofit/>
          </a:bodyPr>
          <a:lstStyle/>
          <a:p>
            <a:r>
              <a:rPr lang="en-CA" dirty="0" smtClean="0"/>
              <a:t>What do these types of stories have in common?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204864"/>
            <a:ext cx="7117180" cy="648072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CA" sz="2800" b="1" dirty="0" smtClean="0"/>
              <a:t>Tradition</a:t>
            </a:r>
            <a:endParaRPr lang="en-CA" sz="28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15616" y="3059666"/>
            <a:ext cx="7117180" cy="10174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CA" sz="2800" dirty="0" smtClean="0"/>
              <a:t>A history of being </a:t>
            </a:r>
            <a:r>
              <a:rPr lang="en-CA" sz="2800" b="1" dirty="0" smtClean="0"/>
              <a:t>“passed down” </a:t>
            </a:r>
            <a:r>
              <a:rPr lang="en-CA" sz="2800" dirty="0" smtClean="0"/>
              <a:t>through the generations</a:t>
            </a:r>
            <a:endParaRPr lang="en-CA" sz="2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15616" y="4318992"/>
            <a:ext cx="711718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CA" sz="2800" dirty="0" smtClean="0"/>
              <a:t>They provide </a:t>
            </a:r>
            <a:r>
              <a:rPr lang="en-CA" sz="2800" b="1" dirty="0" smtClean="0"/>
              <a:t>explanations</a:t>
            </a:r>
            <a:r>
              <a:rPr lang="en-CA" sz="2800" dirty="0" smtClean="0"/>
              <a:t> of things (e.g. – natural phenomena, historical events, et cetera)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10128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568952" cy="1470025"/>
          </a:xfrm>
        </p:spPr>
        <p:txBody>
          <a:bodyPr>
            <a:normAutofit/>
          </a:bodyPr>
          <a:lstStyle/>
          <a:p>
            <a:r>
              <a:rPr lang="en-CA" dirty="0" smtClean="0"/>
              <a:t>Why study myths, legends, and foundation stories?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117180" cy="648072"/>
          </a:xfrm>
        </p:spPr>
        <p:txBody>
          <a:bodyPr>
            <a:noAutofit/>
          </a:bodyPr>
          <a:lstStyle/>
          <a:p>
            <a:r>
              <a:rPr lang="en-CA" sz="4000" dirty="0" smtClean="0"/>
              <a:t>Historical Interest</a:t>
            </a:r>
            <a:endParaRPr lang="en-CA" sz="4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15616" y="3212976"/>
            <a:ext cx="7117180" cy="34563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CA" sz="2800" dirty="0" smtClean="0"/>
              <a:t>Why do we take history classes?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800" dirty="0" smtClean="0"/>
              <a:t>Myths and legends are the </a:t>
            </a:r>
            <a:r>
              <a:rPr lang="en-CA" sz="2800" b="1" dirty="0" smtClean="0"/>
              <a:t>beliefs </a:t>
            </a:r>
            <a:r>
              <a:rPr lang="en-CA" sz="2800" dirty="0" smtClean="0"/>
              <a:t>of earlier cultures (in some cases – e.g. – Greek, Norse – these stories formed the basis for their </a:t>
            </a:r>
            <a:r>
              <a:rPr lang="en-CA" sz="2800" b="1" dirty="0" smtClean="0"/>
              <a:t>religion</a:t>
            </a:r>
            <a:r>
              <a:rPr lang="en-CA" sz="2800" dirty="0" smtClean="0"/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800" dirty="0" smtClean="0"/>
              <a:t>Comparing similarities between cultures is interesting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67318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568952" cy="1470025"/>
          </a:xfrm>
        </p:spPr>
        <p:txBody>
          <a:bodyPr>
            <a:normAutofit/>
          </a:bodyPr>
          <a:lstStyle/>
          <a:p>
            <a:r>
              <a:rPr lang="en-CA" dirty="0" smtClean="0"/>
              <a:t>Why study myths, legends, and foundation stories?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117180" cy="648072"/>
          </a:xfrm>
        </p:spPr>
        <p:txBody>
          <a:bodyPr>
            <a:noAutofit/>
          </a:bodyPr>
          <a:lstStyle/>
          <a:p>
            <a:r>
              <a:rPr lang="en-CA" sz="4000" dirty="0" smtClean="0"/>
              <a:t>Shared Points of Reference</a:t>
            </a:r>
            <a:endParaRPr lang="en-CA" sz="4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15616" y="3212976"/>
            <a:ext cx="7848872" cy="34563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CA" sz="2800" b="1" dirty="0" smtClean="0"/>
              <a:t>Allusions</a:t>
            </a:r>
            <a:r>
              <a:rPr lang="en-CA" sz="2800" dirty="0" smtClean="0"/>
              <a:t> to these stories in literature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800" dirty="0" smtClean="0"/>
              <a:t>There is something fascinating about knowing what your ancestors studied; it gives us a sense of </a:t>
            </a:r>
            <a:r>
              <a:rPr lang="en-CA" sz="2800" b="1" dirty="0" smtClean="0"/>
              <a:t>continuity</a:t>
            </a:r>
            <a:endParaRPr lang="en-CA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CA" sz="2800" dirty="0" smtClean="0"/>
              <a:t>Again, </a:t>
            </a:r>
            <a:r>
              <a:rPr lang="en-CA" sz="2800" b="1" dirty="0" smtClean="0"/>
              <a:t>patterns</a:t>
            </a:r>
            <a:r>
              <a:rPr lang="en-CA" sz="2800" dirty="0" smtClean="0"/>
              <a:t> are important here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89551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568952" cy="1470025"/>
          </a:xfrm>
        </p:spPr>
        <p:txBody>
          <a:bodyPr>
            <a:normAutofit/>
          </a:bodyPr>
          <a:lstStyle/>
          <a:p>
            <a:r>
              <a:rPr lang="en-CA" dirty="0" smtClean="0"/>
              <a:t>Why study myths, legends, and foundation stories?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117180" cy="648072"/>
          </a:xfrm>
        </p:spPr>
        <p:txBody>
          <a:bodyPr>
            <a:noAutofit/>
          </a:bodyPr>
          <a:lstStyle/>
          <a:p>
            <a:r>
              <a:rPr lang="en-CA" sz="4000" dirty="0" smtClean="0"/>
              <a:t>Tradition</a:t>
            </a:r>
            <a:endParaRPr lang="en-CA" sz="4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15616" y="3212976"/>
            <a:ext cx="7848872" cy="34563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CA" sz="2800" dirty="0" smtClean="0"/>
              <a:t>Remember the dictionary definition of </a:t>
            </a:r>
            <a:r>
              <a:rPr lang="en-CA" sz="2800" i="1" dirty="0" smtClean="0"/>
              <a:t>myth</a:t>
            </a:r>
            <a:r>
              <a:rPr lang="en-CA" sz="2800" dirty="0" smtClean="0"/>
              <a:t>:  “A </a:t>
            </a:r>
            <a:r>
              <a:rPr lang="en-CA" sz="2800" b="1" dirty="0" smtClean="0"/>
              <a:t>traditional </a:t>
            </a:r>
            <a:r>
              <a:rPr lang="en-CA" sz="2800" dirty="0" smtClean="0"/>
              <a:t>story…”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800" dirty="0" smtClean="0"/>
              <a:t>These stories just keep getting passed along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sz="2800" dirty="0" smtClean="0"/>
              <a:t>Is </a:t>
            </a:r>
            <a:r>
              <a:rPr lang="en-CA" sz="2800" b="1" dirty="0" smtClean="0"/>
              <a:t>tradition</a:t>
            </a:r>
            <a:r>
              <a:rPr lang="en-CA" sz="2800" dirty="0" smtClean="0"/>
              <a:t> a good enough reason to study these stories?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68697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568952" cy="1470025"/>
          </a:xfrm>
        </p:spPr>
        <p:txBody>
          <a:bodyPr>
            <a:normAutofit/>
          </a:bodyPr>
          <a:lstStyle/>
          <a:p>
            <a:r>
              <a:rPr lang="en-CA" dirty="0" smtClean="0"/>
              <a:t>Why study myths, legends, and foundation stories?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117180" cy="648072"/>
          </a:xfrm>
        </p:spPr>
        <p:txBody>
          <a:bodyPr>
            <a:noAutofit/>
          </a:bodyPr>
          <a:lstStyle/>
          <a:p>
            <a:r>
              <a:rPr lang="en-CA" sz="4000" dirty="0" smtClean="0"/>
              <a:t>Moral Lessons</a:t>
            </a:r>
            <a:endParaRPr lang="en-CA" sz="4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15616" y="3212976"/>
            <a:ext cx="7848872" cy="34563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en-CA" dirty="0" smtClean="0"/>
              <a:t>Often, the stories are meant to </a:t>
            </a:r>
            <a:r>
              <a:rPr lang="en-CA" b="1" dirty="0" smtClean="0"/>
              <a:t>teach </a:t>
            </a:r>
            <a:r>
              <a:rPr lang="en-CA" dirty="0" smtClean="0"/>
              <a:t>us lessons about what is right and wrong (i.e. – </a:t>
            </a:r>
            <a:r>
              <a:rPr lang="en-CA" b="1" dirty="0" smtClean="0"/>
              <a:t>values</a:t>
            </a:r>
            <a:r>
              <a:rPr lang="en-CA" dirty="0" smtClean="0"/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dirty="0" smtClean="0"/>
              <a:t>Is there a </a:t>
            </a:r>
            <a:r>
              <a:rPr lang="en-CA" b="1" dirty="0" smtClean="0"/>
              <a:t>universal</a:t>
            </a:r>
            <a:r>
              <a:rPr lang="en-CA" dirty="0" smtClean="0"/>
              <a:t> “right” or “wrong”?  Philosophers call this idea “absolute morality” versus “relative morality”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CA" dirty="0"/>
              <a:t>We are on tricky ground here, though; moral lessons often reflect culture, and culture can </a:t>
            </a:r>
            <a:r>
              <a:rPr lang="en-CA" b="1" dirty="0"/>
              <a:t>change</a:t>
            </a:r>
            <a:endParaRPr lang="en-CA" dirty="0"/>
          </a:p>
          <a:p>
            <a:pPr marL="457200" indent="-457200">
              <a:buFont typeface="Arial" pitchFamily="34" charset="0"/>
              <a:buChar char="•"/>
            </a:pPr>
            <a:r>
              <a:rPr lang="en-CA" dirty="0" smtClean="0"/>
              <a:t>This idea speaks to many of the </a:t>
            </a:r>
            <a:r>
              <a:rPr lang="en-CA" b="1" dirty="0" smtClean="0"/>
              <a:t>religious </a:t>
            </a:r>
            <a:r>
              <a:rPr lang="en-CA" dirty="0" smtClean="0"/>
              <a:t>origins of the stories</a:t>
            </a:r>
          </a:p>
        </p:txBody>
      </p:sp>
    </p:spTree>
    <p:extLst>
      <p:ext uri="{BB962C8B-B14F-4D97-AF65-F5344CB8AC3E}">
        <p14:creationId xmlns:p14="http://schemas.microsoft.com/office/powerpoint/2010/main" val="267182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56</TotalTime>
  <Words>1011</Words>
  <Application>Microsoft Office PowerPoint</Application>
  <PresentationFormat>On-screen Show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Autumn</vt:lpstr>
      <vt:lpstr>MYTHS, LEGENDS,  AND FOUNDATION STORIES</vt:lpstr>
      <vt:lpstr>What is a myth?</vt:lpstr>
      <vt:lpstr>What is a legend?</vt:lpstr>
      <vt:lpstr>What is a foundation story?</vt:lpstr>
      <vt:lpstr>What do these types of stories have in common?</vt:lpstr>
      <vt:lpstr>Why study myths, legends, and foundation stories?</vt:lpstr>
      <vt:lpstr>Why study myths, legends, and foundation stories?</vt:lpstr>
      <vt:lpstr>Why study myths, legends, and foundation stories?</vt:lpstr>
      <vt:lpstr>Why study myths, legends, and foundation stories?</vt:lpstr>
      <vt:lpstr>Why study myths, legends, and foundation stories?</vt:lpstr>
      <vt:lpstr>Why study myths, legends, and foundation stories?</vt:lpstr>
      <vt:lpstr>Why study myths, legends, and foundation stories?</vt:lpstr>
      <vt:lpstr>Things to remember about studying these stories…</vt:lpstr>
      <vt:lpstr>Things to remember about studying these stories…</vt:lpstr>
      <vt:lpstr>Things to remember about studying these stories…</vt:lpstr>
      <vt:lpstr>The Focus of our Studies:</vt:lpstr>
      <vt:lpstr>The Focus of our Studies:</vt:lpstr>
      <vt:lpstr>The Focus of our Studies:</vt:lpstr>
      <vt:lpstr>The Focus of our Studies:</vt:lpstr>
      <vt:lpstr>QUESTIONS?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</dc:creator>
  <cp:lastModifiedBy>Larson, Bentley</cp:lastModifiedBy>
  <cp:revision>8</cp:revision>
  <dcterms:created xsi:type="dcterms:W3CDTF">2012-09-02T13:32:10Z</dcterms:created>
  <dcterms:modified xsi:type="dcterms:W3CDTF">2013-06-27T14:48:55Z</dcterms:modified>
</cp:coreProperties>
</file>