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E730-F5E6-4D9C-B0EF-2B38FD167932}" type="datetimeFigureOut">
              <a:rPr lang="en-CA" smtClean="0"/>
              <a:t>2016-10-12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6C48-151B-4B2E-BD62-9421D3B11B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386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E730-F5E6-4D9C-B0EF-2B38FD167932}" type="datetimeFigureOut">
              <a:rPr lang="en-CA" smtClean="0"/>
              <a:t>2016-10-12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6C48-151B-4B2E-BD62-9421D3B11B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396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E730-F5E6-4D9C-B0EF-2B38FD167932}" type="datetimeFigureOut">
              <a:rPr lang="en-CA" smtClean="0"/>
              <a:t>2016-10-12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6C48-151B-4B2E-BD62-9421D3B11B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039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E730-F5E6-4D9C-B0EF-2B38FD167932}" type="datetimeFigureOut">
              <a:rPr lang="en-CA" smtClean="0"/>
              <a:t>2016-10-12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6C48-151B-4B2E-BD62-9421D3B11B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95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E730-F5E6-4D9C-B0EF-2B38FD167932}" type="datetimeFigureOut">
              <a:rPr lang="en-CA" smtClean="0"/>
              <a:t>2016-10-12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6C48-151B-4B2E-BD62-9421D3B11B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3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E730-F5E6-4D9C-B0EF-2B38FD167932}" type="datetimeFigureOut">
              <a:rPr lang="en-CA" smtClean="0"/>
              <a:t>2016-10-12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6C48-151B-4B2E-BD62-9421D3B11B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850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E730-F5E6-4D9C-B0EF-2B38FD167932}" type="datetimeFigureOut">
              <a:rPr lang="en-CA" smtClean="0"/>
              <a:t>2016-10-12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6C48-151B-4B2E-BD62-9421D3B11B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10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E730-F5E6-4D9C-B0EF-2B38FD167932}" type="datetimeFigureOut">
              <a:rPr lang="en-CA" smtClean="0"/>
              <a:t>2016-10-12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6C48-151B-4B2E-BD62-9421D3B11B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860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E730-F5E6-4D9C-B0EF-2B38FD167932}" type="datetimeFigureOut">
              <a:rPr lang="en-CA" smtClean="0"/>
              <a:t>2016-10-12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6C48-151B-4B2E-BD62-9421D3B11B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108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E730-F5E6-4D9C-B0EF-2B38FD167932}" type="datetimeFigureOut">
              <a:rPr lang="en-CA" smtClean="0"/>
              <a:t>2016-10-12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6C48-151B-4B2E-BD62-9421D3B11B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58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E730-F5E6-4D9C-B0EF-2B38FD167932}" type="datetimeFigureOut">
              <a:rPr lang="en-CA" smtClean="0"/>
              <a:t>2016-10-12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6C48-151B-4B2E-BD62-9421D3B11B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872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7E730-F5E6-4D9C-B0EF-2B38FD167932}" type="datetimeFigureOut">
              <a:rPr lang="en-CA" smtClean="0"/>
              <a:t>2016-10-12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86C48-151B-4B2E-BD62-9421D3B11B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508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686800" cy="1470025"/>
          </a:xfrm>
        </p:spPr>
        <p:txBody>
          <a:bodyPr/>
          <a:lstStyle/>
          <a:p>
            <a:r>
              <a:rPr lang="en-CA" i="1" dirty="0" smtClean="0"/>
              <a:t>The Handmaid’s Tale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sz="3200" dirty="0" smtClean="0"/>
              <a:t>by Margaret Atwood</a:t>
            </a:r>
            <a:endParaRPr lang="en-CA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Pre-reading discussion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525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828800"/>
          </a:xfrm>
        </p:spPr>
        <p:txBody>
          <a:bodyPr>
            <a:normAutofit/>
          </a:bodyPr>
          <a:lstStyle/>
          <a:p>
            <a:pPr algn="l"/>
            <a:r>
              <a:rPr lang="en-CA" sz="2800" b="1" dirty="0" smtClean="0"/>
              <a:t>What do you think this means? </a:t>
            </a:r>
            <a:br>
              <a:rPr lang="en-CA" sz="2800" b="1" dirty="0" smtClean="0"/>
            </a:br>
            <a:endParaRPr lang="en-C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2209800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“In the desert there is no sign that says, Thou shalt not eat stones.”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	- Sufi proverb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3689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1143000"/>
          </a:xfrm>
        </p:spPr>
        <p:txBody>
          <a:bodyPr>
            <a:noAutofit/>
          </a:bodyPr>
          <a:lstStyle/>
          <a:p>
            <a:r>
              <a:rPr lang="en-CA" sz="2800" b="1" dirty="0" smtClean="0"/>
              <a:t>Why do you think Atwood would include this?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Does this mean that if something is so obvious, it doesn’t need to be written down? (Like breeding women…)</a:t>
            </a:r>
          </a:p>
          <a:p>
            <a:r>
              <a:rPr lang="en-CA" dirty="0" smtClean="0"/>
              <a:t>there is no point in prohibiting something that no-one wants to do anyway</a:t>
            </a:r>
          </a:p>
          <a:p>
            <a:r>
              <a:rPr lang="en-CA" dirty="0" smtClean="0"/>
              <a:t>live with what you have, however terrible or life destroying it is.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Or… does it represent the desert-like barren state of Gilead where people are literally barren and can no longer procreate under typical circumstances?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0529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910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Agree or Disagree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effectLst/>
              </a:rPr>
              <a:t>Women are not safe in modern society.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75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Agree or Disagree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effectLst/>
              </a:rPr>
              <a:t>Men objectify women and that makes them responsible for the oppression of women.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153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Agree or Disagree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effectLst/>
              </a:rPr>
              <a:t>Women are responsible for their own oppression.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011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Epigraph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 smtClean="0"/>
              <a:t>“And when Rachel saw that she bare Jacob no children, Rachel envied her sister; and said unto Jacob, </a:t>
            </a:r>
            <a:r>
              <a:rPr lang="en-CA" b="1" u="sng" dirty="0" smtClean="0"/>
              <a:t>Give me children, or else I die.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And Jacob’s anger was kindled against Rachel; and he said, Am I God’s stead, who hath withheld from thee the fruit of the womb?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And she said, Behold my maid Bilhah, go in unto her; and she shall bear upon my knees, that I may also have children by her.”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		- Genesis 30:1-3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6234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CA" sz="2400" b="1" dirty="0" smtClean="0"/>
              <a:t>Beget:(typically of a man, sometimes of a man and a woman) bring (a child) into existence by the process of reproduction.</a:t>
            </a:r>
            <a:endParaRPr lang="en-CA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4906963"/>
          </a:xfrm>
        </p:spPr>
        <p:txBody>
          <a:bodyPr>
            <a:normAutofit/>
          </a:bodyPr>
          <a:lstStyle/>
          <a:p>
            <a:r>
              <a:rPr lang="en-CA" dirty="0" smtClean="0"/>
              <a:t>This is one of several passages from the Bible that make clear that in patriarchal Hebrew times it was perfectly legitimate for a man to have sex and even beget children by his servants (slaves), particularly if his wife was infertile. </a:t>
            </a:r>
          </a:p>
          <a:p>
            <a:r>
              <a:rPr lang="en-CA" dirty="0" smtClean="0"/>
              <a:t>It is unknown how widespread this custom was, of having the infertile wife embrace the fertile maidservant as she gave birth to symbolize that the baby is legally hers.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641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CA" dirty="0" smtClean="0"/>
              <a:t>And what about Leah? </a:t>
            </a:r>
          </a:p>
          <a:p>
            <a:r>
              <a:rPr lang="en-CA" dirty="0" smtClean="0"/>
              <a:t>Leah, Rachel’s sister, was also married to Jacob. She gave him ten children. But Rachel was his favourite…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r>
              <a:rPr lang="en-CA" sz="2800" b="1" dirty="0" smtClean="0"/>
              <a:t>Keep the idea of favouritism in the back of your mind as we embark on this novel.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492806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Epigraph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“But as to myself, having been wearied out for many years with offering vain, idle, visionary thoughts, and at length utterly despairing of success, I fortunately fell upon this proposal…”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- Johnathan Swift, </a:t>
            </a:r>
            <a:r>
              <a:rPr lang="en-CA" i="1" dirty="0" smtClean="0"/>
              <a:t>A Modest Proposal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8220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600"/>
            <a:ext cx="8229600" cy="2590800"/>
          </a:xfrm>
        </p:spPr>
        <p:txBody>
          <a:bodyPr>
            <a:normAutofit/>
          </a:bodyPr>
          <a:lstStyle/>
          <a:p>
            <a:pPr algn="l"/>
            <a:r>
              <a:rPr lang="en-CA" sz="2800" b="1" dirty="0" smtClean="0"/>
              <a:t>What is a satire?</a:t>
            </a:r>
            <a:br>
              <a:rPr lang="en-CA" sz="2800" b="1" dirty="0" smtClean="0"/>
            </a:br>
            <a:r>
              <a:rPr lang="en-CA" sz="2800" b="1" dirty="0"/>
              <a:t/>
            </a:r>
            <a:br>
              <a:rPr lang="en-CA" sz="2800" b="1" dirty="0"/>
            </a:br>
            <a:r>
              <a:rPr lang="en-CA" sz="2800" b="1" i="1" dirty="0" smtClean="0"/>
              <a:t>A Modest Proposal </a:t>
            </a:r>
            <a:r>
              <a:rPr lang="en-CA" sz="2800" b="1" dirty="0" smtClean="0"/>
              <a:t>is considered one of the most famous and well known satires in the Western world. Why do you think Atwood would include this?</a:t>
            </a:r>
            <a:endParaRPr lang="en-C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In this essay, Swift highlights the hard-heartedness of the English in allowing the Irish masses to starve by satirically proposing that the Irish should be encouraged to eat their own children for food.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3539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474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Handmaid’s Tale  by Margaret Atwood</vt:lpstr>
      <vt:lpstr>Agree or Disagree</vt:lpstr>
      <vt:lpstr>Agree or Disagree</vt:lpstr>
      <vt:lpstr>Agree or Disagree</vt:lpstr>
      <vt:lpstr>Epigraph #1</vt:lpstr>
      <vt:lpstr>Beget:(typically of a man, sometimes of a man and a woman) bring (a child) into existence by the process of reproduction.</vt:lpstr>
      <vt:lpstr>PowerPoint Presentation</vt:lpstr>
      <vt:lpstr>Epigraph #2</vt:lpstr>
      <vt:lpstr>What is a satire?  A Modest Proposal is considered one of the most famous and well known satires in the Western world. Why do you think Atwood would include this?</vt:lpstr>
      <vt:lpstr>What do you think this means?  </vt:lpstr>
      <vt:lpstr>Why do you think Atwood would include this?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Handmaid’s Tale  by Margaret Atwood</dc:title>
  <dc:creator>Lesley Neals</dc:creator>
  <cp:lastModifiedBy>Lesley Neals</cp:lastModifiedBy>
  <cp:revision>5</cp:revision>
  <dcterms:created xsi:type="dcterms:W3CDTF">2016-10-12T23:11:54Z</dcterms:created>
  <dcterms:modified xsi:type="dcterms:W3CDTF">2016-10-12T23:59:27Z</dcterms:modified>
</cp:coreProperties>
</file>