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7" r:id="rId9"/>
    <p:sldId id="263" r:id="rId10"/>
    <p:sldId id="264" r:id="rId11"/>
    <p:sldId id="268"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DCE49EA-4C05-46E6-A45C-351AD9338501}" type="datetimeFigureOut">
              <a:rPr lang="en-CA" smtClean="0"/>
              <a:t>20/10/2014</a:t>
            </a:fld>
            <a:endParaRPr lang="en-CA"/>
          </a:p>
        </p:txBody>
      </p:sp>
      <p:sp>
        <p:nvSpPr>
          <p:cNvPr id="17" name="Slide Number Placeholder 16"/>
          <p:cNvSpPr>
            <a:spLocks noGrp="1"/>
          </p:cNvSpPr>
          <p:nvPr>
            <p:ph type="sldNum" sz="quarter" idx="11"/>
          </p:nvPr>
        </p:nvSpPr>
        <p:spPr/>
        <p:txBody>
          <a:bodyPr/>
          <a:lstStyle/>
          <a:p>
            <a:fld id="{0ED661CC-F388-438C-A339-D92592CB48D5}" type="slidenum">
              <a:rPr lang="en-CA" smtClean="0"/>
              <a:t>‹#›</a:t>
            </a:fld>
            <a:endParaRPr lang="en-CA"/>
          </a:p>
        </p:txBody>
      </p:sp>
      <p:sp>
        <p:nvSpPr>
          <p:cNvPr id="19" name="Footer Placeholder 18"/>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E49EA-4C05-46E6-A45C-351AD9338501}" type="datetimeFigureOut">
              <a:rPr lang="en-CA" smtClean="0"/>
              <a:t>20/10/2014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D661CC-F388-438C-A339-D92592CB48D5}"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E49EA-4C05-46E6-A45C-351AD9338501}" type="datetimeFigureOut">
              <a:rPr lang="en-CA" smtClean="0"/>
              <a:t>20/10/2014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D661CC-F388-438C-A339-D92592CB48D5}" type="slidenum">
              <a:rPr lang="en-CA" smtClean="0"/>
              <a:t>‹#›</a:t>
            </a:fld>
            <a:endParaRPr lang="en-CA"/>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DCE49EA-4C05-46E6-A45C-351AD9338501}" type="datetimeFigureOut">
              <a:rPr lang="en-CA" smtClean="0"/>
              <a:t>20/10/2014</a:t>
            </a:fld>
            <a:endParaRPr lang="en-CA"/>
          </a:p>
        </p:txBody>
      </p:sp>
      <p:sp>
        <p:nvSpPr>
          <p:cNvPr id="12" name="Slide Number Placeholder 11"/>
          <p:cNvSpPr>
            <a:spLocks noGrp="1"/>
          </p:cNvSpPr>
          <p:nvPr>
            <p:ph type="sldNum" sz="quarter" idx="15"/>
          </p:nvPr>
        </p:nvSpPr>
        <p:spPr/>
        <p:txBody>
          <a:bodyPr/>
          <a:lstStyle/>
          <a:p>
            <a:fld id="{0ED661CC-F388-438C-A339-D92592CB48D5}" type="slidenum">
              <a:rPr lang="en-CA" smtClean="0"/>
              <a:t>‹#›</a:t>
            </a:fld>
            <a:endParaRPr lang="en-CA"/>
          </a:p>
        </p:txBody>
      </p:sp>
      <p:sp>
        <p:nvSpPr>
          <p:cNvPr id="13" name="Footer Placeholder 12"/>
          <p:cNvSpPr>
            <a:spLocks noGrp="1"/>
          </p:cNvSpPr>
          <p:nvPr>
            <p:ph type="ftr" sz="quarter" idx="16"/>
          </p:nvPr>
        </p:nvSpPr>
        <p:spPr/>
        <p:txBody>
          <a:bodyPr/>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DCE49EA-4C05-46E6-A45C-351AD9338501}" type="datetimeFigureOut">
              <a:rPr lang="en-CA" smtClean="0"/>
              <a:t>20/10/2014</a:t>
            </a:fld>
            <a:endParaRPr lang="en-CA"/>
          </a:p>
        </p:txBody>
      </p:sp>
      <p:sp>
        <p:nvSpPr>
          <p:cNvPr id="14" name="Slide Number Placeholder 13"/>
          <p:cNvSpPr>
            <a:spLocks noGrp="1"/>
          </p:cNvSpPr>
          <p:nvPr>
            <p:ph type="sldNum" sz="quarter" idx="11"/>
          </p:nvPr>
        </p:nvSpPr>
        <p:spPr/>
        <p:txBody>
          <a:bodyPr/>
          <a:lstStyle/>
          <a:p>
            <a:fld id="{0ED661CC-F388-438C-A339-D92592CB48D5}" type="slidenum">
              <a:rPr lang="en-CA" smtClean="0"/>
              <a:t>‹#›</a:t>
            </a:fld>
            <a:endParaRPr lang="en-CA"/>
          </a:p>
        </p:txBody>
      </p:sp>
      <p:sp>
        <p:nvSpPr>
          <p:cNvPr id="15" name="Footer Placeholder 14"/>
          <p:cNvSpPr>
            <a:spLocks noGrp="1"/>
          </p:cNvSpPr>
          <p:nvPr>
            <p:ph type="ftr" sz="quarter" idx="12"/>
          </p:nvPr>
        </p:nvSpPr>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DCE49EA-4C05-46E6-A45C-351AD9338501}" type="datetimeFigureOut">
              <a:rPr lang="en-CA" smtClean="0"/>
              <a:t>20/10/2014</a:t>
            </a:fld>
            <a:endParaRPr lang="en-CA"/>
          </a:p>
        </p:txBody>
      </p:sp>
      <p:sp>
        <p:nvSpPr>
          <p:cNvPr id="12" name="Slide Number Placeholder 11"/>
          <p:cNvSpPr>
            <a:spLocks noGrp="1"/>
          </p:cNvSpPr>
          <p:nvPr>
            <p:ph type="sldNum" sz="quarter" idx="16"/>
          </p:nvPr>
        </p:nvSpPr>
        <p:spPr/>
        <p:txBody>
          <a:bodyPr/>
          <a:lstStyle/>
          <a:p>
            <a:fld id="{0ED661CC-F388-438C-A339-D92592CB48D5}" type="slidenum">
              <a:rPr lang="en-CA" smtClean="0"/>
              <a:t>‹#›</a:t>
            </a:fld>
            <a:endParaRPr lang="en-CA"/>
          </a:p>
        </p:txBody>
      </p:sp>
      <p:sp>
        <p:nvSpPr>
          <p:cNvPr id="13" name="Footer Placeholder 12"/>
          <p:cNvSpPr>
            <a:spLocks noGrp="1"/>
          </p:cNvSpPr>
          <p:nvPr>
            <p:ph type="ftr" sz="quarter" idx="17"/>
          </p:nvPr>
        </p:nvSpPr>
        <p:spPr/>
        <p:txBody>
          <a:bodyPr/>
          <a:lstStyle/>
          <a:p>
            <a:endParaRPr lang="en-CA"/>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DCE49EA-4C05-46E6-A45C-351AD9338501}" type="datetimeFigureOut">
              <a:rPr lang="en-CA" smtClean="0"/>
              <a:t>20/10/2014</a:t>
            </a:fld>
            <a:endParaRPr lang="en-CA"/>
          </a:p>
        </p:txBody>
      </p:sp>
      <p:sp>
        <p:nvSpPr>
          <p:cNvPr id="12" name="Slide Number Placeholder 11"/>
          <p:cNvSpPr>
            <a:spLocks noGrp="1"/>
          </p:cNvSpPr>
          <p:nvPr>
            <p:ph type="sldNum" sz="quarter" idx="17"/>
          </p:nvPr>
        </p:nvSpPr>
        <p:spPr/>
        <p:txBody>
          <a:bodyPr/>
          <a:lstStyle/>
          <a:p>
            <a:fld id="{0ED661CC-F388-438C-A339-D92592CB48D5}" type="slidenum">
              <a:rPr lang="en-CA" smtClean="0"/>
              <a:t>‹#›</a:t>
            </a:fld>
            <a:endParaRPr lang="en-CA"/>
          </a:p>
        </p:txBody>
      </p:sp>
      <p:sp>
        <p:nvSpPr>
          <p:cNvPr id="13" name="Footer Placeholder 12"/>
          <p:cNvSpPr>
            <a:spLocks noGrp="1"/>
          </p:cNvSpPr>
          <p:nvPr>
            <p:ph type="ftr" sz="quarter" idx="18"/>
          </p:nvPr>
        </p:nvSpPr>
        <p:spPr/>
        <p:txBody>
          <a:bodyPr/>
          <a:lstStyle/>
          <a:p>
            <a:endParaRPr lang="en-CA"/>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DCE49EA-4C05-46E6-A45C-351AD9338501}" type="datetimeFigureOut">
              <a:rPr lang="en-CA" smtClean="0"/>
              <a:t>20/10/2014</a:t>
            </a:fld>
            <a:endParaRPr lang="en-CA"/>
          </a:p>
        </p:txBody>
      </p:sp>
      <p:sp>
        <p:nvSpPr>
          <p:cNvPr id="16" name="Slide Number Placeholder 15"/>
          <p:cNvSpPr>
            <a:spLocks noGrp="1"/>
          </p:cNvSpPr>
          <p:nvPr>
            <p:ph type="sldNum" sz="quarter" idx="11"/>
          </p:nvPr>
        </p:nvSpPr>
        <p:spPr/>
        <p:txBody>
          <a:bodyPr/>
          <a:lstStyle/>
          <a:p>
            <a:fld id="{0ED661CC-F388-438C-A339-D92592CB48D5}" type="slidenum">
              <a:rPr lang="en-CA" smtClean="0"/>
              <a:t>‹#›</a:t>
            </a:fld>
            <a:endParaRPr lang="en-CA"/>
          </a:p>
        </p:txBody>
      </p:sp>
      <p:sp>
        <p:nvSpPr>
          <p:cNvPr id="17" name="Footer Placeholder 16"/>
          <p:cNvSpPr>
            <a:spLocks noGrp="1"/>
          </p:cNvSpPr>
          <p:nvPr>
            <p:ph type="ftr" sz="quarter" idx="12"/>
          </p:nvPr>
        </p:nvSpPr>
        <p:spPr/>
        <p:txBody>
          <a:bodyPr/>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DCE49EA-4C05-46E6-A45C-351AD9338501}" type="datetimeFigureOut">
              <a:rPr lang="en-CA" smtClean="0"/>
              <a:t>20/10/2014</a:t>
            </a:fld>
            <a:endParaRPr lang="en-CA"/>
          </a:p>
        </p:txBody>
      </p:sp>
      <p:sp>
        <p:nvSpPr>
          <p:cNvPr id="8" name="Slide Number Placeholder 7"/>
          <p:cNvSpPr>
            <a:spLocks noGrp="1"/>
          </p:cNvSpPr>
          <p:nvPr>
            <p:ph type="sldNum" sz="quarter" idx="11"/>
          </p:nvPr>
        </p:nvSpPr>
        <p:spPr/>
        <p:txBody>
          <a:bodyPr/>
          <a:lstStyle/>
          <a:p>
            <a:fld id="{0ED661CC-F388-438C-A339-D92592CB48D5}"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DCE49EA-4C05-46E6-A45C-351AD9338501}" type="datetimeFigureOut">
              <a:rPr lang="en-CA" smtClean="0"/>
              <a:t>20/10/2014</a:t>
            </a:fld>
            <a:endParaRPr lang="en-CA"/>
          </a:p>
        </p:txBody>
      </p:sp>
      <p:sp>
        <p:nvSpPr>
          <p:cNvPr id="19" name="Slide Number Placeholder 18"/>
          <p:cNvSpPr>
            <a:spLocks noGrp="1"/>
          </p:cNvSpPr>
          <p:nvPr>
            <p:ph type="sldNum" sz="quarter" idx="16"/>
          </p:nvPr>
        </p:nvSpPr>
        <p:spPr/>
        <p:txBody>
          <a:bodyPr/>
          <a:lstStyle/>
          <a:p>
            <a:fld id="{0ED661CC-F388-438C-A339-D92592CB48D5}" type="slidenum">
              <a:rPr lang="en-CA" smtClean="0"/>
              <a:t>‹#›</a:t>
            </a:fld>
            <a:endParaRPr lang="en-CA"/>
          </a:p>
        </p:txBody>
      </p:sp>
      <p:sp>
        <p:nvSpPr>
          <p:cNvPr id="23" name="Footer Placeholder 22"/>
          <p:cNvSpPr>
            <a:spLocks noGrp="1"/>
          </p:cNvSpPr>
          <p:nvPr>
            <p:ph type="ftr" sz="quarter" idx="17"/>
          </p:nvPr>
        </p:nvSpPr>
        <p:spPr/>
        <p:txBody>
          <a:bodyPr/>
          <a:lstStyle/>
          <a:p>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DCE49EA-4C05-46E6-A45C-351AD9338501}" type="datetimeFigureOut">
              <a:rPr lang="en-CA" smtClean="0"/>
              <a:t>20/10/2014</a:t>
            </a:fld>
            <a:endParaRPr lang="en-CA"/>
          </a:p>
        </p:txBody>
      </p:sp>
      <p:sp>
        <p:nvSpPr>
          <p:cNvPr id="14" name="Slide Number Placeholder 13"/>
          <p:cNvSpPr>
            <a:spLocks noGrp="1"/>
          </p:cNvSpPr>
          <p:nvPr>
            <p:ph type="sldNum" sz="quarter" idx="15"/>
          </p:nvPr>
        </p:nvSpPr>
        <p:spPr>
          <a:xfrm>
            <a:off x="4038600" y="6172200"/>
            <a:ext cx="1066800" cy="304800"/>
          </a:xfrm>
        </p:spPr>
        <p:txBody>
          <a:bodyPr/>
          <a:lstStyle/>
          <a:p>
            <a:fld id="{0ED661CC-F388-438C-A339-D92592CB48D5}" type="slidenum">
              <a:rPr lang="en-CA" smtClean="0"/>
              <a:t>‹#›</a:t>
            </a:fld>
            <a:endParaRPr lang="en-CA"/>
          </a:p>
        </p:txBody>
      </p:sp>
      <p:sp>
        <p:nvSpPr>
          <p:cNvPr id="15" name="Footer Placeholder 14"/>
          <p:cNvSpPr>
            <a:spLocks noGrp="1"/>
          </p:cNvSpPr>
          <p:nvPr>
            <p:ph type="ftr" sz="quarter" idx="16"/>
          </p:nvPr>
        </p:nvSpPr>
        <p:spPr>
          <a:xfrm>
            <a:off x="1447800" y="6486525"/>
            <a:ext cx="6248400" cy="292100"/>
          </a:xfrm>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DCE49EA-4C05-46E6-A45C-351AD9338501}" type="datetimeFigureOut">
              <a:rPr lang="en-CA" smtClean="0"/>
              <a:t>20/10/2014</a:t>
            </a:fld>
            <a:endParaRPr lang="en-CA"/>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CA"/>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0ED661CC-F388-438C-A339-D92592CB48D5}" type="slidenum">
              <a:rPr lang="en-CA" smtClean="0"/>
              <a:t>‹#›</a:t>
            </a:fld>
            <a:endParaRPr lang="en-CA"/>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smtClean="0"/>
              <a:t>The executive branch carries out the plans and policies of the government.</a:t>
            </a:r>
            <a:endParaRPr lang="en-CA" dirty="0"/>
          </a:p>
        </p:txBody>
      </p:sp>
      <p:sp>
        <p:nvSpPr>
          <p:cNvPr id="2" name="Title 1"/>
          <p:cNvSpPr>
            <a:spLocks noGrp="1"/>
          </p:cNvSpPr>
          <p:nvPr>
            <p:ph type="title"/>
          </p:nvPr>
        </p:nvSpPr>
        <p:spPr/>
        <p:txBody>
          <a:bodyPr/>
          <a:lstStyle/>
          <a:p>
            <a:r>
              <a:rPr lang="en-CA" dirty="0" smtClean="0"/>
              <a:t>The Executive Branch of Government </a:t>
            </a:r>
            <a:endParaRPr lang="en-CA" dirty="0"/>
          </a:p>
        </p:txBody>
      </p:sp>
    </p:spTree>
    <p:extLst>
      <p:ext uri="{BB962C8B-B14F-4D97-AF65-F5344CB8AC3E}">
        <p14:creationId xmlns:p14="http://schemas.microsoft.com/office/powerpoint/2010/main" val="142851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332656"/>
            <a:ext cx="8229600" cy="5793507"/>
          </a:xfrm>
        </p:spPr>
        <p:txBody>
          <a:bodyPr>
            <a:normAutofit lnSpcReduction="10000"/>
          </a:bodyPr>
          <a:lstStyle/>
          <a:p>
            <a:pPr marL="0" indent="0">
              <a:buNone/>
            </a:pPr>
            <a:r>
              <a:rPr lang="en-CA" sz="4500" b="1" u="sng" dirty="0" smtClean="0"/>
              <a:t>The </a:t>
            </a:r>
            <a:r>
              <a:rPr lang="en-CA" sz="4500" b="1" u="sng" dirty="0"/>
              <a:t>House of Commons </a:t>
            </a:r>
          </a:p>
          <a:p>
            <a:pPr algn="l"/>
            <a:r>
              <a:rPr lang="en-CA" sz="2800" dirty="0" smtClean="0"/>
              <a:t>Most </a:t>
            </a:r>
            <a:r>
              <a:rPr lang="en-CA" sz="2800" dirty="0"/>
              <a:t>powerful part of the legislative branch at the federal level </a:t>
            </a:r>
          </a:p>
          <a:p>
            <a:pPr algn="l"/>
            <a:r>
              <a:rPr lang="en-CA" sz="2800" dirty="0" smtClean="0"/>
              <a:t>The </a:t>
            </a:r>
            <a:r>
              <a:rPr lang="en-CA" sz="2800" dirty="0"/>
              <a:t>House of Commons is the major law-making body in Parliament. On Parliament Hill in Ottawa, in the Commons Chamber, elected members (MPs) devote most of their time to debating and voting on bills. The Chamber is also a place where Members represent constituents’ views, discuss national issues and call on the government to explain its actions. </a:t>
            </a:r>
          </a:p>
          <a:p>
            <a:pPr algn="l"/>
            <a:r>
              <a:rPr lang="en-CA" sz="2800" dirty="0" smtClean="0"/>
              <a:t>Consists </a:t>
            </a:r>
            <a:r>
              <a:rPr lang="en-CA" sz="2800" dirty="0"/>
              <a:t>of 308 seats – one for each MP - determined by Canada's population including the Prime Minister. </a:t>
            </a:r>
            <a:endParaRPr lang="en-CA" sz="2800" dirty="0" smtClean="0"/>
          </a:p>
          <a:p>
            <a:pPr marL="0" indent="0">
              <a:buNone/>
            </a:pPr>
            <a:r>
              <a:rPr lang="en-CA" sz="3800" b="1" dirty="0" smtClean="0"/>
              <a:t>WHAT ELSE?</a:t>
            </a:r>
          </a:p>
        </p:txBody>
      </p:sp>
    </p:spTree>
    <p:extLst>
      <p:ext uri="{BB962C8B-B14F-4D97-AF65-F5344CB8AC3E}">
        <p14:creationId xmlns:p14="http://schemas.microsoft.com/office/powerpoint/2010/main" val="172329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CA" sz="2800" dirty="0" smtClean="0"/>
              <a:t>The role of the Official Opposition is to challenge government policies, hold the government accountable for its actions and give voters an alternative in the next election. </a:t>
            </a:r>
          </a:p>
          <a:p>
            <a:pPr marL="0" indent="0">
              <a:buNone/>
            </a:pPr>
            <a:r>
              <a:rPr lang="en-CA" sz="4000" b="1" dirty="0" smtClean="0"/>
              <a:t>Leader of the Opposition?</a:t>
            </a:r>
            <a:endParaRPr lang="en-CA" sz="4000" dirty="0"/>
          </a:p>
        </p:txBody>
      </p:sp>
      <p:sp>
        <p:nvSpPr>
          <p:cNvPr id="2" name="Title 1"/>
          <p:cNvSpPr>
            <a:spLocks noGrp="1"/>
          </p:cNvSpPr>
          <p:nvPr>
            <p:ph type="title"/>
          </p:nvPr>
        </p:nvSpPr>
        <p:spPr/>
        <p:txBody>
          <a:bodyPr>
            <a:normAutofit/>
          </a:bodyPr>
          <a:lstStyle/>
          <a:p>
            <a:r>
              <a:rPr lang="en-CA" sz="2800" b="1" u="sng" dirty="0" smtClean="0"/>
              <a:t>The Opposition</a:t>
            </a:r>
            <a:endParaRPr lang="en-CA" sz="2800" b="1" u="sng" dirty="0"/>
          </a:p>
        </p:txBody>
      </p:sp>
    </p:spTree>
    <p:extLst>
      <p:ext uri="{BB962C8B-B14F-4D97-AF65-F5344CB8AC3E}">
        <p14:creationId xmlns:p14="http://schemas.microsoft.com/office/powerpoint/2010/main" val="237536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27784" y="-35170"/>
            <a:ext cx="3384376" cy="678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4176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waterdowncivics.org/uploads/3/8/4/1/3841927/11243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0"/>
            <a:ext cx="1628633" cy="24482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14327" y="2060848"/>
            <a:ext cx="8229600" cy="4525963"/>
          </a:xfrm>
        </p:spPr>
        <p:txBody>
          <a:bodyPr>
            <a:normAutofit/>
          </a:bodyPr>
          <a:lstStyle/>
          <a:p>
            <a:pPr marL="0" indent="0">
              <a:buNone/>
            </a:pPr>
            <a:endParaRPr lang="en-CA" dirty="0"/>
          </a:p>
          <a:p>
            <a:pPr algn="l"/>
            <a:r>
              <a:rPr lang="en-CA" sz="3200" dirty="0"/>
              <a:t>Legislative Assembly: Provincial equivalent to the House of Commons. In Ontario, the elected Members of Provincial Parliament (MPPs) make up the legislative assembly. In Toronto, MPPs meet to discuss debate and vote on public issues at Queen's Park. </a:t>
            </a:r>
          </a:p>
          <a:p>
            <a:pPr algn="l"/>
            <a:r>
              <a:rPr lang="en-CA" sz="3200" i="1" dirty="0"/>
              <a:t>There is no senate at the provincial level.</a:t>
            </a:r>
            <a:endParaRPr lang="en-CA" sz="3200" dirty="0"/>
          </a:p>
        </p:txBody>
      </p:sp>
      <p:sp>
        <p:nvSpPr>
          <p:cNvPr id="2" name="Title 1"/>
          <p:cNvSpPr>
            <a:spLocks noGrp="1"/>
          </p:cNvSpPr>
          <p:nvPr>
            <p:ph type="title"/>
          </p:nvPr>
        </p:nvSpPr>
        <p:spPr>
          <a:xfrm>
            <a:off x="2339752" y="652636"/>
            <a:ext cx="6275040" cy="1143000"/>
          </a:xfrm>
        </p:spPr>
        <p:txBody>
          <a:bodyPr>
            <a:normAutofit/>
          </a:bodyPr>
          <a:lstStyle/>
          <a:p>
            <a:r>
              <a:rPr lang="en-CA" dirty="0" smtClean="0"/>
              <a:t>Lieutenant Governor - </a:t>
            </a:r>
            <a:r>
              <a:rPr lang="en-CA" b="1" dirty="0" smtClean="0"/>
              <a:t>Elizabeth </a:t>
            </a:r>
            <a:r>
              <a:rPr lang="en-CA" b="1" dirty="0" err="1" smtClean="0"/>
              <a:t>Dowdeswell</a:t>
            </a:r>
            <a:endParaRPr lang="en-CA" dirty="0"/>
          </a:p>
        </p:txBody>
      </p:sp>
    </p:spTree>
    <p:extLst>
      <p:ext uri="{BB962C8B-B14F-4D97-AF65-F5344CB8AC3E}">
        <p14:creationId xmlns:p14="http://schemas.microsoft.com/office/powerpoint/2010/main" val="321768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22669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www.abflags.com/_flags/flags-of-the-world/Canada%20flag/Canada%20flag-XL-ani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83177">
            <a:off x="5436096" y="346907"/>
            <a:ext cx="3533775" cy="19335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p:txBody>
          <a:bodyPr>
            <a:normAutofit/>
          </a:bodyPr>
          <a:lstStyle/>
          <a:p>
            <a:endParaRPr lang="en-CA" dirty="0"/>
          </a:p>
          <a:p>
            <a:pPr marL="0" indent="0" algn="l">
              <a:buNone/>
            </a:pPr>
            <a:r>
              <a:rPr lang="en-CA" sz="2800" b="1" dirty="0" smtClean="0"/>
              <a:t>Prime </a:t>
            </a:r>
            <a:r>
              <a:rPr lang="en-CA" sz="2800" b="1" dirty="0"/>
              <a:t>Minister </a:t>
            </a:r>
            <a:r>
              <a:rPr lang="en-CA" sz="2800" b="1" dirty="0" smtClean="0"/>
              <a:t> - Stephen Harper</a:t>
            </a:r>
            <a:endParaRPr lang="en-CA" sz="2800" b="1" dirty="0"/>
          </a:p>
          <a:p>
            <a:pPr marL="457200" indent="-457200" algn="l">
              <a:buFontTx/>
              <a:buChar char="-"/>
            </a:pPr>
            <a:r>
              <a:rPr lang="en-CA" sz="2800" dirty="0" smtClean="0"/>
              <a:t>Leader </a:t>
            </a:r>
            <a:r>
              <a:rPr lang="en-CA" sz="2800" dirty="0"/>
              <a:t>of the nation. </a:t>
            </a:r>
            <a:r>
              <a:rPr lang="en-CA" sz="2800" b="1" dirty="0"/>
              <a:t>Speaks on behalf of all Canadians at national and international meetings. </a:t>
            </a:r>
            <a:endParaRPr lang="en-CA" sz="2800" b="1" dirty="0" smtClean="0"/>
          </a:p>
          <a:p>
            <a:pPr algn="l"/>
            <a:endParaRPr lang="en-CA" sz="2800" b="1" dirty="0"/>
          </a:p>
          <a:p>
            <a:pPr algn="l"/>
            <a:r>
              <a:rPr lang="en-CA" sz="3600" b="1" dirty="0" smtClean="0"/>
              <a:t>What else?</a:t>
            </a:r>
          </a:p>
        </p:txBody>
      </p:sp>
      <p:sp>
        <p:nvSpPr>
          <p:cNvPr id="2" name="Title 1"/>
          <p:cNvSpPr>
            <a:spLocks noGrp="1"/>
          </p:cNvSpPr>
          <p:nvPr>
            <p:ph type="title"/>
          </p:nvPr>
        </p:nvSpPr>
        <p:spPr/>
        <p:txBody>
          <a:bodyPr>
            <a:normAutofit/>
          </a:bodyPr>
          <a:lstStyle/>
          <a:p>
            <a:r>
              <a:rPr lang="en-CA" b="1" dirty="0" smtClean="0"/>
              <a:t>Federal Executive Branch</a:t>
            </a:r>
            <a:endParaRPr lang="en-CA" b="1" dirty="0"/>
          </a:p>
        </p:txBody>
      </p:sp>
    </p:spTree>
    <p:extLst>
      <p:ext uri="{BB962C8B-B14F-4D97-AF65-F5344CB8AC3E}">
        <p14:creationId xmlns:p14="http://schemas.microsoft.com/office/powerpoint/2010/main" val="192378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268760"/>
            <a:ext cx="8229600" cy="4857403"/>
          </a:xfrm>
        </p:spPr>
        <p:txBody>
          <a:bodyPr>
            <a:normAutofit/>
          </a:bodyPr>
          <a:lstStyle/>
          <a:p>
            <a:pPr marL="0" indent="0">
              <a:buNone/>
            </a:pPr>
            <a:endParaRPr lang="en-CA" dirty="0"/>
          </a:p>
          <a:p>
            <a:pPr algn="l"/>
            <a:r>
              <a:rPr lang="en-CA" sz="2800" dirty="0" smtClean="0"/>
              <a:t>- </a:t>
            </a:r>
            <a:r>
              <a:rPr lang="en-CA" sz="3600" dirty="0" smtClean="0"/>
              <a:t>Each </a:t>
            </a:r>
            <a:r>
              <a:rPr lang="en-CA" sz="3600" dirty="0"/>
              <a:t>cabinet member is given responsibility for one department of the government such as education, agriculture and transportation. Members of the cabinet are called ministers </a:t>
            </a:r>
          </a:p>
          <a:p>
            <a:pPr algn="l"/>
            <a:endParaRPr lang="en-CA" sz="2800" dirty="0"/>
          </a:p>
          <a:p>
            <a:pPr algn="l"/>
            <a:r>
              <a:rPr lang="en-CA" sz="4000" b="1" dirty="0" smtClean="0"/>
              <a:t>Ministers </a:t>
            </a:r>
            <a:r>
              <a:rPr lang="en-CA" sz="4000" b="1" dirty="0"/>
              <a:t>introduce </a:t>
            </a:r>
            <a:r>
              <a:rPr lang="en-CA" sz="4000" b="1" dirty="0" smtClean="0"/>
              <a:t>what?</a:t>
            </a:r>
            <a:endParaRPr lang="en-CA" sz="4000" b="1" dirty="0"/>
          </a:p>
          <a:p>
            <a:endParaRPr lang="en-CA" dirty="0"/>
          </a:p>
        </p:txBody>
      </p:sp>
      <p:sp>
        <p:nvSpPr>
          <p:cNvPr id="2" name="Title 1"/>
          <p:cNvSpPr>
            <a:spLocks noGrp="1"/>
          </p:cNvSpPr>
          <p:nvPr>
            <p:ph type="title"/>
          </p:nvPr>
        </p:nvSpPr>
        <p:spPr>
          <a:xfrm>
            <a:off x="2483768" y="548680"/>
            <a:ext cx="4114800" cy="701040"/>
          </a:xfrm>
        </p:spPr>
        <p:txBody>
          <a:bodyPr>
            <a:normAutofit/>
          </a:bodyPr>
          <a:lstStyle/>
          <a:p>
            <a:r>
              <a:rPr lang="en-CA" sz="3200" dirty="0" smtClean="0"/>
              <a:t>The Cabinet </a:t>
            </a:r>
            <a:endParaRPr lang="en-CA" sz="3200" dirty="0"/>
          </a:p>
        </p:txBody>
      </p:sp>
    </p:spTree>
    <p:extLst>
      <p:ext uri="{BB962C8B-B14F-4D97-AF65-F5344CB8AC3E}">
        <p14:creationId xmlns:p14="http://schemas.microsoft.com/office/powerpoint/2010/main" val="1394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412776"/>
            <a:ext cx="8229600" cy="4075176"/>
          </a:xfrm>
        </p:spPr>
        <p:txBody>
          <a:bodyPr/>
          <a:lstStyle/>
          <a:p>
            <a:pPr algn="l"/>
            <a:r>
              <a:rPr lang="en-CA" sz="2800" dirty="0" smtClean="0"/>
              <a:t>Also </a:t>
            </a:r>
            <a:r>
              <a:rPr lang="en-CA" sz="2800" dirty="0"/>
              <a:t>called the civil service </a:t>
            </a:r>
          </a:p>
          <a:p>
            <a:pPr algn="l"/>
            <a:r>
              <a:rPr lang="en-CA" sz="2800" dirty="0" smtClean="0"/>
              <a:t>Work </a:t>
            </a:r>
            <a:r>
              <a:rPr lang="en-CA" sz="2800" dirty="0"/>
              <a:t>to provide government services (</a:t>
            </a:r>
            <a:r>
              <a:rPr lang="en-CA" sz="2800" dirty="0" smtClean="0"/>
              <a:t>carry </a:t>
            </a:r>
            <a:r>
              <a:rPr lang="en-CA" sz="2800" dirty="0"/>
              <a:t>out the daily business of the federal government </a:t>
            </a:r>
            <a:r>
              <a:rPr lang="en-CA" sz="2800" dirty="0" err="1"/>
              <a:t>i.e</a:t>
            </a:r>
            <a:r>
              <a:rPr lang="en-CA" sz="2800" dirty="0"/>
              <a:t> deliver mail, gather statistics, research information to help in making new policies etc</a:t>
            </a:r>
            <a:r>
              <a:rPr lang="en-CA" sz="2800" dirty="0" smtClean="0"/>
              <a:t>.) </a:t>
            </a:r>
            <a:endParaRPr lang="en-CA" sz="2800" dirty="0"/>
          </a:p>
          <a:p>
            <a:endParaRPr lang="en-CA" dirty="0"/>
          </a:p>
        </p:txBody>
      </p:sp>
      <p:sp>
        <p:nvSpPr>
          <p:cNvPr id="2" name="Title 1"/>
          <p:cNvSpPr>
            <a:spLocks noGrp="1"/>
          </p:cNvSpPr>
          <p:nvPr>
            <p:ph type="title"/>
          </p:nvPr>
        </p:nvSpPr>
        <p:spPr>
          <a:xfrm>
            <a:off x="4703975" y="332656"/>
            <a:ext cx="4114800" cy="701040"/>
          </a:xfrm>
        </p:spPr>
        <p:txBody>
          <a:bodyPr/>
          <a:lstStyle/>
          <a:p>
            <a:r>
              <a:rPr lang="en-CA" b="1" dirty="0" smtClean="0"/>
              <a:t>Public Service</a:t>
            </a:r>
            <a:endParaRPr lang="en-CA" b="1" dirty="0"/>
          </a:p>
        </p:txBody>
      </p:sp>
      <p:pic>
        <p:nvPicPr>
          <p:cNvPr id="6146" name="Picture 2" descr="http://image.shutterstock.com/display_pic_with_logo/100254/100254,1303867425,1/stock-vector-cartoon-mailman-delivering-mail-isolated-on-white-760420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237981"/>
            <a:ext cx="3326904" cy="347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4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 y="1600200"/>
            <a:ext cx="7067128" cy="4525963"/>
          </a:xfrm>
        </p:spPr>
        <p:txBody>
          <a:bodyPr>
            <a:noAutofit/>
          </a:bodyPr>
          <a:lstStyle/>
          <a:p>
            <a:pPr marL="0" indent="0" algn="l">
              <a:buNone/>
            </a:pPr>
            <a:r>
              <a:rPr lang="en-CA" sz="3200" b="1" u="sng" dirty="0" smtClean="0"/>
              <a:t>Premier</a:t>
            </a:r>
            <a:r>
              <a:rPr lang="en-CA" sz="3200" dirty="0" smtClean="0"/>
              <a:t> </a:t>
            </a:r>
            <a:r>
              <a:rPr lang="en-CA" sz="3200" dirty="0"/>
              <a:t>- Leader of the provincial party in power </a:t>
            </a:r>
          </a:p>
          <a:p>
            <a:pPr algn="l"/>
            <a:r>
              <a:rPr lang="en-CA" sz="3200" b="1" u="sng" dirty="0"/>
              <a:t>Cabinet</a:t>
            </a:r>
            <a:r>
              <a:rPr lang="en-CA" sz="3200" dirty="0"/>
              <a:t> - Very similar responsibilities to the federal cabinet only at the provincial level </a:t>
            </a:r>
          </a:p>
          <a:p>
            <a:pPr algn="l"/>
            <a:r>
              <a:rPr lang="en-CA" sz="3200" b="1" u="sng" dirty="0"/>
              <a:t>Provincial public service</a:t>
            </a:r>
            <a:r>
              <a:rPr lang="en-CA" sz="3200" dirty="0"/>
              <a:t> - Work to provide government services at the provincial level i.e. teachers, provincial police, nurses etc.</a:t>
            </a:r>
          </a:p>
        </p:txBody>
      </p:sp>
      <p:sp>
        <p:nvSpPr>
          <p:cNvPr id="2" name="Title 1"/>
          <p:cNvSpPr>
            <a:spLocks noGrp="1"/>
          </p:cNvSpPr>
          <p:nvPr>
            <p:ph type="title"/>
          </p:nvPr>
        </p:nvSpPr>
        <p:spPr>
          <a:xfrm>
            <a:off x="179512" y="274638"/>
            <a:ext cx="8229600" cy="1143000"/>
          </a:xfrm>
        </p:spPr>
        <p:txBody>
          <a:bodyPr>
            <a:normAutofit/>
          </a:bodyPr>
          <a:lstStyle/>
          <a:p>
            <a:pPr algn="l"/>
            <a:r>
              <a:rPr lang="en-CA" sz="2800" b="1" dirty="0" smtClean="0"/>
              <a:t>Provincial Executive Branch</a:t>
            </a:r>
            <a:endParaRPr lang="en-CA"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646" y="116632"/>
            <a:ext cx="219075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871" y="3068960"/>
            <a:ext cx="16383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33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412776"/>
            <a:ext cx="8229600" cy="1900808"/>
          </a:xfrm>
        </p:spPr>
        <p:txBody>
          <a:bodyPr>
            <a:normAutofit/>
          </a:bodyPr>
          <a:lstStyle/>
          <a:p>
            <a:endParaRPr lang="en-CA" dirty="0"/>
          </a:p>
          <a:p>
            <a:pPr marL="0" indent="0">
              <a:buNone/>
            </a:pPr>
            <a:r>
              <a:rPr lang="en-CA" sz="2400" dirty="0" smtClean="0"/>
              <a:t>The </a:t>
            </a:r>
            <a:r>
              <a:rPr lang="en-CA" sz="2400" dirty="0"/>
              <a:t>legislative branch has the power to </a:t>
            </a:r>
            <a:r>
              <a:rPr lang="en-CA" sz="2400" b="1" i="1" dirty="0"/>
              <a:t>make and change laws</a:t>
            </a:r>
            <a:r>
              <a:rPr lang="en-CA" sz="2400" i="1" dirty="0"/>
              <a:t>. </a:t>
            </a:r>
            <a:r>
              <a:rPr lang="en-CA" sz="2400" dirty="0"/>
              <a:t>Also called </a:t>
            </a:r>
            <a:r>
              <a:rPr lang="en-CA" sz="2400" b="1" dirty="0"/>
              <a:t>Parliament. </a:t>
            </a:r>
            <a:r>
              <a:rPr lang="en-CA" sz="2400" dirty="0"/>
              <a:t>(</a:t>
            </a:r>
            <a:r>
              <a:rPr lang="en-CA" sz="2400" dirty="0" err="1"/>
              <a:t>LEGislative</a:t>
            </a:r>
            <a:r>
              <a:rPr lang="en-CA" sz="2400" dirty="0"/>
              <a:t> think "</a:t>
            </a:r>
            <a:r>
              <a:rPr lang="en-CA" sz="2400" dirty="0" err="1"/>
              <a:t>LEGal</a:t>
            </a:r>
            <a:r>
              <a:rPr lang="en-CA" sz="2400" dirty="0"/>
              <a:t>"!)</a:t>
            </a:r>
          </a:p>
        </p:txBody>
      </p:sp>
      <p:sp>
        <p:nvSpPr>
          <p:cNvPr id="2" name="Title 1"/>
          <p:cNvSpPr>
            <a:spLocks noGrp="1"/>
          </p:cNvSpPr>
          <p:nvPr>
            <p:ph type="title"/>
          </p:nvPr>
        </p:nvSpPr>
        <p:spPr/>
        <p:txBody>
          <a:bodyPr>
            <a:normAutofit/>
          </a:bodyPr>
          <a:lstStyle/>
          <a:p>
            <a:r>
              <a:rPr lang="en-CA" b="1" i="1" dirty="0" smtClean="0"/>
              <a:t>The </a:t>
            </a:r>
            <a:r>
              <a:rPr lang="en-CA" b="1" i="1" dirty="0"/>
              <a:t>Legislative Branch of Government</a:t>
            </a:r>
            <a:endParaRPr lang="en-CA" b="1" dirty="0"/>
          </a:p>
        </p:txBody>
      </p:sp>
      <p:pic>
        <p:nvPicPr>
          <p:cNvPr id="7170" name="Picture 2" descr="http://www.parl.gc.ca/about/parliament/senatoreugeneforsey/book/assets/img/_photos/ch6a_Senate_40thParliament_Sess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780928"/>
            <a:ext cx="4713362" cy="375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0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88640"/>
            <a:ext cx="8229600" cy="5937523"/>
          </a:xfrm>
        </p:spPr>
        <p:txBody>
          <a:bodyPr>
            <a:normAutofit/>
          </a:bodyPr>
          <a:lstStyle/>
          <a:p>
            <a:endParaRPr lang="en-CA" dirty="0"/>
          </a:p>
          <a:p>
            <a:pPr algn="l"/>
            <a:r>
              <a:rPr lang="en-CA" dirty="0"/>
              <a:t> </a:t>
            </a:r>
            <a:r>
              <a:rPr lang="en-CA" sz="3200" b="1" u="sng" dirty="0"/>
              <a:t>Governor General</a:t>
            </a:r>
            <a:r>
              <a:rPr lang="en-CA" sz="3200" dirty="0"/>
              <a:t> is the Queen’s representative in Canada. </a:t>
            </a:r>
            <a:endParaRPr lang="en-CA" sz="3200" dirty="0" smtClean="0"/>
          </a:p>
          <a:p>
            <a:pPr algn="l"/>
            <a:r>
              <a:rPr lang="en-CA" sz="3200" dirty="0" smtClean="0"/>
              <a:t>The </a:t>
            </a:r>
            <a:r>
              <a:rPr lang="en-CA" sz="3200" dirty="0"/>
              <a:t>Governor General usually serves for five years. One of the most important roles of the Governor General is to ensure that Canada always has a Prime Minister. </a:t>
            </a:r>
            <a:endParaRPr lang="en-CA" sz="3200" dirty="0" smtClean="0"/>
          </a:p>
          <a:p>
            <a:pPr algn="l"/>
            <a:r>
              <a:rPr lang="en-CA" sz="3200" dirty="0" smtClean="0"/>
              <a:t>The </a:t>
            </a:r>
            <a:r>
              <a:rPr lang="en-CA" sz="3200" dirty="0"/>
              <a:t>Governor General acts on the advice of the Prime Minister and Cabinet. </a:t>
            </a:r>
            <a:endParaRPr lang="en-CA" sz="3200" dirty="0" smtClean="0"/>
          </a:p>
          <a:p>
            <a:pPr marL="0" indent="0" algn="l">
              <a:buNone/>
            </a:pPr>
            <a:endParaRPr lang="en-CA" sz="3200" dirty="0"/>
          </a:p>
          <a:p>
            <a:pPr marL="0" indent="0" algn="l">
              <a:buNone/>
            </a:pPr>
            <a:r>
              <a:rPr lang="en-CA" sz="4800" b="1" dirty="0" smtClean="0"/>
              <a:t>Duties?</a:t>
            </a:r>
            <a:r>
              <a:rPr lang="en-CA" sz="3200" dirty="0" smtClean="0"/>
              <a:t> </a:t>
            </a:r>
            <a:endParaRPr lang="en-CA" sz="3200" dirty="0"/>
          </a:p>
        </p:txBody>
      </p:sp>
    </p:spTree>
    <p:extLst>
      <p:ext uri="{BB962C8B-B14F-4D97-AF65-F5344CB8AC3E}">
        <p14:creationId xmlns:p14="http://schemas.microsoft.com/office/powerpoint/2010/main" val="397013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908720"/>
            <a:ext cx="4474840" cy="1143000"/>
          </a:xfrm>
        </p:spPr>
        <p:txBody>
          <a:bodyPr>
            <a:normAutofit/>
          </a:bodyPr>
          <a:lstStyle/>
          <a:p>
            <a:r>
              <a:rPr lang="en-CA" sz="3600" dirty="0" smtClean="0"/>
              <a:t>David Johnston</a:t>
            </a:r>
            <a:endParaRPr lang="en-CA" sz="3600" dirty="0"/>
          </a:p>
        </p:txBody>
      </p:sp>
      <p:sp>
        <p:nvSpPr>
          <p:cNvPr id="4" name="AutoShape 2" descr="data:image/jpeg;base64,/9j/4AAQSkZJRgABAQAAAQABAAD/2wCEAAkGBxIQEBQUEBQQFBUUEBQVFA8PEBAPDxQQFBQWFhQUFBQYHCggGBolGxQUITEhJSkrLi4uFx8zODMsNygtLisBCgoKDg0OGhAQGiwcHiUsLCwsLCwsLCwsLCwsLCwsLCwsLCwsLCwsLDQsLCwsLCwsLCwsLCwtLDcsLDQsLCwsLP/AABEIAPsAyQMBIgACEQEDEQH/xAAcAAABBQEBAQAAAAAAAAAAAAABAAIDBAUGBwj/xABAEAACAQIEAggDBgQFAwUAAAABAgADEQQSITEFQQYTIlFhcYGRFDKhB0JSscHRYnKS8CNDgsLhFdLxJDNTY6L/xAAZAQADAQEBAAAAAAAAAAAAAAAAAQIDBAX/xAApEQACAgICAgIABQUAAAAAAAAAAQIRAyESMQRBUWGxwdHw8RMiMoGR/9oADAMBAAIRAxEAPwDxy8BjbxCSWGK8F4QRAAxQEwXgATFBmivAAmC8UBMBCvDGiEm0ADCYzNFmgAYDDAYACKK0VowFFGw2MADFBaAmADrxRuaLNAB0UaWgzQEXKVPsi8JQR9P5R6xMJDezRLRA6X9pAyEGWx+kDiUmS0VghhyGS3iMLCiLIYshkl4bwCiFkM0+C8DxGIN6VNmH4tl9+c0+inADinBf5Aeextv6T0hMQKQyUQBYfMflUDnaS5FRhZ58OgddbZ3RfAAn2Oktj7PnOvWN6KP1InUvj2BtTBZr9qs5F7+GhhJqk3Lt4jcTN5H8nTHxm10cZj+grrtUF+WZND/STMLG8Br0hcqGX8dNg6/TY+E9Oq06ltGPlfQ+kycYtRTmBF+YI7LeDDnGshMvGaPNxTMRSdbxbhiOvWUwFubMvNW7j3juM5mspU2YWM0UrMHGiDqzGlJNmjDGTQymmuse41McgibeAgBY+nTude4wKZLR39DAdFVaMIoyVBCIWCRF1Qg6oSSNzQDRZpDQesLw0xZR6wVDJfZa6I2/SKoYHgflGSMvFeCIRiFeXeEYBsRVWmviWI5INzKU9B+y/hRZK9Y6BrU1PgLM5HrlHvE3SHFWzSwy/D08qAC628FXu/vxjKVW4ty7u/zknF33ttewHhyvIsJSnNJnpYcS7ZdpW8pYWoJBSpe45SXqTMztSQWfSU8XTzS1lN416ekBuKOeq3QmwBGxUjQjumJxGgtQHKLW1AJuR4A8xOox1GYT0+3Y8/zm0JHn+Ri9nImCaPGcCaT3+62x8eYPjM+dCPOaocsTjWOp8/KNc6wAAliiNrdxleWsMl7eRgMhXnAseo3jQZIxhjbR5EbGJlhD2R6xMY1W7I9Y1jFWx3oDNFU5RpETnaUSMMIjSYRAQiZ7Z0OoDC8PpJ9+rRaoedusN/yt7TxajSzsqCwzsq3OwzEC5957tWChgV2CKBfuAYWHppJkXDs5jiB7Q/KT4RdOf7ynjql6n197S0j2AnPJHqYmXqKkCS9YR/4Eq0ai949xLFNFe+UjTukG9hNQxNU0hWjp5bmRVkAv5czaIZRr76/lMHiCWqAj+7zcd1Pyn685h8QfX+xzlw7MczVDOkWCzYTrB91gfUG35POLne8Sqk4Nvw5NdNMxHP2nBidMTyp9jk5+kFQaxy8/SJzrKJI7S7gjYj+VpUEt4IXIt+FogRXvv5wRA7+cMQxkbaPjbxiHDUDzMTaCBdvWBhGIbeJjGxGMQLwxsIgB0nRrgdKvSapUNS/W9WopkKRZQxbXc3YaT0UYggKtw2llfa57iOR29jOH6B4wZK1I7grVXyFlcfRDOw472DTYA3LBHFtNRYNpzF/ynPKTU6PRhii8CkuyjXp9onvJt5CRUaTNe5truNwB56SZdX0tobex8pcajc2IFr931Mi90aRjozjh8O7AfEMX7qfbOlyR2R5y3RKU2GVgwOgOoMeOE0lOZAFbXUaHXfbzmfiwARb7pve97/8AEboIQkuzYxuKFJCRvM7qUrLmrVggt8ouxA8bSDibk0vO3nJuHItVbHS6hWW5sV8O6KCReW3pC+Boa9VW6wjcBlJHmu4mFxUEctrC42nSrwGjSBK8yDzJuNt/MzN4qt6b5hZhY8gCO+VpPRk4PjvRR4gjVMKUS2trkmwFiD7n9ZxTKQbHcGxHiJ3eARUpI9TQBDUN9sq219vznDVGzMT3kn3N5rF2cmWCik/bEo/SJ9zHKP0gcamUYjQZd4bow/laUwJZwhsQf4TAZXI384iNI4wW0iGNtGx/KNjEKkdB5mKpBS29Y54/ZK6IDGxzxqxkiihtDaAF7gWJ6rE0mJsM4Vv5H7LX9D9J6hjsQcjKwOrKc45OOXhqB7zyEieu9G8cMRhARYsUCuOecLZvrrMMy6Z6HhStSh/sz8NUPWk+H1/sflNCjiif79pmU9N/L95e4aAO0ZjLs7fHrdl04a47h3zBrMGey3tmtc85sVcZnP8AD+flM04AnRWI1uug01594gip/RNi6F0IPduJR4Q+ZrA2YbcgfXlLeMrVyhUoNrXBB87c5n4PDlSCLgDa+p8bmwlVozcrkqR0K1HUdrlMHpBigyHe9iLc9d5viqDT13tOV4kv+OinY1Ev5FhJh/ka56/p6IekuIthaKLsdCe9Vtp7oD6TlDOi6ZuOuCrsLm382Uf7TOfInTDo8jO7m/oKftA+5j0H6QEanzlGQyS0OQ8DI5LS3HkYARkRscTEYhjW2jJIxjICY2mY5pFhzrJyJTJXRBUjaYklcSOg2sYiTLCFjiwjgRACMLJsLjatE3pOyX3ynf02gWNdbkaRDTa2jtOAV+tpLckn5WJNySDa5P19Z0eFwuZPzE5bg6Glh6T2sHLk/wBVgfoJ12AxA+be+vrzE5Mq2ep48rirM7iQdDoosOQOsGDxjn/LbzAH7y9jGzNeOoqq+cSZvxK+JxRC2yNtuRpMapxD7uV/6Z0OIrArre3M3vMmphxm7I95VoUk10afDsK2QM34L29dJzHSK9N8+lwwI8wSR+QnZ1cQFoIL7Lr6bzz3pJjRUfKOR19NJOO3KzPyJKMKMfE12qOWc3JkeWEiGdR5j+QRvMwk6xAb+cBDJJSO3kYwiOpb/wCkxoACCo0bngLRUO9AaNtHNBaMkhom0tZxK4jxGSGvqNAZW6oy8kkVbwsKM/qz4xdWfGbdFAZapUhfaHIfE5oI3jJaWGquQqqxZmCqANSzGwHuROnFAHUAS70RcHimERzp1xY/zIjNTH9arBOwao3OIcMGHtQ3FJBT15kKLn1Jv6yjgsQaJKt8t9D3TvOmPCbnr0F7WFUDu5P+h9JwuJpWPhfec8lUmmehBpwUollcaM1iZfsNwZnLgFZduW40kLUaibMbcr6yeKNY5ZR7Rq4gqwyjTxlDH1hTAN+7SUXerewY37yBIK+HPzOSbe0fD5CWdtaRDxbjZWnpudAPPW5nINUJNydTNvH4Fmw7VvurWVCP5wbH6AesxbTeMUkeflnKT2NLGAkx1o6UZESk3EtBxILR4AiY0hzNITVI27o+LL4QBqyuLw5jJSsGWOxUMzGLMY7KIcggFDLx4Mipr+cuUkgJEeaSJVA5yLGJaVATGHRqriPGTU8ZbnMcIxhtbx/KFByNr/qNtFOp590qYfHtRr0qovenUV9NyAbkeouPWUAxiZrxrQm7PqThGJGIpK6kNmUHkVZWH5EGcx0n6LlQalFSU3KDVqffpzXx5fWYv2O9IM9HqHPaokAX50nJyn0Nx5WnrwXujlBTRpjyuDtHjdNbD0jnp3E9A450WSrd6Nkfcr/lsf8AafEThOJUXoNkdSrDkeY7wdiJySg4s74ZIzWjMVBcylxEXBAmjRoljc7d02+BdGfiqnbFqKHtnbOfwDz5+EFt0glSi2zluI8JZODVqjadY6PTH/1UyO16m/p5zzxKwPhPfvtKoj4CtoABSygDQAbACfO06eNaPOlK3ZoAQSijkbEyYVjFQuRYAhEhpVLkDvMvrQGsTKWyvaC0s9TKuIQqdIlsb0K0EiFUxdYY6FZJFI+sgzx0Kw09/WXqQlKluPOXQQupjoSY3HUzpaVUphdTa/cNveSV8WTKpa8aVCbJKlUnykUMEBBH96wiC0dADS6O8WODxNOsL2U2cD71M/OPbXzAn05wnHCpTXW91BVhsVIuDPlGe2/Y3xrr8K2HY/4mHIy33NFr5PbVfQd8pAenEt3zN41gKWJTLVFyPlcfOp7wZpURmXWcx0/4j8Ph+rRstSuGUNuUpgdt/qFHi3hG0UnWzgX4nh8O7KarVgrEH4emWawOvbayA+pnp3A+KYetQX4UgouhXZlPc6nUHx5zxCtherU5Ta/pcW3ynUTJ4fx6thKy1cO5Dg6pYlGH4HH3gf8AncSVBR6HLNKfZ7N9pD58KaY3cgfr+k+dgNJ9B8RqfE/DsQRm7RQ7qcpup8Qbj0ngeNo9XUdPw1HX+liP0gyZaKpEIMcIMsQgyeji2Tncdx/eQAQwBOjUw+MVt+ye47e8NTVx5GZNo+lWZTp7HUSeJfP5LRpxGnGpiQd9PylkgRNtFJJor9XD1fhLCrHdVFYcSm2IC6ILaWJ3Jv3mVmcmC0NpoZAhtDFABRRRCABEMEMABOi6Aca+C4hRqE2Rm6up3dXUIFz5HK3pOdigB9eUqo08Z4h9oHEKr8Qq1TmC0yKSoeVJQbN4hixa/iPTtegPHKmM4etQMGqpT6tlYk/41IAKSNNGBVj/ADGQdIMCvEsKuJwydtFIqU/vAL89Ij8SkkjvB8RJySktx/k7fDxY8jccmk9J/D9HBNWLKxuFcJyIIIuTaxG+n1EweiOA6/H0ktcdZe3ggLf7frOmwlJShAsABcgKNQNdD6QfZrh//XdYbXFKrU/qZVX6GVKalFNezOPjTx5ZRmtx/aO9wLK1YoDdqRZ3W3yq4YgeJ7LH/UO+eG9Jky43EgbfE1SCNrFyR9DPceAYO2LxWKe6gnq17rWXOxHMXAHo08c6fYTqeJYhdLZwwtqCrKCDEm2tk54xUlxd6X/a2c6IY2OjMBRRRCACiiigA0y7w43uvdqP1lMyXCvldT42PkdIn0VF0zUppJ8sCCS5ZidFHOiERLEJucoYoooAKCGKACighgAYIYDAD0D7G+N9RjWoMexiVsAdhWQEqfC65h/TOkp8e+E4hXNMBkNZxVw+gXstYMt9A9tfHY+Hj+GrtTdKiGzI6up7mUgg+4E7P/qHxFR6wWwrVXqKCQe0SSVP1HpHx5I0x5Xjfyn2vk6Lj9XCVMUHwrZKVRBnCK1PJUuwYhWGn3SRa28HQ3imDwjVa2I+Y01WkmUsWNyWFhoD2V3sJmJR0YsLkdtu0RYG+2n8J3mJxWh1QZwcwNlAbRlJ1+XXQ6259nW051ilGe3rs9PL52GWHjGLviou6vTtb9+/R7V0T4imOw5dFVRmqK1MG4U3JA9Qyn1nin2nUCnEWU//ABJ7C4H0E7X7KsZ8PiFpliVxKAW5Coqllb1Fx7TI+3XCZMfRqD/Mw9vVHP8A3CdLPJu0eaGOEa0IkiEYBHNGwAMRgigAjA0RiaAHQ0TmAPeAfcSeUuFPemPDSXpzS7OuO1ZzSxRCBp0nIOigBigAYoooAIxRRQAMUEMAAJtdHcQblLnTtKt7juaw79frMWPo1jTYOu4/aNOgZ6Pw4Go6gasairTLEIc5Nhcmw3I18Zt9JeguZAfiaPWLTzVKeRlpOQXNkYXOYCw1Wx0ta5noGC6MYKtgFprTCo9NagqrpWzMgIqZ972PlbTaeb18A2IQZqmDQ1mcU69bOlesUuvWgbUr252Ba+8xz5OLR0ePh5pnOYZ6tJqWIp5wgdercgrRY0yAVB2JBU6CbP241VrJw+umq1KdQg96sKbLPROFdJuG08EtHENRw/Vg0HwdVhUqBk0ayAXcH5s1tb988d6X1g/DMIFLFaFerSDMCDlKhqe/8On+mbKXKNoxlFxdM4do/DKC6g7FgDy0JtGNEjW17tfbWC7JPY+D/Z5gMThKFQrVV6lGjcpVb/3Gpg1DZr27V9JxY6H0zj3w3WVAor1KaNZSxXKxpX8T2Peel/Z7js+Api92pPVpAX1zFyy+1Nk+k5XpO/w/FTUG2fD1wf4UCqfc0Wm3jwjLNKD+6/I2zJLDGaXwcbxjo0aFerTFQMKdRlDFSCVB7LWHeLGVavR+spIGRrNVXRjqaQDNuO46TteneHyYx+5qaG/8i9UT/VSMorXBcMbAGrRqE/w1UtV+thMfK/skuPTSf6nT4nj48uNuXabX6HCVUKkhtCOXmI15c4zTy1SDvYX8x2SPpKbSYu1ZyZYcJuPwzU4G3zDxBHr/AOBNOxmJwV7Vbd6ke2v6To7TDJqRvh3E5QRGIQzoOQYP1hjTDAB4iiigAYIooAKGCIQAMUUUAPZvsa4XhcZhi1U1mq0KmR0691TqyL02AUggWuN/umdDR4ZdjTwtDD4xcJiGFN679U1Byc4p57k1VVr3vbUc7zxLol0gxGBr5sPVNMVBkfRWUjXLcMDsToRrrPWPs+6cYXB0Wo4hai3qu5rqOtBOUDtqO0DZfG8ieNSpm2LNKHRv9BOG4avSr/FJRrYo4qo2LStRS9OoTYKga/8Ah2XQ+fOeOfaQyLisQmHZGofFA0+qN6QK09VW2lgajjT8M3ul/SQYvF1KlCmaSPTFNhnZalansWfKQNbAZdflG95yXSTDhKShdhUF+8HKQB5TSMaVGc5uTtnONGx7RsRJ6h9nmHxBwtSrR6hhnHWJWqPSICU0YsrjTUPl1t8gmd0sxdWu9B3oinmw5ZSKq1M1NmGUHuy2Om/bN5zWB4rVWgaansaZqZ7SF12cr97QiwOl7G2kdg6hvlLWCK5AzXXvIAJsCSBtvNISisyk/otybx8Tr+kxatg8JiTvl6pz/EM9vd6Vdv8AWJzjMtlU5xem4ZgAbqWuLD+FlLeNzyF5Hj+NPVyZgAqoqhQztcqoXObm1/IW1MVbGkhaeW+UPtY5gy5+42AFz435TLyJqVV6v8Tr8aShCV/X4GTxolmDEWLXvcWJOmpHK9yfWUOU0sUDVpsQbmmAxzG7FbhNO+119Jmg6RQ6ObM7na9kuBe1VD/EPrpOqnHA2NxyM6j4lZnlXRpgemc9EYIZscxG8IgeIQAkigEMAFFFFABRRRQAQhgMIgACJ0eArB1ViQGIIJ8RcHbac7NHgdQ5mS9swuAdiRe/0/KNCZ0lEmmpzXsTYAG52N7e30mR0gw/+FnB0zjlY6k7+02VOqoQCuwAvmBtow1/vWZ3SdbUbD5cw1A3a5JueR/5lvoRyxjY4xpmZRZwuJy6G1iwN9cw0sbWPMb+XnLmJxQNmLIxF7AZs+vfoBbTTz9suCKhpl6o6sTkJtfQNqwB5H94+nX5A2IO4J1BFiJmwExcSuZpAtTDHVQUdbkW+ZSLa+B+szbaRPUJ3JPmbwjaNKhSdjTJOvbvkcEZJPCYBEYAMeBYXiX94AOEcIwRwgAYoIYAKGCGACgMMEADCjlSGG6m/MeYjRCYAd7hKg6q/aswuLAlhTIBF9dtfymB0holKe4IZltlvbS+traf8zX4HUPwCHmGdQSAezc6f/kTI6VHRRyDLb+k85rLohdnPmMMeYwzIsMBi/aAwAUBh/eN/v6wAEeIyOgADFaIxsAP/9k="/>
          <p:cNvSpPr>
            <a:spLocks noChangeAspect="1" noChangeArrowheads="1"/>
          </p:cNvSpPr>
          <p:nvPr/>
        </p:nvSpPr>
        <p:spPr bwMode="auto">
          <a:xfrm>
            <a:off x="155575" y="-2103438"/>
            <a:ext cx="3505200" cy="4381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102" name="Picture 6" descr="http://www.gg.ca/images/portraits/GG2010-0555-001_8x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00" y="692696"/>
            <a:ext cx="4225280" cy="52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80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7544" y="260648"/>
            <a:ext cx="8229600" cy="6336704"/>
          </a:xfrm>
        </p:spPr>
        <p:txBody>
          <a:bodyPr>
            <a:normAutofit fontScale="85000" lnSpcReduction="10000"/>
          </a:bodyPr>
          <a:lstStyle/>
          <a:p>
            <a:endParaRPr lang="en-CA" dirty="0"/>
          </a:p>
          <a:p>
            <a:pPr marL="0" indent="0">
              <a:buNone/>
            </a:pPr>
            <a:r>
              <a:rPr lang="en-CA" sz="5100" b="1" u="sng" dirty="0" smtClean="0"/>
              <a:t>The </a:t>
            </a:r>
            <a:r>
              <a:rPr lang="en-CA" sz="5100" b="1" u="sng" dirty="0"/>
              <a:t>Senate </a:t>
            </a:r>
          </a:p>
          <a:p>
            <a:r>
              <a:rPr lang="en-CA" sz="2600" dirty="0" smtClean="0"/>
              <a:t>Referred </a:t>
            </a:r>
            <a:r>
              <a:rPr lang="en-CA" sz="2600" dirty="0"/>
              <a:t>to as the "upper house of Parliament” as well as the “chamber of sober second </a:t>
            </a:r>
            <a:r>
              <a:rPr lang="en-CA" sz="2600" dirty="0" smtClean="0"/>
              <a:t>thought</a:t>
            </a:r>
            <a:r>
              <a:rPr lang="en-CA" sz="2600" dirty="0"/>
              <a:t>” because they are not elected so they do not feel the pressure to vote any specific way </a:t>
            </a:r>
            <a:r>
              <a:rPr lang="en-CA" sz="2600" dirty="0" smtClean="0"/>
              <a:t>to </a:t>
            </a:r>
            <a:r>
              <a:rPr lang="en-CA" sz="2600" dirty="0"/>
              <a:t>please voters. </a:t>
            </a:r>
            <a:endParaRPr lang="en-CA" sz="2600" dirty="0" smtClean="0"/>
          </a:p>
          <a:p>
            <a:pPr marL="0" indent="0">
              <a:buNone/>
            </a:pPr>
            <a:endParaRPr lang="en-CA" sz="2600" dirty="0" smtClean="0"/>
          </a:p>
          <a:p>
            <a:pPr marL="0" indent="0">
              <a:buNone/>
            </a:pPr>
            <a:r>
              <a:rPr lang="en-CA" sz="5800" b="1" dirty="0" smtClean="0"/>
              <a:t>Its </a:t>
            </a:r>
            <a:r>
              <a:rPr lang="en-CA" sz="5800" b="1" dirty="0"/>
              <a:t>primary </a:t>
            </a:r>
            <a:r>
              <a:rPr lang="en-CA" sz="5800" b="1" dirty="0" smtClean="0"/>
              <a:t>function? </a:t>
            </a:r>
          </a:p>
          <a:p>
            <a:pPr marL="0" indent="0">
              <a:buNone/>
            </a:pPr>
            <a:endParaRPr lang="en-CA" sz="2600" dirty="0"/>
          </a:p>
          <a:p>
            <a:pPr marL="0" indent="0">
              <a:buNone/>
            </a:pPr>
            <a:r>
              <a:rPr lang="en-CA" sz="2600" dirty="0" smtClean="0"/>
              <a:t>No </a:t>
            </a:r>
            <a:r>
              <a:rPr lang="en-CA" sz="2600" dirty="0"/>
              <a:t>bill can become law until it has been passed by the Senate. </a:t>
            </a:r>
            <a:endParaRPr lang="en-CA" sz="2600" dirty="0" smtClean="0"/>
          </a:p>
          <a:p>
            <a:endParaRPr lang="en-CA" sz="2600" dirty="0"/>
          </a:p>
          <a:p>
            <a:pPr marL="0" indent="0">
              <a:buNone/>
            </a:pPr>
            <a:r>
              <a:rPr lang="en-CA" sz="5200" b="1" dirty="0" smtClean="0"/>
              <a:t>What else does the senate do?</a:t>
            </a:r>
          </a:p>
          <a:p>
            <a:pPr marL="0" indent="0">
              <a:buNone/>
            </a:pPr>
            <a:endParaRPr lang="en-CA" sz="2600" dirty="0"/>
          </a:p>
          <a:p>
            <a:r>
              <a:rPr lang="en-CA" sz="2600" dirty="0" smtClean="0"/>
              <a:t>The </a:t>
            </a:r>
            <a:r>
              <a:rPr lang="en-CA" sz="2600" dirty="0"/>
              <a:t>Senate is currently a hot topic for reform as many Canadians question the usefulness of </a:t>
            </a:r>
            <a:r>
              <a:rPr lang="en-CA" sz="2600" dirty="0" smtClean="0"/>
              <a:t>the </a:t>
            </a:r>
            <a:r>
              <a:rPr lang="en-CA" sz="2600" dirty="0"/>
              <a:t>Senate especially considering the enormous cost involved in running it. </a:t>
            </a:r>
          </a:p>
          <a:p>
            <a:endParaRPr lang="en-CA" dirty="0"/>
          </a:p>
        </p:txBody>
      </p:sp>
    </p:spTree>
    <p:extLst>
      <p:ext uri="{BB962C8B-B14F-4D97-AF65-F5344CB8AC3E}">
        <p14:creationId xmlns:p14="http://schemas.microsoft.com/office/powerpoint/2010/main" val="1350480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44</TotalTime>
  <Words>549</Words>
  <Application>Microsoft Office PowerPoint</Application>
  <PresentationFormat>On-screen Show (4:3)</PresentationFormat>
  <Paragraphs>53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BlackTie</vt:lpstr>
      <vt:lpstr>The Executive Branch of Government </vt:lpstr>
      <vt:lpstr>Federal Executive Branch</vt:lpstr>
      <vt:lpstr>The Cabinet </vt:lpstr>
      <vt:lpstr>Public Service</vt:lpstr>
      <vt:lpstr>Provincial Executive Branch</vt:lpstr>
      <vt:lpstr>The Legislative Branch of Government</vt:lpstr>
      <vt:lpstr>PowerPoint Presentation</vt:lpstr>
      <vt:lpstr>David Johnston</vt:lpstr>
      <vt:lpstr>PowerPoint Presentation</vt:lpstr>
      <vt:lpstr>PowerPoint Presentation</vt:lpstr>
      <vt:lpstr>The Opposition</vt:lpstr>
      <vt:lpstr>PowerPoint Presentation</vt:lpstr>
      <vt:lpstr>Lieutenant Governor - Elizabeth Dowdeswell</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Executive Branch of Govenrnment</dc:title>
  <dc:creator>Lesley Neals</dc:creator>
  <cp:lastModifiedBy>Lesley Neals</cp:lastModifiedBy>
  <cp:revision>5</cp:revision>
  <dcterms:created xsi:type="dcterms:W3CDTF">2014-10-21T00:28:25Z</dcterms:created>
  <dcterms:modified xsi:type="dcterms:W3CDTF">2014-10-21T01:13:22Z</dcterms:modified>
</cp:coreProperties>
</file>