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80" r:id="rId12"/>
    <p:sldId id="281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06AB2-494A-4749-AB3A-B56C462D8CED}" type="datetimeFigureOut">
              <a:rPr lang="en-CA" smtClean="0"/>
              <a:t>14/12/2014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F15D1-8C7B-48A4-AF96-EAC1548156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898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fld id="{3B68905F-8D50-4271-A064-A5DB9DEFC0E7}" type="slidenum">
              <a:rPr lang="en-CA" altLang="en-US">
                <a:latin typeface="Calibri" pitchFamily="34" charset="0"/>
              </a:rPr>
              <a:pPr eaLnBrk="1" hangingPunct="1"/>
              <a:t>4</a:t>
            </a:fld>
            <a:endParaRPr lang="en-CA" altLang="en-US">
              <a:latin typeface="Calibri" pitchFamily="34" charset="0"/>
            </a:endParaRPr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fld id="{D9506FBF-1ABF-48B2-B270-1B5A351296CC}" type="slidenum">
              <a:rPr lang="en-CA" altLang="en-US">
                <a:latin typeface="Calibri" pitchFamily="34" charset="0"/>
              </a:rPr>
              <a:pPr eaLnBrk="1" hangingPunct="1"/>
              <a:t>8</a:t>
            </a:fld>
            <a:endParaRPr lang="en-CA" altLang="en-US">
              <a:latin typeface="Calibri" pitchFamily="34" charset="0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E132DF9C-DECA-4E8A-9792-179DE8B70917}" type="slidenum">
              <a:rPr lang="en-GB" altLang="en-US" sz="1200" smtClean="0"/>
              <a:pPr eaLnBrk="1" hangingPunct="1"/>
              <a:t>10</a:t>
            </a:fld>
            <a:endParaRPr lang="en-GB" altLang="en-US" sz="1200" smtClean="0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The BBC Video: Era of the SWW – </a:t>
            </a:r>
            <a:r>
              <a:rPr lang="en-GB" altLang="en-US" u="sng" smtClean="0"/>
              <a:t>Making The Peace</a:t>
            </a:r>
            <a:r>
              <a:rPr lang="en-GB" altLang="en-US" smtClean="0"/>
              <a:t>, has a series of clips that will help to supports this presentation.  You can also download my source booklet from www.schoolhistory.co.uk : The Use of the Atomic Bomb.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4A64034-89AE-4EA9-AF89-699BE6D6DB0C}" type="datetimeFigureOut">
              <a:rPr lang="en-CA" smtClean="0"/>
              <a:t>14/12/2014</a:t>
            </a:fld>
            <a:endParaRPr lang="en-C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3BD6C-BD59-49CA-8F65-B76B95C01DEA}" type="slidenum">
              <a:rPr lang="en-CA" smtClean="0"/>
              <a:t>‹#›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034-89AE-4EA9-AF89-699BE6D6DB0C}" type="datetimeFigureOut">
              <a:rPr lang="en-CA" smtClean="0"/>
              <a:t>14/12/2014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BD6C-BD59-49CA-8F65-B76B95C01DE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034-89AE-4EA9-AF89-699BE6D6DB0C}" type="datetimeFigureOut">
              <a:rPr lang="en-CA" smtClean="0"/>
              <a:t>14/12/2014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BD6C-BD59-49CA-8F65-B76B95C01DEA}" type="slidenum">
              <a:rPr lang="en-CA" smtClean="0"/>
              <a:t>‹#›</a:t>
            </a:fld>
            <a:endParaRPr lang="en-C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E032B9-560B-40DD-9A7E-7C7B9A73D44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267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A64034-89AE-4EA9-AF89-699BE6D6DB0C}" type="datetimeFigureOut">
              <a:rPr lang="en-CA" smtClean="0"/>
              <a:t>14/12/2014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03BD6C-BD59-49CA-8F65-B76B95C01DEA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034-89AE-4EA9-AF89-699BE6D6DB0C}" type="datetimeFigureOut">
              <a:rPr lang="en-CA" smtClean="0"/>
              <a:t>14/12/2014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3BD6C-BD59-49CA-8F65-B76B95C01DEA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4A64034-89AE-4EA9-AF89-699BE6D6DB0C}" type="datetimeFigureOut">
              <a:rPr lang="en-CA" smtClean="0"/>
              <a:t>14/12/2014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F03BD6C-BD59-49CA-8F65-B76B95C01DEA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4A64034-89AE-4EA9-AF89-699BE6D6DB0C}" type="datetimeFigureOut">
              <a:rPr lang="en-CA" smtClean="0"/>
              <a:t>14/12/2014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03BD6C-BD59-49CA-8F65-B76B95C01DEA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034-89AE-4EA9-AF89-699BE6D6DB0C}" type="datetimeFigureOut">
              <a:rPr lang="en-CA" smtClean="0"/>
              <a:t>14/12/2014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3BD6C-BD59-49CA-8F65-B76B95C01DEA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034-89AE-4EA9-AF89-699BE6D6DB0C}" type="datetimeFigureOut">
              <a:rPr lang="en-CA" smtClean="0"/>
              <a:t>14/12/2014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3BD6C-BD59-49CA-8F65-B76B95C01DEA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4A64034-89AE-4EA9-AF89-699BE6D6DB0C}" type="datetimeFigureOut">
              <a:rPr lang="en-CA" smtClean="0"/>
              <a:t>14/12/2014</a:t>
            </a:fld>
            <a:endParaRPr lang="en-C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F03BD6C-BD59-49CA-8F65-B76B95C01DEA}" type="slidenum">
              <a:rPr lang="en-CA" smtClean="0"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44A64034-89AE-4EA9-AF89-699BE6D6DB0C}" type="datetimeFigureOut">
              <a:rPr lang="en-CA" smtClean="0"/>
              <a:t>14/12/2014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9F03BD6C-BD59-49CA-8F65-B76B95C01DEA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44A64034-89AE-4EA9-AF89-699BE6D6DB0C}" type="datetimeFigureOut">
              <a:rPr lang="en-CA" smtClean="0"/>
              <a:t>14/12/2014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F03BD6C-BD59-49CA-8F65-B76B95C01DEA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youtube.com/watch?v=VvzDSnQCh6c&amp;safe=active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71600" y="2132856"/>
            <a:ext cx="7219950" cy="208823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800" dirty="0" smtClean="0"/>
              <a:t>The End of the War</a:t>
            </a:r>
            <a:br>
              <a:rPr lang="en-CA" sz="4800" dirty="0" smtClean="0"/>
            </a:br>
            <a:r>
              <a:rPr lang="en-CA" sz="4800" cap="none" dirty="0" smtClean="0"/>
              <a:t>The Liberation of </a:t>
            </a:r>
            <a:r>
              <a:rPr lang="en-CA" sz="4800" cap="none" dirty="0"/>
              <a:t>E</a:t>
            </a:r>
            <a:r>
              <a:rPr lang="en-CA" sz="4800" cap="none" dirty="0" smtClean="0"/>
              <a:t>urope, VE &amp; VJ Day</a:t>
            </a:r>
            <a:endParaRPr lang="en-CA" sz="4800" cap="none" dirty="0"/>
          </a:p>
        </p:txBody>
      </p:sp>
    </p:spTree>
    <p:extLst>
      <p:ext uri="{BB962C8B-B14F-4D97-AF65-F5344CB8AC3E}">
        <p14:creationId xmlns:p14="http://schemas.microsoft.com/office/powerpoint/2010/main" val="32565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3645024"/>
            <a:ext cx="4085897" cy="70682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200" dirty="0" smtClean="0"/>
              <a:t>Dropping the bomb and </a:t>
            </a:r>
            <a:r>
              <a:rPr lang="en-GB" sz="3200" dirty="0" smtClean="0"/>
              <a:t>VJ </a:t>
            </a:r>
            <a:r>
              <a:rPr lang="en-GB" sz="3200" dirty="0" smtClean="0"/>
              <a:t>day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246948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3600" b="1" dirty="0" smtClean="0"/>
              <a:t>TMP was the U.S. government research project (1942–45) that produced the first atomic bombs.</a:t>
            </a:r>
          </a:p>
          <a:p>
            <a:pPr algn="l"/>
            <a:endParaRPr lang="en-CA" sz="3600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3600" b="1" dirty="0" smtClean="0"/>
              <a:t>Canada supplied and refined uranium for use in U.S. facilities.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056784" cy="767680"/>
          </a:xfrm>
        </p:spPr>
        <p:txBody>
          <a:bodyPr>
            <a:noAutofit/>
          </a:bodyPr>
          <a:lstStyle/>
          <a:p>
            <a:r>
              <a:rPr lang="en-CA" sz="2400" dirty="0" smtClean="0"/>
              <a:t>Background – The Manhattan Project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370991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88840"/>
            <a:ext cx="5050904" cy="4137323"/>
          </a:xfrm>
        </p:spPr>
        <p:txBody>
          <a:bodyPr>
            <a:normAutofit/>
          </a:bodyPr>
          <a:lstStyle/>
          <a:p>
            <a:pPr algn="l"/>
            <a:r>
              <a:rPr lang="en-CA" sz="4000" b="1" dirty="0" smtClean="0"/>
              <a:t>Canada's wartime cabinet minister who formally entered Canada into the nuclear age. </a:t>
            </a:r>
            <a:endParaRPr lang="en-CA" sz="4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C.D. Howe</a:t>
            </a:r>
            <a:endParaRPr lang="en-CA" sz="3600" dirty="0"/>
          </a:p>
        </p:txBody>
      </p:sp>
      <p:pic>
        <p:nvPicPr>
          <p:cNvPr id="30722" name="Picture 2" descr="C.D. Ho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3074480" cy="376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11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5536" y="1905000"/>
            <a:ext cx="8440489" cy="4113213"/>
          </a:xfrm>
        </p:spPr>
        <p:txBody>
          <a:bodyPr>
            <a:normAutofit/>
          </a:bodyPr>
          <a:lstStyle/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800" b="1" dirty="0" smtClean="0"/>
              <a:t>On August 6th 1945 the Americans dropped the world’s first atomic bomb on Hiroshima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800" b="1" dirty="0" smtClean="0"/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800" b="1" dirty="0" smtClean="0"/>
              <a:t>August 9th they dropped another bomb on Nagasaki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800" b="1" dirty="0" smtClean="0"/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800" b="1" dirty="0" smtClean="0"/>
              <a:t>The Japanese surrender on August 10</a:t>
            </a:r>
            <a:r>
              <a:rPr lang="en-GB" altLang="en-US" sz="2800" b="1" baseline="30000" dirty="0" smtClean="0"/>
              <a:t>th</a:t>
            </a:r>
            <a:r>
              <a:rPr lang="en-GB" altLang="en-US" sz="28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486783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589088"/>
            <a:ext cx="3886200" cy="4572000"/>
          </a:xfrm>
        </p:spPr>
        <p:txBody>
          <a:bodyPr>
            <a:normAutofit/>
          </a:bodyPr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The pilot was Paul </a:t>
            </a:r>
            <a:r>
              <a:rPr lang="en-US" altLang="en-US" sz="3200" dirty="0" err="1" smtClean="0"/>
              <a:t>Tibbets</a:t>
            </a:r>
            <a:endParaRPr lang="en-US" altLang="en-US" sz="3200" dirty="0" smtClean="0"/>
          </a:p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endParaRPr lang="en-US" altLang="en-US" sz="1200" dirty="0" smtClean="0"/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The plane that dropped the bomb was the Enola Gay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endParaRPr lang="en-US" altLang="en-US" sz="1200" dirty="0" smtClean="0"/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It was named after the pilot’s mother</a:t>
            </a:r>
          </a:p>
        </p:txBody>
      </p:sp>
      <p:sp>
        <p:nvSpPr>
          <p:cNvPr id="10244" name="Content Placeholder 8"/>
          <p:cNvSpPr>
            <a:spLocks noGrp="1"/>
          </p:cNvSpPr>
          <p:nvPr>
            <p:ph sz="quarter" idx="14"/>
          </p:nvPr>
        </p:nvSpPr>
        <p:spPr>
          <a:xfrm>
            <a:off x="4845050" y="1589088"/>
            <a:ext cx="3886200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5" name="Picture 1028" descr="collecti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0688"/>
            <a:ext cx="4770712" cy="450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3761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036" descr="nabomb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556792"/>
            <a:ext cx="7488832" cy="4838938"/>
          </a:xfrm>
          <a:noFill/>
        </p:spPr>
      </p:pic>
      <p:sp>
        <p:nvSpPr>
          <p:cNvPr id="11268" name="Content Placeholder 7"/>
          <p:cNvSpPr>
            <a:spLocks noGrp="1"/>
          </p:cNvSpPr>
          <p:nvPr>
            <p:ph sz="quarter" idx="14"/>
          </p:nvPr>
        </p:nvSpPr>
        <p:spPr>
          <a:xfrm>
            <a:off x="1259632" y="116632"/>
            <a:ext cx="6895554" cy="1152128"/>
          </a:xfrm>
        </p:spPr>
        <p:txBody>
          <a:bodyPr>
            <a:normAutofit/>
          </a:bodyPr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 smtClean="0"/>
              <a:t>Fat Man was dropped on </a:t>
            </a:r>
            <a:r>
              <a:rPr lang="en-US" altLang="en-US" sz="2800" b="1" dirty="0" smtClean="0"/>
              <a:t>Nagasaki</a:t>
            </a:r>
            <a:endParaRPr lang="en-US" altLang="en-US" sz="2800" b="1" dirty="0" smtClean="0"/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 smtClean="0"/>
              <a:t>Little Boy was dropped on Hiroshima</a:t>
            </a:r>
          </a:p>
        </p:txBody>
      </p:sp>
    </p:spTree>
    <p:extLst>
      <p:ext uri="{BB962C8B-B14F-4D97-AF65-F5344CB8AC3E}">
        <p14:creationId xmlns:p14="http://schemas.microsoft.com/office/powerpoint/2010/main" val="225040590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 descr="Photo of atomic bomb exploding over Nagasaki (9 August 194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92696"/>
            <a:ext cx="4439694" cy="564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Clip 78_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8880"/>
            <a:ext cx="460851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6441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381000"/>
            <a:ext cx="7344816" cy="59972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600" dirty="0" smtClean="0">
                <a:solidFill>
                  <a:schemeClr val="bg2"/>
                </a:solidFill>
                <a:cs typeface="Arial" charset="0"/>
              </a:rPr>
              <a:t>The Damage to Hiroshima</a:t>
            </a:r>
          </a:p>
        </p:txBody>
      </p:sp>
      <p:pic>
        <p:nvPicPr>
          <p:cNvPr id="13315" name="Picture 4" descr="Map showing the damage to Hirosh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35" y="1240144"/>
            <a:ext cx="8647265" cy="528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629400" y="1905000"/>
            <a:ext cx="2209800" cy="2057400"/>
            <a:chOff x="4176" y="1200"/>
            <a:chExt cx="1392" cy="1296"/>
          </a:xfrm>
        </p:grpSpPr>
        <p:sp>
          <p:nvSpPr>
            <p:cNvPr id="13318" name="AutoShape 5"/>
            <p:cNvSpPr>
              <a:spLocks noChangeArrowheads="1"/>
            </p:cNvSpPr>
            <p:nvPr/>
          </p:nvSpPr>
          <p:spPr bwMode="auto">
            <a:xfrm>
              <a:off x="4176" y="1200"/>
              <a:ext cx="1392" cy="1296"/>
            </a:xfrm>
            <a:prstGeom prst="wedgeRectCallout">
              <a:avLst>
                <a:gd name="adj1" fmla="val -106898"/>
                <a:gd name="adj2" fmla="val 93671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13319" name="Picture 6" descr="hefeaa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1248"/>
              <a:ext cx="1296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6629400" y="4343400"/>
            <a:ext cx="2209800" cy="1905000"/>
          </a:xfrm>
          <a:prstGeom prst="wedgeRectCallout">
            <a:avLst>
              <a:gd name="adj1" fmla="val -105171"/>
              <a:gd name="adj2" fmla="val -20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GB" altLang="en-US"/>
              <a:t>The centre of the explosion was hotter than the surface of the sun!</a:t>
            </a:r>
          </a:p>
        </p:txBody>
      </p:sp>
    </p:spTree>
    <p:extLst>
      <p:ext uri="{BB962C8B-B14F-4D97-AF65-F5344CB8AC3E}">
        <p14:creationId xmlns:p14="http://schemas.microsoft.com/office/powerpoint/2010/main" val="242541263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1"/>
          <p:cNvSpPr>
            <a:spLocks noGrp="1"/>
          </p:cNvSpPr>
          <p:nvPr>
            <p:ph sz="quarter" idx="13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CA" altLang="en-US" sz="3600" b="1" dirty="0" smtClean="0"/>
              <a:t>It estimated that at Hiroshima 70,000+ died instantly – Over 250,000 died later from results of the explosion or radiation sickness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CA" altLang="en-US" sz="3600" b="1" dirty="0" smtClean="0"/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CA" altLang="en-US" sz="3600" b="1" dirty="0" smtClean="0"/>
              <a:t>At Nagasaki over 50,000 were killed instantly with many more after as well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260648"/>
            <a:ext cx="5130279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5400" dirty="0" smtClean="0">
                <a:solidFill>
                  <a:schemeClr val="bg2"/>
                </a:solidFill>
              </a:rPr>
              <a:t>Casualties</a:t>
            </a:r>
          </a:p>
        </p:txBody>
      </p:sp>
    </p:spTree>
    <p:extLst>
      <p:ext uri="{BB962C8B-B14F-4D97-AF65-F5344CB8AC3E}">
        <p14:creationId xmlns:p14="http://schemas.microsoft.com/office/powerpoint/2010/main" val="19776620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 descr="The devastation of Hirosh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24484"/>
            <a:ext cx="8761748" cy="512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6538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16832"/>
            <a:ext cx="3886200" cy="4244256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CA" altLang="en-US" sz="2800" b="1" dirty="0" smtClean="0"/>
              <a:t>From D-Day to April 1945 pushed the Germans back to Berlin</a:t>
            </a:r>
          </a:p>
          <a:p>
            <a:pPr algn="l" eaLnBrk="1" hangingPunct="1">
              <a:lnSpc>
                <a:spcPct val="90000"/>
              </a:lnSpc>
            </a:pPr>
            <a:endParaRPr lang="en-CA" altLang="en-US" sz="2800" b="1" dirty="0" smtClean="0"/>
          </a:p>
          <a:p>
            <a:pPr algn="l" eaLnBrk="1" hangingPunct="1">
              <a:lnSpc>
                <a:spcPct val="90000"/>
              </a:lnSpc>
            </a:pPr>
            <a:r>
              <a:rPr lang="en-CA" altLang="en-US" sz="2800" b="1" dirty="0" smtClean="0"/>
              <a:t>The final defence of Berlin included young boys and the elderly – The German army was defeated</a:t>
            </a:r>
          </a:p>
        </p:txBody>
      </p:sp>
      <p:pic>
        <p:nvPicPr>
          <p:cNvPr id="10244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484990"/>
            <a:ext cx="4022725" cy="3077057"/>
          </a:xfr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altLang="en-US" sz="2400" b="1" dirty="0" smtClean="0"/>
              <a:t>Liberation of Europe</a:t>
            </a:r>
          </a:p>
        </p:txBody>
      </p:sp>
    </p:spTree>
    <p:extLst>
      <p:ext uri="{BB962C8B-B14F-4D97-AF65-F5344CB8AC3E}">
        <p14:creationId xmlns:p14="http://schemas.microsoft.com/office/powerpoint/2010/main" val="414437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552" y="749424"/>
            <a:ext cx="8153400" cy="73536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000" dirty="0" smtClean="0">
                <a:solidFill>
                  <a:schemeClr val="bg2"/>
                </a:solidFill>
              </a:rPr>
              <a:t>Survivors from </a:t>
            </a:r>
            <a:r>
              <a:rPr lang="en-GB" altLang="en-US" sz="4000" dirty="0" smtClean="0">
                <a:solidFill>
                  <a:schemeClr val="bg2"/>
                </a:solidFill>
                <a:cs typeface="Arial" charset="0"/>
              </a:rPr>
              <a:t>Hiroshima</a:t>
            </a:r>
          </a:p>
        </p:txBody>
      </p:sp>
      <p:pic>
        <p:nvPicPr>
          <p:cNvPr id="16387" name="Picture 1027" descr="Hirosh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32750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28" descr="Child Vict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43434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0161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35004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2088"/>
            <a:ext cx="30130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78275"/>
            <a:ext cx="46482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89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77064" cy="606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56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CA" altLang="en-US" sz="2800" b="1" dirty="0" smtClean="0"/>
              <a:t>As a group read the primary sources on the “Was the Dropping of the Bomb Justified?”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CA" altLang="en-US" sz="2800" b="1" dirty="0" smtClean="0"/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CA" altLang="en-US" sz="2800" b="1" dirty="0" smtClean="0"/>
              <a:t>Next, re-read the sources on your own and on the chart fill in what you think the reason/justification for dropping the bombs was.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CA" altLang="en-US" sz="2800" b="1" dirty="0" smtClean="0"/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CA" altLang="en-US" sz="2800" b="1" dirty="0" smtClean="0"/>
              <a:t>What do you think? Do any of these reasons justify the deaths of so many innocent civilians?</a:t>
            </a: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sz="3200" dirty="0" smtClean="0">
                <a:solidFill>
                  <a:schemeClr val="bg2"/>
                </a:solidFill>
              </a:rPr>
              <a:t>Primary Sources – Different Interpretations</a:t>
            </a:r>
          </a:p>
        </p:txBody>
      </p:sp>
    </p:spTree>
    <p:extLst>
      <p:ext uri="{BB962C8B-B14F-4D97-AF65-F5344CB8AC3E}">
        <p14:creationId xmlns:p14="http://schemas.microsoft.com/office/powerpoint/2010/main" val="40082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26" descr="dda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r="1762" b="4445"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01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 descr="Map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268760"/>
            <a:ext cx="7200800" cy="556881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0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Autofit/>
          </a:bodyPr>
          <a:lstStyle/>
          <a:p>
            <a:pPr eaLnBrk="1" hangingPunct="1"/>
            <a:r>
              <a:rPr lang="en-CA" altLang="en-US" sz="3200" b="1" dirty="0" smtClean="0"/>
              <a:t>Russians Advance to Reichstag</a:t>
            </a:r>
          </a:p>
        </p:txBody>
      </p:sp>
    </p:spTree>
    <p:extLst>
      <p:ext uri="{BB962C8B-B14F-4D97-AF65-F5344CB8AC3E}">
        <p14:creationId xmlns:p14="http://schemas.microsoft.com/office/powerpoint/2010/main" val="36669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589088"/>
            <a:ext cx="3886200" cy="4572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CA" altLang="en-US" sz="2800" b="1" dirty="0" smtClean="0"/>
              <a:t>In Italy Mussolini is captured and hanged by his own people (April 1945)</a:t>
            </a:r>
          </a:p>
        </p:txBody>
      </p:sp>
      <p:pic>
        <p:nvPicPr>
          <p:cNvPr id="5" name="Picture 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3860800"/>
            <a:ext cx="3886200" cy="2449513"/>
          </a:xfrm>
          <a:noFill/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123728" y="692696"/>
            <a:ext cx="4968552" cy="701040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sz="2400" b="1" dirty="0" smtClean="0"/>
              <a:t>The End of the Dictators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133600"/>
            <a:ext cx="26638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65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589088"/>
            <a:ext cx="3886200" cy="4572000"/>
          </a:xfrm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3200" b="1" dirty="0" smtClean="0"/>
              <a:t>Hitler commits suicide and orders his body burned afterwards – April 30, 1945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200" b="1" dirty="0" smtClean="0"/>
          </a:p>
          <a:p>
            <a:pPr algn="l" eaLnBrk="1" hangingPunct="1">
              <a:lnSpc>
                <a:spcPct val="90000"/>
              </a:lnSpc>
            </a:pPr>
            <a:r>
              <a:rPr lang="en-US" altLang="en-US" sz="3200" b="1" dirty="0" smtClean="0"/>
              <a:t>Nazi propaganda says he died a hero’s death leading his troops in battle</a:t>
            </a:r>
          </a:p>
          <a:p>
            <a:pPr eaLnBrk="1" hangingPunct="1"/>
            <a:endParaRPr lang="en-CA" altLang="en-US" dirty="0" smtClean="0"/>
          </a:p>
        </p:txBody>
      </p:sp>
      <p:pic>
        <p:nvPicPr>
          <p:cNvPr id="14340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484313"/>
            <a:ext cx="3886200" cy="2508250"/>
          </a:xfrm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370138" y="620688"/>
            <a:ext cx="4361656" cy="701040"/>
          </a:xfrm>
        </p:spPr>
        <p:txBody>
          <a:bodyPr>
            <a:noAutofit/>
          </a:bodyPr>
          <a:lstStyle/>
          <a:p>
            <a:pPr eaLnBrk="1" hangingPunct="1"/>
            <a:r>
              <a:rPr lang="en-CA" altLang="en-US" sz="3600" dirty="0" smtClean="0"/>
              <a:t>Hitler’s Death</a:t>
            </a:r>
            <a:endParaRPr lang="en-CA" altLang="en-US" sz="3600" dirty="0" smtClean="0"/>
          </a:p>
        </p:txBody>
      </p:sp>
      <p:pic>
        <p:nvPicPr>
          <p:cNvPr id="1434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149725"/>
            <a:ext cx="38877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21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 algn="l" eaLnBrk="1" hangingPunct="1"/>
            <a:r>
              <a:rPr lang="en-CA" altLang="en-US" sz="2700" b="1" dirty="0" smtClean="0"/>
              <a:t>One of Hitler’s final orders is to fight to the death</a:t>
            </a:r>
          </a:p>
          <a:p>
            <a:pPr algn="l" eaLnBrk="1" hangingPunct="1"/>
            <a:endParaRPr lang="en-CA" altLang="en-US" sz="2700" b="1" dirty="0" smtClean="0"/>
          </a:p>
          <a:p>
            <a:pPr algn="l" eaLnBrk="1" hangingPunct="1"/>
            <a:r>
              <a:rPr lang="en-CA" altLang="en-US" sz="2700" b="1" dirty="0" smtClean="0"/>
              <a:t>Germany formally surrenders May 8, 1945</a:t>
            </a:r>
          </a:p>
          <a:p>
            <a:pPr algn="l" eaLnBrk="1" hangingPunct="1"/>
            <a:endParaRPr lang="en-CA" altLang="en-US" sz="2700" b="1" dirty="0" smtClean="0"/>
          </a:p>
          <a:p>
            <a:pPr algn="l" eaLnBrk="1" hangingPunct="1"/>
            <a:r>
              <a:rPr lang="en-CA" altLang="en-US" sz="2700" b="1" dirty="0" smtClean="0"/>
              <a:t>Although very important, war still continues in Japan</a:t>
            </a:r>
          </a:p>
        </p:txBody>
      </p:sp>
      <p:pic>
        <p:nvPicPr>
          <p:cNvPr id="16388" name="Content Placeholder 4" descr="Reichstag_flagUSSR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48880"/>
            <a:ext cx="4433057" cy="319734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203848" y="620688"/>
            <a:ext cx="3024336" cy="701040"/>
          </a:xfrm>
        </p:spPr>
        <p:txBody>
          <a:bodyPr>
            <a:noAutofit/>
          </a:bodyPr>
          <a:lstStyle/>
          <a:p>
            <a:pPr eaLnBrk="1" hangingPunct="1"/>
            <a:r>
              <a:rPr lang="en-CA" altLang="en-US" sz="4800" b="1" dirty="0" smtClean="0"/>
              <a:t>VE Day</a:t>
            </a:r>
          </a:p>
        </p:txBody>
      </p:sp>
    </p:spTree>
    <p:extLst>
      <p:ext uri="{BB962C8B-B14F-4D97-AF65-F5344CB8AC3E}">
        <p14:creationId xmlns:p14="http://schemas.microsoft.com/office/powerpoint/2010/main" val="46846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782637"/>
          </a:xfrm>
        </p:spPr>
        <p:txBody>
          <a:bodyPr/>
          <a:lstStyle/>
          <a:p>
            <a:pPr algn="ctr" eaLnBrk="1" hangingPunct="1"/>
            <a:r>
              <a:rPr lang="en-CA" altLang="en-US" sz="3200" b="1" smtClean="0"/>
              <a:t>The World Celebrates!</a:t>
            </a:r>
          </a:p>
        </p:txBody>
      </p:sp>
      <p:pic>
        <p:nvPicPr>
          <p:cNvPr id="17411" name="Picture 4" descr="PHillOttawaMay08-4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765175"/>
            <a:ext cx="3571875" cy="28289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7" descr="PHillUKMay08-4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3644900"/>
            <a:ext cx="2355850" cy="24479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9" descr="TimesSquareNYMay08-4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3644900"/>
            <a:ext cx="3240088" cy="25749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4" name="Text Box 11"/>
          <p:cNvSpPr txBox="1">
            <a:spLocks noChangeArrowheads="1"/>
          </p:cNvSpPr>
          <p:nvPr/>
        </p:nvSpPr>
        <p:spPr bwMode="auto">
          <a:xfrm>
            <a:off x="231775" y="857250"/>
            <a:ext cx="2179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5" name="Text Box 12"/>
          <p:cNvSpPr txBox="1">
            <a:spLocks noChangeArrowheads="1"/>
          </p:cNvSpPr>
          <p:nvPr/>
        </p:nvSpPr>
        <p:spPr bwMode="auto">
          <a:xfrm>
            <a:off x="250825" y="1773238"/>
            <a:ext cx="230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/>
            <a:r>
              <a:rPr lang="en-CA" altLang="en-US"/>
              <a:t>Parliament Hill, Ottawa</a:t>
            </a:r>
          </a:p>
        </p:txBody>
      </p:sp>
      <p:sp>
        <p:nvSpPr>
          <p:cNvPr id="17416" name="Text Box 13"/>
          <p:cNvSpPr txBox="1">
            <a:spLocks noChangeArrowheads="1"/>
          </p:cNvSpPr>
          <p:nvPr/>
        </p:nvSpPr>
        <p:spPr bwMode="auto">
          <a:xfrm>
            <a:off x="3348038" y="4724400"/>
            <a:ext cx="1963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/>
            <a:r>
              <a:rPr lang="en-CA" altLang="en-US"/>
              <a:t>May 8, 1945</a:t>
            </a:r>
          </a:p>
        </p:txBody>
      </p:sp>
      <p:sp>
        <p:nvSpPr>
          <p:cNvPr id="17417" name="Text Box 14"/>
          <p:cNvSpPr txBox="1">
            <a:spLocks noChangeArrowheads="1"/>
          </p:cNvSpPr>
          <p:nvPr/>
        </p:nvSpPr>
        <p:spPr bwMode="auto">
          <a:xfrm>
            <a:off x="468313" y="6165850"/>
            <a:ext cx="295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/>
            <a:r>
              <a:rPr lang="en-CA" altLang="en-US"/>
              <a:t>Parliament, London, England</a:t>
            </a:r>
          </a:p>
        </p:txBody>
      </p:sp>
      <p:sp>
        <p:nvSpPr>
          <p:cNvPr id="17418" name="Text Box 15"/>
          <p:cNvSpPr txBox="1">
            <a:spLocks noChangeArrowheads="1"/>
          </p:cNvSpPr>
          <p:nvPr/>
        </p:nvSpPr>
        <p:spPr bwMode="auto">
          <a:xfrm>
            <a:off x="5487988" y="6256338"/>
            <a:ext cx="3116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9" name="Text Box 16"/>
          <p:cNvSpPr txBox="1">
            <a:spLocks noChangeArrowheads="1"/>
          </p:cNvSpPr>
          <p:nvPr/>
        </p:nvSpPr>
        <p:spPr bwMode="auto">
          <a:xfrm>
            <a:off x="5435600" y="6308725"/>
            <a:ext cx="3313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/>
            <a:r>
              <a:rPr lang="en-CA" altLang="en-US"/>
              <a:t>Times Square, New York</a:t>
            </a:r>
          </a:p>
        </p:txBody>
      </p:sp>
    </p:spTree>
    <p:extLst>
      <p:ext uri="{BB962C8B-B14F-4D97-AF65-F5344CB8AC3E}">
        <p14:creationId xmlns:p14="http://schemas.microsoft.com/office/powerpoint/2010/main" val="23040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1589088"/>
            <a:ext cx="4038600" cy="504031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" pitchFamily="2" charset="2"/>
              <a:buNone/>
            </a:pPr>
            <a:endParaRPr lang="en-CA" altLang="en-US" sz="9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CA" altLang="en-US" sz="1800" b="1" dirty="0" smtClean="0"/>
              <a:t>I am the man who gives the word,</a:t>
            </a:r>
            <a:br>
              <a:rPr lang="en-CA" altLang="en-US" sz="1800" b="1" dirty="0" smtClean="0"/>
            </a:br>
            <a:r>
              <a:rPr lang="en-CA" altLang="en-US" sz="1800" b="1" dirty="0" smtClean="0"/>
              <a:t>If it should come, to use the Bomb.</a:t>
            </a:r>
            <a:br>
              <a:rPr lang="en-CA" altLang="en-US" sz="1800" b="1" dirty="0" smtClean="0"/>
            </a:br>
            <a:r>
              <a:rPr lang="en-CA" altLang="en-US" sz="1800" b="1" dirty="0" smtClean="0"/>
              <a:t/>
            </a:r>
            <a:br>
              <a:rPr lang="en-CA" altLang="en-US" sz="1800" b="1" dirty="0" smtClean="0"/>
            </a:br>
            <a:r>
              <a:rPr lang="en-CA" altLang="en-US" sz="1800" b="1" dirty="0" smtClean="0"/>
              <a:t>I am the man who spreads the word</a:t>
            </a:r>
            <a:br>
              <a:rPr lang="en-CA" altLang="en-US" sz="1800" b="1" dirty="0" smtClean="0"/>
            </a:br>
            <a:r>
              <a:rPr lang="en-CA" altLang="en-US" sz="1800" b="1" dirty="0" smtClean="0"/>
              <a:t>From him to them if it should come.</a:t>
            </a:r>
            <a:br>
              <a:rPr lang="en-CA" altLang="en-US" sz="1800" b="1" dirty="0" smtClean="0"/>
            </a:br>
            <a:r>
              <a:rPr lang="en-CA" altLang="en-US" sz="1800" b="1" dirty="0" smtClean="0"/>
              <a:t/>
            </a:r>
            <a:br>
              <a:rPr lang="en-CA" altLang="en-US" sz="1800" b="1" dirty="0" smtClean="0"/>
            </a:br>
            <a:r>
              <a:rPr lang="en-CA" altLang="en-US" sz="1800" b="1" dirty="0" smtClean="0"/>
              <a:t>I am the man who gets the word</a:t>
            </a:r>
            <a:br>
              <a:rPr lang="en-CA" altLang="en-US" sz="1800" b="1" dirty="0" smtClean="0"/>
            </a:br>
            <a:r>
              <a:rPr lang="en-CA" altLang="en-US" sz="1800" b="1" dirty="0" smtClean="0"/>
              <a:t>From him who spreads the word from him.</a:t>
            </a:r>
            <a:br>
              <a:rPr lang="en-CA" altLang="en-US" sz="1800" b="1" dirty="0" smtClean="0"/>
            </a:br>
            <a:r>
              <a:rPr lang="en-CA" altLang="en-US" sz="1800" b="1" dirty="0" smtClean="0"/>
              <a:t/>
            </a:r>
            <a:br>
              <a:rPr lang="en-CA" altLang="en-US" sz="1800" b="1" dirty="0" smtClean="0"/>
            </a:br>
            <a:r>
              <a:rPr lang="en-CA" altLang="en-US" sz="1800" b="1" dirty="0" smtClean="0"/>
              <a:t>I am the man who drops the Bomb</a:t>
            </a:r>
            <a:br>
              <a:rPr lang="en-CA" altLang="en-US" sz="1800" b="1" dirty="0" smtClean="0"/>
            </a:br>
            <a:r>
              <a:rPr lang="en-CA" altLang="en-US" sz="1800" b="1" dirty="0" smtClean="0"/>
              <a:t>If ordered by the one who's heard</a:t>
            </a:r>
            <a:br>
              <a:rPr lang="en-CA" altLang="en-US" sz="1800" b="1" dirty="0" smtClean="0"/>
            </a:br>
            <a:r>
              <a:rPr lang="en-CA" altLang="en-US" sz="1800" b="1" dirty="0" smtClean="0"/>
              <a:t>From him who merely spreads the word</a:t>
            </a:r>
            <a:br>
              <a:rPr lang="en-CA" altLang="en-US" sz="1800" b="1" dirty="0" smtClean="0"/>
            </a:br>
            <a:r>
              <a:rPr lang="en-CA" altLang="en-US" sz="1800" b="1" dirty="0" smtClean="0"/>
              <a:t>The first one gives if it should come.</a:t>
            </a:r>
            <a:r>
              <a:rPr lang="en-CA" altLang="en-US" sz="2400" dirty="0" smtClean="0"/>
              <a:t/>
            </a:r>
            <a:br>
              <a:rPr lang="en-CA" altLang="en-US" sz="2400" dirty="0" smtClean="0"/>
            </a:br>
            <a:r>
              <a:rPr lang="en-CA" altLang="en-US" sz="2400" dirty="0" smtClean="0"/>
              <a:t/>
            </a:r>
            <a:br>
              <a:rPr lang="en-CA" altLang="en-US" sz="2400" dirty="0" smtClean="0"/>
            </a:br>
            <a:endParaRPr lang="en-CA" altLang="en-US" sz="2400" dirty="0" smtClean="0"/>
          </a:p>
        </p:txBody>
      </p:sp>
      <p:sp>
        <p:nvSpPr>
          <p:cNvPr id="7172" name="Content Placeholder 4"/>
          <p:cNvSpPr>
            <a:spLocks noGrp="1"/>
          </p:cNvSpPr>
          <p:nvPr>
            <p:ph sz="quarter" idx="14"/>
          </p:nvPr>
        </p:nvSpPr>
        <p:spPr>
          <a:xfrm>
            <a:off x="4343400" y="1196752"/>
            <a:ext cx="4724400" cy="5508848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CA" altLang="en-US" sz="1800" b="1" dirty="0" smtClean="0"/>
              <a:t>I am the man who loads the Bomb</a:t>
            </a:r>
            <a:br>
              <a:rPr lang="en-CA" altLang="en-US" sz="1800" b="1" dirty="0" smtClean="0"/>
            </a:br>
            <a:r>
              <a:rPr lang="en-CA" altLang="en-US" sz="1800" b="1" dirty="0" smtClean="0"/>
              <a:t>That he must drop should orders come</a:t>
            </a:r>
            <a:br>
              <a:rPr lang="en-CA" altLang="en-US" sz="1800" b="1" dirty="0" smtClean="0"/>
            </a:br>
            <a:r>
              <a:rPr lang="en-CA" altLang="en-US" sz="1800" b="1" dirty="0" smtClean="0"/>
              <a:t>From him who gets the word passed on</a:t>
            </a:r>
            <a:br>
              <a:rPr lang="en-CA" altLang="en-US" sz="1800" b="1" dirty="0" smtClean="0"/>
            </a:br>
            <a:r>
              <a:rPr lang="en-CA" altLang="en-US" sz="1800" b="1" dirty="0" smtClean="0"/>
              <a:t>By one who waits to hear from him.</a:t>
            </a:r>
            <a:br>
              <a:rPr lang="en-CA" altLang="en-US" sz="1800" b="1" dirty="0" smtClean="0"/>
            </a:br>
            <a:r>
              <a:rPr lang="en-CA" altLang="en-US" sz="1800" b="1" dirty="0" smtClean="0"/>
              <a:t/>
            </a:r>
            <a:br>
              <a:rPr lang="en-CA" altLang="en-US" sz="1800" b="1" dirty="0" smtClean="0"/>
            </a:br>
            <a:r>
              <a:rPr lang="en-CA" altLang="en-US" sz="1800" b="1" dirty="0" smtClean="0"/>
              <a:t>I am the man who makes the Bomb</a:t>
            </a:r>
            <a:br>
              <a:rPr lang="en-CA" altLang="en-US" sz="1800" b="1" dirty="0" smtClean="0"/>
            </a:br>
            <a:r>
              <a:rPr lang="en-CA" altLang="en-US" sz="1800" b="1" dirty="0" smtClean="0"/>
              <a:t>That he must load for him to drop</a:t>
            </a:r>
            <a:br>
              <a:rPr lang="en-CA" altLang="en-US" sz="1800" b="1" dirty="0" smtClean="0"/>
            </a:br>
            <a:r>
              <a:rPr lang="en-CA" altLang="en-US" sz="1800" b="1" dirty="0" smtClean="0"/>
              <a:t>If told by one who gets the word</a:t>
            </a:r>
            <a:br>
              <a:rPr lang="en-CA" altLang="en-US" sz="1800" b="1" dirty="0" smtClean="0"/>
            </a:br>
            <a:r>
              <a:rPr lang="en-CA" altLang="en-US" sz="1800" b="1" dirty="0" smtClean="0"/>
              <a:t>From one who passes it from him.</a:t>
            </a:r>
            <a:br>
              <a:rPr lang="en-CA" altLang="en-US" sz="1800" b="1" dirty="0" smtClean="0"/>
            </a:br>
            <a:r>
              <a:rPr lang="en-CA" altLang="en-US" sz="1800" b="1" dirty="0" smtClean="0"/>
              <a:t/>
            </a:r>
            <a:br>
              <a:rPr lang="en-CA" altLang="en-US" sz="1800" b="1" dirty="0" smtClean="0"/>
            </a:br>
            <a:r>
              <a:rPr lang="en-CA" altLang="en-US" sz="1800" b="1" dirty="0" smtClean="0"/>
              <a:t>I am the man who fills the till,</a:t>
            </a:r>
            <a:br>
              <a:rPr lang="en-CA" altLang="en-US" sz="1800" b="1" dirty="0" smtClean="0"/>
            </a:br>
            <a:r>
              <a:rPr lang="en-CA" altLang="en-US" sz="1800" b="1" dirty="0" smtClean="0"/>
              <a:t>Who pays the tax, who foots the bill</a:t>
            </a:r>
            <a:br>
              <a:rPr lang="en-CA" altLang="en-US" sz="1800" b="1" dirty="0" smtClean="0"/>
            </a:br>
            <a:r>
              <a:rPr lang="en-CA" altLang="en-US" sz="1800" b="1" dirty="0" smtClean="0"/>
              <a:t>That guarantees the Bomb he makes</a:t>
            </a:r>
            <a:br>
              <a:rPr lang="en-CA" altLang="en-US" sz="1800" b="1" dirty="0" smtClean="0"/>
            </a:br>
            <a:r>
              <a:rPr lang="en-CA" altLang="en-US" sz="1800" b="1" dirty="0" smtClean="0"/>
              <a:t>For him to load for him to drop</a:t>
            </a:r>
            <a:br>
              <a:rPr lang="en-CA" altLang="en-US" sz="1800" b="1" dirty="0" smtClean="0"/>
            </a:br>
            <a:r>
              <a:rPr lang="en-CA" altLang="en-US" sz="1800" b="1" dirty="0" smtClean="0"/>
              <a:t>If orders come from one who gets</a:t>
            </a:r>
            <a:br>
              <a:rPr lang="en-CA" altLang="en-US" sz="1800" b="1" dirty="0" smtClean="0"/>
            </a:br>
            <a:r>
              <a:rPr lang="en-CA" altLang="en-US" sz="1800" b="1" dirty="0" smtClean="0"/>
              <a:t>The word passed on to him by one</a:t>
            </a:r>
            <a:br>
              <a:rPr lang="en-CA" altLang="en-US" sz="1800" b="1" dirty="0" smtClean="0"/>
            </a:br>
            <a:r>
              <a:rPr lang="en-CA" altLang="en-US" sz="1800" b="1" dirty="0" smtClean="0"/>
              <a:t>Who waits to hear it from the man</a:t>
            </a:r>
            <a:br>
              <a:rPr lang="en-CA" altLang="en-US" sz="1800" b="1" dirty="0" smtClean="0"/>
            </a:br>
            <a:r>
              <a:rPr lang="en-CA" altLang="en-US" sz="1800" b="1" dirty="0" smtClean="0"/>
              <a:t>Who gives the word to use the Bomb.</a:t>
            </a:r>
            <a:br>
              <a:rPr lang="en-CA" altLang="en-US" sz="1800" b="1" dirty="0" smtClean="0"/>
            </a:br>
            <a:r>
              <a:rPr lang="en-CA" altLang="en-US" sz="1800" b="1" dirty="0" smtClean="0"/>
              <a:t/>
            </a:r>
            <a:br>
              <a:rPr lang="en-CA" altLang="en-US" sz="1800" b="1" dirty="0" smtClean="0"/>
            </a:br>
            <a:r>
              <a:rPr lang="en-CA" altLang="en-US" sz="1800" b="1" dirty="0" smtClean="0"/>
              <a:t>I am the man behind it all;</a:t>
            </a:r>
            <a:br>
              <a:rPr lang="en-CA" altLang="en-US" sz="1800" b="1" dirty="0" smtClean="0"/>
            </a:br>
            <a:r>
              <a:rPr lang="en-CA" altLang="en-US" sz="1800" b="1" dirty="0" smtClean="0"/>
              <a:t>I am the one responsible.</a:t>
            </a:r>
            <a:r>
              <a:rPr lang="en-CA" altLang="en-US" sz="1800" dirty="0" smtClean="0"/>
              <a:t/>
            </a:r>
            <a:br>
              <a:rPr lang="en-CA" altLang="en-US" sz="1800" dirty="0" smtClean="0"/>
            </a:br>
            <a:r>
              <a:rPr lang="en-CA" altLang="en-US" sz="1800" dirty="0" smtClean="0"/>
              <a:t/>
            </a:r>
            <a:br>
              <a:rPr lang="en-CA" altLang="en-US" sz="1800" dirty="0" smtClean="0"/>
            </a:br>
            <a:endParaRPr lang="en-CA" altLang="en-US" sz="1800" dirty="0" smtClean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5256584" cy="609600"/>
          </a:xfrm>
        </p:spPr>
        <p:txBody>
          <a:bodyPr>
            <a:normAutofit/>
          </a:bodyPr>
          <a:lstStyle/>
          <a:p>
            <a:r>
              <a:rPr lang="en-CA" altLang="en-US" dirty="0"/>
              <a:t>The </a:t>
            </a:r>
            <a:r>
              <a:rPr lang="en-CA" altLang="en-US" dirty="0" smtClean="0"/>
              <a:t>Responsibility - Peter Appleton</a:t>
            </a:r>
            <a:endParaRPr lang="en-CA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46</TotalTime>
  <Words>452</Words>
  <Application>Microsoft Office PowerPoint</Application>
  <PresentationFormat>On-screen Show (4:3)</PresentationFormat>
  <Paragraphs>63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BlackTie</vt:lpstr>
      <vt:lpstr>The End of the War The Liberation of Europe, VE &amp; VJ Day</vt:lpstr>
      <vt:lpstr>Liberation of Europe</vt:lpstr>
      <vt:lpstr>PowerPoint Presentation</vt:lpstr>
      <vt:lpstr>Russians Advance to Reichstag</vt:lpstr>
      <vt:lpstr>The End of the Dictators</vt:lpstr>
      <vt:lpstr>Hitler’s Death</vt:lpstr>
      <vt:lpstr>VE Day</vt:lpstr>
      <vt:lpstr>The World Celebrates!</vt:lpstr>
      <vt:lpstr>The Responsibility - Peter Appleton</vt:lpstr>
      <vt:lpstr>Dropping the bomb and VJ day</vt:lpstr>
      <vt:lpstr>Background – The Manhattan Project</vt:lpstr>
      <vt:lpstr>C.D. Howe</vt:lpstr>
      <vt:lpstr>PowerPoint Presentation</vt:lpstr>
      <vt:lpstr>PowerPoint Presentation</vt:lpstr>
      <vt:lpstr>PowerPoint Presentation</vt:lpstr>
      <vt:lpstr>PowerPoint Presentation</vt:lpstr>
      <vt:lpstr>The Damage to Hiroshima</vt:lpstr>
      <vt:lpstr>Casualties</vt:lpstr>
      <vt:lpstr>PowerPoint Presentation</vt:lpstr>
      <vt:lpstr>Survivors from Hiroshima</vt:lpstr>
      <vt:lpstr>PowerPoint Presentation</vt:lpstr>
      <vt:lpstr>PowerPoint Presentation</vt:lpstr>
      <vt:lpstr>Primary Sources – Different Interpretations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Liberation of Europe, VE &amp; VJ Day</dc:title>
  <dc:creator>Lesley Neals</dc:creator>
  <cp:lastModifiedBy>Lesley Neals</cp:lastModifiedBy>
  <cp:revision>3</cp:revision>
  <dcterms:created xsi:type="dcterms:W3CDTF">2014-12-14T19:16:15Z</dcterms:created>
  <dcterms:modified xsi:type="dcterms:W3CDTF">2014-12-14T20:02:58Z</dcterms:modified>
</cp:coreProperties>
</file>