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804B08A-3412-423B-A2CF-B8942FAE6C5D}" type="datetimeFigureOut">
              <a:rPr lang="en-CA" smtClean="0"/>
              <a:t>18/10/2015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E9A06C6-0693-46D1-8758-973EB7D7782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ualberta.ca/centres/ccs/keywords/?id=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794935"/>
            <a:ext cx="6408712" cy="182809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Section 3, 4, &amp; 5  Democratic and Mobility Rights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7986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Democratic and Mobility Rights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19257"/>
            <a:ext cx="7416824" cy="3603812"/>
          </a:xfrm>
        </p:spPr>
        <p:txBody>
          <a:bodyPr/>
          <a:lstStyle/>
          <a:p>
            <a:r>
              <a:rPr lang="en-CA" sz="2800" dirty="0" smtClean="0"/>
              <a:t>Every Canadian over 18 has the right to vote.</a:t>
            </a:r>
          </a:p>
          <a:p>
            <a:r>
              <a:rPr lang="en-CA" sz="2800" dirty="0" smtClean="0"/>
              <a:t>Election will be held every 5 years</a:t>
            </a:r>
          </a:p>
          <a:p>
            <a:r>
              <a:rPr lang="en-CA" sz="2800" dirty="0" smtClean="0"/>
              <a:t>Federal Parliament and provincial legislatures must sit at least once every 12 months.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112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Right to Vote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democratic right to vote is now </a:t>
            </a:r>
            <a:r>
              <a:rPr lang="en-CA" b="1" dirty="0" smtClean="0"/>
              <a:t>entrenched </a:t>
            </a:r>
            <a:r>
              <a:rPr lang="en-CA" dirty="0" smtClean="0"/>
              <a:t> in the Charter.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Meaning?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It cannot be removed without an amendment to the Constitution.</a:t>
            </a:r>
            <a:endParaRPr lang="en-CA" dirty="0"/>
          </a:p>
        </p:txBody>
      </p:sp>
      <p:sp>
        <p:nvSpPr>
          <p:cNvPr id="4" name="Wave 3"/>
          <p:cNvSpPr/>
          <p:nvPr/>
        </p:nvSpPr>
        <p:spPr>
          <a:xfrm>
            <a:off x="1475656" y="4077072"/>
            <a:ext cx="5904656" cy="1080120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27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992888" cy="792088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Sauvé v. Canada </a:t>
            </a:r>
            <a:r>
              <a:rPr lang="en-CA" sz="2400" b="1" dirty="0" smtClean="0"/>
              <a:t>(Chief Electoral Officer)</a:t>
            </a:r>
            <a:endParaRPr lang="en-C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7560840" cy="475252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1993</a:t>
            </a: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SCC </a:t>
            </a: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affirmed the rulings of several lower courts and declared the provision in the </a:t>
            </a:r>
            <a:r>
              <a:rPr lang="en-C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Canada Elections Act</a:t>
            </a: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which excluded prisoners from voting to be </a:t>
            </a:r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unconstitutional</a:t>
            </a:r>
          </a:p>
          <a:p>
            <a:pPr marL="0" indent="0">
              <a:spcBef>
                <a:spcPts val="0"/>
              </a:spcBef>
              <a:buNone/>
            </a:pPr>
            <a:endParaRPr lang="en-C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C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Parliament enacted new </a:t>
            </a:r>
            <a:r>
              <a:rPr lang="en-C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which disqualified only prisoners who were serving sentences of two years or more. </a:t>
            </a:r>
            <a:endParaRPr lang="en-C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(Parliament’s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attempt to tailor the limitation on the right to vote under section 3 of the 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CCRF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bring it within the realm of a “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reasonable limit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prescribed by law” as set out in section 1 of the </a:t>
            </a:r>
            <a:r>
              <a:rPr lang="en-C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Charter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1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64896" cy="811218"/>
          </a:xfrm>
        </p:spPr>
        <p:txBody>
          <a:bodyPr>
            <a:noAutofit/>
          </a:bodyPr>
          <a:lstStyle/>
          <a:p>
            <a:r>
              <a:rPr lang="en-CA" sz="3600" b="1" dirty="0" smtClean="0"/>
              <a:t>Sauvé v. Canada </a:t>
            </a:r>
            <a:r>
              <a:rPr lang="en-CA" sz="2400" b="1" dirty="0" smtClean="0"/>
              <a:t>(Chief Electoral Officer)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980728"/>
            <a:ext cx="748883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400" b="1" dirty="0"/>
              <a:t>Sauvé v. Canada (Chief Electoral Officer</a:t>
            </a:r>
            <a:r>
              <a:rPr lang="en-CA" sz="1400" b="1" dirty="0" smtClean="0"/>
              <a:t>), 2002 SCC 68 (</a:t>
            </a:r>
            <a:r>
              <a:rPr lang="en-CA" sz="1400" b="1" dirty="0" err="1" smtClean="0"/>
              <a:t>CanLII</a:t>
            </a:r>
            <a:r>
              <a:rPr lang="en-CA" sz="1400" b="1" dirty="0" smtClean="0"/>
              <a:t>)</a:t>
            </a:r>
          </a:p>
          <a:p>
            <a:pPr marL="0" indent="0">
              <a:buNone/>
            </a:pPr>
            <a:endParaRPr lang="en-CA" sz="1400" dirty="0" smtClean="0"/>
          </a:p>
          <a:p>
            <a:r>
              <a:rPr lang="en-CA" dirty="0" smtClean="0"/>
              <a:t>Richard Sauvé, an inmate of a federal prison, challenged a section of the Canada Elections Act that denied federal inmates serving a sentence of more than two years the right to vote in federal elections.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The SCC ruled that the law violated </a:t>
            </a:r>
            <a:r>
              <a:rPr lang="en-CA" dirty="0" err="1" smtClean="0"/>
              <a:t>Suavé’s</a:t>
            </a:r>
            <a:r>
              <a:rPr lang="en-CA" dirty="0" smtClean="0"/>
              <a:t> democratic rights </a:t>
            </a:r>
            <a:r>
              <a:rPr lang="en-CA" sz="1600" dirty="0" smtClean="0"/>
              <a:t>(s. 3 right to vote)</a:t>
            </a:r>
            <a:r>
              <a:rPr lang="en-CA" dirty="0" smtClean="0"/>
              <a:t> and could not be justified by section 1 of the Charter. </a:t>
            </a:r>
            <a:r>
              <a:rPr lang="en-CA" sz="1200" dirty="0" smtClean="0"/>
              <a:t>(Nelson, 47)</a:t>
            </a:r>
          </a:p>
          <a:p>
            <a:endParaRPr lang="en-CA" sz="1600" dirty="0"/>
          </a:p>
          <a:p>
            <a:r>
              <a:rPr lang="en-CA" sz="2600" dirty="0" smtClean="0">
                <a:solidFill>
                  <a:schemeClr val="tx2"/>
                </a:solidFill>
              </a:rPr>
              <a:t>Do you agree with the court’s decision? Why or why not? </a:t>
            </a:r>
          </a:p>
          <a:p>
            <a:pPr marL="0" indent="0">
              <a:buNone/>
            </a:pPr>
            <a:r>
              <a:rPr lang="en-CA" sz="2600" dirty="0"/>
              <a:t> </a:t>
            </a:r>
            <a:r>
              <a:rPr lang="en-CA" sz="2600" dirty="0" smtClean="0"/>
              <a:t>	</a:t>
            </a:r>
            <a:r>
              <a:rPr lang="en-CA" sz="2600" b="1" dirty="0" smtClean="0">
                <a:solidFill>
                  <a:schemeClr val="tx2"/>
                </a:solidFill>
              </a:rPr>
              <a:t>Please write a response in your notes!</a:t>
            </a:r>
            <a:endParaRPr lang="en-CA" sz="2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49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35</TotalTime>
  <Words>211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Section 3, 4, &amp; 5  Democratic and Mobility Rights</vt:lpstr>
      <vt:lpstr>Democratic and Mobility Rights</vt:lpstr>
      <vt:lpstr>The Right to Vote</vt:lpstr>
      <vt:lpstr>Sauvé v. Canada (Chief Electoral Officer)</vt:lpstr>
      <vt:lpstr>Sauvé v. Canada (Chief Electoral Officer)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3, 4, &amp; 5  Democratic and Mobility Rights</dc:title>
  <dc:creator>Lesley Neals</dc:creator>
  <cp:lastModifiedBy>Lesley Neals</cp:lastModifiedBy>
  <cp:revision>4</cp:revision>
  <dcterms:created xsi:type="dcterms:W3CDTF">2015-10-18T15:10:28Z</dcterms:created>
  <dcterms:modified xsi:type="dcterms:W3CDTF">2015-10-18T15:45:44Z</dcterms:modified>
</cp:coreProperties>
</file>