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57" r:id="rId5"/>
    <p:sldId id="258" r:id="rId6"/>
    <p:sldId id="259" r:id="rId7"/>
    <p:sldId id="261" r:id="rId8"/>
    <p:sldId id="264" r:id="rId9"/>
    <p:sldId id="26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CE9A539-4ABD-4D9D-B549-5D2409E57231}" type="datetimeFigureOut">
              <a:rPr lang="en-CA" smtClean="0"/>
              <a:t>2016-10-17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64E864-6621-4BAD-A45A-5820D78EB344}" type="slidenum">
              <a:rPr lang="en-CA" smtClean="0"/>
              <a:t>‹#›</a:t>
            </a:fld>
            <a:endParaRPr lang="en-CA"/>
          </a:p>
        </p:txBody>
      </p:sp>
    </p:spTree>
    <p:extLst>
      <p:ext uri="{BB962C8B-B14F-4D97-AF65-F5344CB8AC3E}">
        <p14:creationId xmlns:p14="http://schemas.microsoft.com/office/powerpoint/2010/main" val="407461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CE9A539-4ABD-4D9D-B549-5D2409E57231}" type="datetimeFigureOut">
              <a:rPr lang="en-CA" smtClean="0"/>
              <a:t>2016-10-17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64E864-6621-4BAD-A45A-5820D78EB344}" type="slidenum">
              <a:rPr lang="en-CA" smtClean="0"/>
              <a:t>‹#›</a:t>
            </a:fld>
            <a:endParaRPr lang="en-CA"/>
          </a:p>
        </p:txBody>
      </p:sp>
    </p:spTree>
    <p:extLst>
      <p:ext uri="{BB962C8B-B14F-4D97-AF65-F5344CB8AC3E}">
        <p14:creationId xmlns:p14="http://schemas.microsoft.com/office/powerpoint/2010/main" val="4019943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CE9A539-4ABD-4D9D-B549-5D2409E57231}" type="datetimeFigureOut">
              <a:rPr lang="en-CA" smtClean="0"/>
              <a:t>2016-10-17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64E864-6621-4BAD-A45A-5820D78EB344}" type="slidenum">
              <a:rPr lang="en-CA" smtClean="0"/>
              <a:t>‹#›</a:t>
            </a:fld>
            <a:endParaRPr lang="en-CA"/>
          </a:p>
        </p:txBody>
      </p:sp>
    </p:spTree>
    <p:extLst>
      <p:ext uri="{BB962C8B-B14F-4D97-AF65-F5344CB8AC3E}">
        <p14:creationId xmlns:p14="http://schemas.microsoft.com/office/powerpoint/2010/main" val="2038730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CE9A539-4ABD-4D9D-B549-5D2409E57231}" type="datetimeFigureOut">
              <a:rPr lang="en-CA" smtClean="0"/>
              <a:t>2016-10-17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64E864-6621-4BAD-A45A-5820D78EB344}" type="slidenum">
              <a:rPr lang="en-CA" smtClean="0"/>
              <a:t>‹#›</a:t>
            </a:fld>
            <a:endParaRPr lang="en-CA"/>
          </a:p>
        </p:txBody>
      </p:sp>
    </p:spTree>
    <p:extLst>
      <p:ext uri="{BB962C8B-B14F-4D97-AF65-F5344CB8AC3E}">
        <p14:creationId xmlns:p14="http://schemas.microsoft.com/office/powerpoint/2010/main" val="3722731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9A539-4ABD-4D9D-B549-5D2409E57231}" type="datetimeFigureOut">
              <a:rPr lang="en-CA" smtClean="0"/>
              <a:t>2016-10-17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64E864-6621-4BAD-A45A-5820D78EB344}" type="slidenum">
              <a:rPr lang="en-CA" smtClean="0"/>
              <a:t>‹#›</a:t>
            </a:fld>
            <a:endParaRPr lang="en-CA"/>
          </a:p>
        </p:txBody>
      </p:sp>
    </p:spTree>
    <p:extLst>
      <p:ext uri="{BB962C8B-B14F-4D97-AF65-F5344CB8AC3E}">
        <p14:creationId xmlns:p14="http://schemas.microsoft.com/office/powerpoint/2010/main" val="452749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CE9A539-4ABD-4D9D-B549-5D2409E57231}" type="datetimeFigureOut">
              <a:rPr lang="en-CA" smtClean="0"/>
              <a:t>2016-10-17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64E864-6621-4BAD-A45A-5820D78EB344}" type="slidenum">
              <a:rPr lang="en-CA" smtClean="0"/>
              <a:t>‹#›</a:t>
            </a:fld>
            <a:endParaRPr lang="en-CA"/>
          </a:p>
        </p:txBody>
      </p:sp>
    </p:spTree>
    <p:extLst>
      <p:ext uri="{BB962C8B-B14F-4D97-AF65-F5344CB8AC3E}">
        <p14:creationId xmlns:p14="http://schemas.microsoft.com/office/powerpoint/2010/main" val="403688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CE9A539-4ABD-4D9D-B549-5D2409E57231}" type="datetimeFigureOut">
              <a:rPr lang="en-CA" smtClean="0"/>
              <a:t>2016-10-17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664E864-6621-4BAD-A45A-5820D78EB344}" type="slidenum">
              <a:rPr lang="en-CA" smtClean="0"/>
              <a:t>‹#›</a:t>
            </a:fld>
            <a:endParaRPr lang="en-CA"/>
          </a:p>
        </p:txBody>
      </p:sp>
    </p:spTree>
    <p:extLst>
      <p:ext uri="{BB962C8B-B14F-4D97-AF65-F5344CB8AC3E}">
        <p14:creationId xmlns:p14="http://schemas.microsoft.com/office/powerpoint/2010/main" val="1591738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CE9A539-4ABD-4D9D-B549-5D2409E57231}" type="datetimeFigureOut">
              <a:rPr lang="en-CA" smtClean="0"/>
              <a:t>2016-10-17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664E864-6621-4BAD-A45A-5820D78EB344}" type="slidenum">
              <a:rPr lang="en-CA" smtClean="0"/>
              <a:t>‹#›</a:t>
            </a:fld>
            <a:endParaRPr lang="en-CA"/>
          </a:p>
        </p:txBody>
      </p:sp>
    </p:spTree>
    <p:extLst>
      <p:ext uri="{BB962C8B-B14F-4D97-AF65-F5344CB8AC3E}">
        <p14:creationId xmlns:p14="http://schemas.microsoft.com/office/powerpoint/2010/main" val="1815535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E9A539-4ABD-4D9D-B549-5D2409E57231}" type="datetimeFigureOut">
              <a:rPr lang="en-CA" smtClean="0"/>
              <a:t>2016-10-17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664E864-6621-4BAD-A45A-5820D78EB344}" type="slidenum">
              <a:rPr lang="en-CA" smtClean="0"/>
              <a:t>‹#›</a:t>
            </a:fld>
            <a:endParaRPr lang="en-CA"/>
          </a:p>
        </p:txBody>
      </p:sp>
    </p:spTree>
    <p:extLst>
      <p:ext uri="{BB962C8B-B14F-4D97-AF65-F5344CB8AC3E}">
        <p14:creationId xmlns:p14="http://schemas.microsoft.com/office/powerpoint/2010/main" val="4010661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9A539-4ABD-4D9D-B549-5D2409E57231}" type="datetimeFigureOut">
              <a:rPr lang="en-CA" smtClean="0"/>
              <a:t>2016-10-17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64E864-6621-4BAD-A45A-5820D78EB344}" type="slidenum">
              <a:rPr lang="en-CA" smtClean="0"/>
              <a:t>‹#›</a:t>
            </a:fld>
            <a:endParaRPr lang="en-CA"/>
          </a:p>
        </p:txBody>
      </p:sp>
    </p:spTree>
    <p:extLst>
      <p:ext uri="{BB962C8B-B14F-4D97-AF65-F5344CB8AC3E}">
        <p14:creationId xmlns:p14="http://schemas.microsoft.com/office/powerpoint/2010/main" val="241017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9A539-4ABD-4D9D-B549-5D2409E57231}" type="datetimeFigureOut">
              <a:rPr lang="en-CA" smtClean="0"/>
              <a:t>2016-10-17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64E864-6621-4BAD-A45A-5820D78EB344}" type="slidenum">
              <a:rPr lang="en-CA" smtClean="0"/>
              <a:t>‹#›</a:t>
            </a:fld>
            <a:endParaRPr lang="en-CA"/>
          </a:p>
        </p:txBody>
      </p:sp>
    </p:spTree>
    <p:extLst>
      <p:ext uri="{BB962C8B-B14F-4D97-AF65-F5344CB8AC3E}">
        <p14:creationId xmlns:p14="http://schemas.microsoft.com/office/powerpoint/2010/main" val="331588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9A539-4ABD-4D9D-B549-5D2409E57231}" type="datetimeFigureOut">
              <a:rPr lang="en-CA" smtClean="0"/>
              <a:t>2016-10-17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4E864-6621-4BAD-A45A-5820D78EB344}" type="slidenum">
              <a:rPr lang="en-CA" smtClean="0"/>
              <a:t>‹#›</a:t>
            </a:fld>
            <a:endParaRPr lang="en-CA"/>
          </a:p>
        </p:txBody>
      </p:sp>
    </p:spTree>
    <p:extLst>
      <p:ext uri="{BB962C8B-B14F-4D97-AF65-F5344CB8AC3E}">
        <p14:creationId xmlns:p14="http://schemas.microsoft.com/office/powerpoint/2010/main" val="1746312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Quotes and Analysis – </a:t>
            </a:r>
            <a:r>
              <a:rPr lang="en-CA" i="1" dirty="0" smtClean="0"/>
              <a:t>The Handmaid’s Tale</a:t>
            </a:r>
            <a:endParaRPr lang="en-CA" dirty="0"/>
          </a:p>
        </p:txBody>
      </p:sp>
      <p:sp>
        <p:nvSpPr>
          <p:cNvPr id="3" name="Subtitle 2"/>
          <p:cNvSpPr>
            <a:spLocks noGrp="1"/>
          </p:cNvSpPr>
          <p:nvPr>
            <p:ph type="subTitle" idx="1"/>
          </p:nvPr>
        </p:nvSpPr>
        <p:spPr/>
        <p:txBody>
          <a:bodyPr/>
          <a:lstStyle/>
          <a:p>
            <a:r>
              <a:rPr lang="en-CA" dirty="0" smtClean="0"/>
              <a:t>We will take a closer look at </a:t>
            </a:r>
            <a:r>
              <a:rPr lang="en-CA" dirty="0" err="1" smtClean="0"/>
              <a:t>ch.</a:t>
            </a:r>
            <a:r>
              <a:rPr lang="en-CA" dirty="0" smtClean="0"/>
              <a:t> 1-10</a:t>
            </a:r>
            <a:endParaRPr lang="en-CA" dirty="0"/>
          </a:p>
        </p:txBody>
      </p:sp>
    </p:spTree>
    <p:extLst>
      <p:ext uri="{BB962C8B-B14F-4D97-AF65-F5344CB8AC3E}">
        <p14:creationId xmlns:p14="http://schemas.microsoft.com/office/powerpoint/2010/main" val="3203341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a:p>
          <a:p>
            <a:pPr marL="0" indent="0">
              <a:buNone/>
            </a:pPr>
            <a:endParaRPr lang="en-CA" dirty="0"/>
          </a:p>
          <a:p>
            <a:r>
              <a:rPr lang="en-CA" dirty="0"/>
              <a:t>Do you think it is desirable or necessary to make a moral judgement about past regimes? </a:t>
            </a:r>
          </a:p>
          <a:p>
            <a:r>
              <a:rPr lang="en-CA" dirty="0"/>
              <a:t>Is it possible to do so? </a:t>
            </a:r>
          </a:p>
          <a:p>
            <a:endParaRPr lang="en-CA" dirty="0"/>
          </a:p>
        </p:txBody>
      </p:sp>
    </p:spTree>
    <p:extLst>
      <p:ext uri="{BB962C8B-B14F-4D97-AF65-F5344CB8AC3E}">
        <p14:creationId xmlns:p14="http://schemas.microsoft.com/office/powerpoint/2010/main" val="457282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do you know about the narrator thus far?</a:t>
            </a:r>
            <a:endParaRPr lang="en-CA" dirty="0"/>
          </a:p>
        </p:txBody>
      </p:sp>
      <p:sp>
        <p:nvSpPr>
          <p:cNvPr id="3" name="Content Placeholder 2"/>
          <p:cNvSpPr>
            <a:spLocks noGrp="1"/>
          </p:cNvSpPr>
          <p:nvPr>
            <p:ph idx="1"/>
          </p:nvPr>
        </p:nvSpPr>
        <p:spPr/>
        <p:txBody>
          <a:bodyPr/>
          <a:lstStyle/>
          <a:p>
            <a:r>
              <a:rPr lang="en-CA" dirty="0" smtClean="0"/>
              <a:t>What impressions have you gained about her situation, circumstances, and the choices she has made?</a:t>
            </a:r>
          </a:p>
          <a:p>
            <a:r>
              <a:rPr lang="en-CA" dirty="0" smtClean="0"/>
              <a:t>Do you support her decisions? (do you think she had no other choice?)</a:t>
            </a:r>
            <a:endParaRPr lang="en-CA" dirty="0"/>
          </a:p>
        </p:txBody>
      </p:sp>
    </p:spTree>
    <p:extLst>
      <p:ext uri="{BB962C8B-B14F-4D97-AF65-F5344CB8AC3E}">
        <p14:creationId xmlns:p14="http://schemas.microsoft.com/office/powerpoint/2010/main" val="497838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What do you </a:t>
            </a:r>
            <a:r>
              <a:rPr lang="en-CA" i="1" dirty="0" smtClean="0"/>
              <a:t>not</a:t>
            </a:r>
            <a:r>
              <a:rPr lang="en-CA" dirty="0" smtClean="0"/>
              <a:t> know that you would have expected to know at this point in the novel?</a:t>
            </a:r>
          </a:p>
          <a:p>
            <a:r>
              <a:rPr lang="en-CA" dirty="0" smtClean="0"/>
              <a:t>What might be the purpose of keeping this information from the reader?</a:t>
            </a:r>
            <a:endParaRPr lang="en-CA" dirty="0"/>
          </a:p>
        </p:txBody>
      </p:sp>
    </p:spTree>
    <p:extLst>
      <p:ext uri="{BB962C8B-B14F-4D97-AF65-F5344CB8AC3E}">
        <p14:creationId xmlns:p14="http://schemas.microsoft.com/office/powerpoint/2010/main" val="945202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CA" dirty="0" smtClean="0"/>
              <a:t>“On the wall above the chair, a picture, framed but with </a:t>
            </a:r>
            <a:r>
              <a:rPr lang="en-CA" u="sng" dirty="0" smtClean="0"/>
              <a:t>no glass</a:t>
            </a:r>
            <a:r>
              <a:rPr lang="en-CA" dirty="0" smtClean="0"/>
              <a:t>: a print of flowers, </a:t>
            </a:r>
            <a:r>
              <a:rPr lang="en-CA" b="1" dirty="0" smtClean="0">
                <a:solidFill>
                  <a:schemeClr val="tx2">
                    <a:lumMod val="60000"/>
                    <a:lumOff val="40000"/>
                  </a:schemeClr>
                </a:solidFill>
              </a:rPr>
              <a:t>blue</a:t>
            </a:r>
            <a:r>
              <a:rPr lang="en-CA" dirty="0" smtClean="0"/>
              <a:t> irises, watercolour. Flowers are still allowed…” (Atwood 7)</a:t>
            </a:r>
            <a:endParaRPr lang="en-CA" dirty="0"/>
          </a:p>
        </p:txBody>
      </p:sp>
      <p:sp>
        <p:nvSpPr>
          <p:cNvPr id="4" name="TextBox 3"/>
          <p:cNvSpPr txBox="1"/>
          <p:nvPr/>
        </p:nvSpPr>
        <p:spPr>
          <a:xfrm>
            <a:off x="4301836" y="4583668"/>
            <a:ext cx="3886200" cy="461665"/>
          </a:xfrm>
          <a:prstGeom prst="rect">
            <a:avLst/>
          </a:prstGeom>
          <a:noFill/>
        </p:spPr>
        <p:txBody>
          <a:bodyPr wrap="square" rtlCol="0">
            <a:spAutoFit/>
          </a:bodyPr>
          <a:lstStyle/>
          <a:p>
            <a:r>
              <a:rPr lang="en-CA" sz="2400" dirty="0" smtClean="0"/>
              <a:t>What does this suggest?</a:t>
            </a:r>
            <a:endParaRPr lang="en-CA" sz="2400" dirty="0"/>
          </a:p>
        </p:txBody>
      </p:sp>
      <p:cxnSp>
        <p:nvCxnSpPr>
          <p:cNvPr id="6" name="Straight Arrow Connector 5"/>
          <p:cNvCxnSpPr/>
          <p:nvPr/>
        </p:nvCxnSpPr>
        <p:spPr>
          <a:xfrm flipH="1" flipV="1">
            <a:off x="4876800" y="3633355"/>
            <a:ext cx="228600" cy="838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Right Brace 6"/>
          <p:cNvSpPr/>
          <p:nvPr/>
        </p:nvSpPr>
        <p:spPr>
          <a:xfrm rot="5400000">
            <a:off x="4291445" y="2057400"/>
            <a:ext cx="838200" cy="28194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CA"/>
          </a:p>
        </p:txBody>
      </p:sp>
      <p:sp>
        <p:nvSpPr>
          <p:cNvPr id="8" name="Title 7"/>
          <p:cNvSpPr txBox="1">
            <a:spLocks noGrp="1"/>
          </p:cNvSpPr>
          <p:nvPr>
            <p:ph type="title"/>
          </p:nvPr>
        </p:nvSpPr>
        <p:spPr>
          <a:xfrm>
            <a:off x="4710545" y="154501"/>
            <a:ext cx="3976255" cy="1569660"/>
          </a:xfrm>
          <a:prstGeom prst="rect">
            <a:avLst/>
          </a:prstGeom>
          <a:noFill/>
        </p:spPr>
        <p:txBody>
          <a:bodyPr wrap="square" rtlCol="0">
            <a:spAutoFit/>
          </a:bodyPr>
          <a:lstStyle/>
          <a:p>
            <a:r>
              <a:rPr lang="en-CA" sz="2400" b="1" dirty="0" smtClean="0">
                <a:solidFill>
                  <a:schemeClr val="tx2">
                    <a:lumMod val="60000"/>
                    <a:lumOff val="40000"/>
                  </a:schemeClr>
                </a:solidFill>
              </a:rPr>
              <a:t>Where else have we seen reference to the colour blue?</a:t>
            </a:r>
            <a:br>
              <a:rPr lang="en-CA" sz="2400" b="1" dirty="0" smtClean="0">
                <a:solidFill>
                  <a:schemeClr val="tx2">
                    <a:lumMod val="60000"/>
                    <a:lumOff val="40000"/>
                  </a:schemeClr>
                </a:solidFill>
              </a:rPr>
            </a:br>
            <a:r>
              <a:rPr lang="en-CA" sz="2400" b="1" dirty="0" smtClean="0">
                <a:solidFill>
                  <a:schemeClr val="tx2">
                    <a:lumMod val="60000"/>
                    <a:lumOff val="40000"/>
                  </a:schemeClr>
                </a:solidFill>
              </a:rPr>
              <a:t>What other colours are important to the story?</a:t>
            </a:r>
            <a:endParaRPr lang="en-CA" sz="2400" b="1" dirty="0">
              <a:solidFill>
                <a:schemeClr val="tx2">
                  <a:lumMod val="60000"/>
                  <a:lumOff val="40000"/>
                </a:schemeClr>
              </a:solidFill>
            </a:endParaRPr>
          </a:p>
        </p:txBody>
      </p:sp>
    </p:spTree>
    <p:extLst>
      <p:ext uri="{BB962C8B-B14F-4D97-AF65-F5344CB8AC3E}">
        <p14:creationId xmlns:p14="http://schemas.microsoft.com/office/powerpoint/2010/main" val="1973102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2895600"/>
          </a:xfrm>
        </p:spPr>
        <p:txBody>
          <a:bodyPr>
            <a:noAutofit/>
          </a:bodyPr>
          <a:lstStyle/>
          <a:p>
            <a:pPr algn="l"/>
            <a:r>
              <a:rPr lang="en-CA" sz="3600" dirty="0" smtClean="0"/>
              <a:t>Why? Reflect on how you would feel about a society that supports this. What examples can you list that would suggest we do live in a society that supports this.</a:t>
            </a:r>
            <a:endParaRPr lang="en-CA" sz="3600" dirty="0"/>
          </a:p>
        </p:txBody>
      </p:sp>
      <p:sp>
        <p:nvSpPr>
          <p:cNvPr id="3" name="Content Placeholder 2"/>
          <p:cNvSpPr>
            <a:spLocks noGrp="1"/>
          </p:cNvSpPr>
          <p:nvPr>
            <p:ph idx="1"/>
          </p:nvPr>
        </p:nvSpPr>
        <p:spPr>
          <a:xfrm>
            <a:off x="457200" y="1600201"/>
            <a:ext cx="8229600" cy="762000"/>
          </a:xfrm>
        </p:spPr>
        <p:txBody>
          <a:bodyPr/>
          <a:lstStyle/>
          <a:p>
            <a:pPr marL="0" indent="0" algn="ctr">
              <a:buNone/>
            </a:pPr>
            <a:r>
              <a:rPr lang="en-CA" b="1" dirty="0" smtClean="0"/>
              <a:t>“thought must be rationed.”(8)</a:t>
            </a:r>
            <a:endParaRPr lang="en-CA" b="1" dirty="0"/>
          </a:p>
        </p:txBody>
      </p:sp>
    </p:spTree>
    <p:extLst>
      <p:ext uri="{BB962C8B-B14F-4D97-AF65-F5344CB8AC3E}">
        <p14:creationId xmlns:p14="http://schemas.microsoft.com/office/powerpoint/2010/main" val="1622829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What is she talking about?</a:t>
            </a:r>
            <a:endParaRPr lang="en-CA" b="1" dirty="0"/>
          </a:p>
        </p:txBody>
      </p:sp>
      <p:sp>
        <p:nvSpPr>
          <p:cNvPr id="3" name="Content Placeholder 2"/>
          <p:cNvSpPr>
            <a:spLocks noGrp="1"/>
          </p:cNvSpPr>
          <p:nvPr>
            <p:ph idx="1"/>
          </p:nvPr>
        </p:nvSpPr>
        <p:spPr>
          <a:xfrm>
            <a:off x="457200" y="2209800"/>
            <a:ext cx="8229600" cy="3916363"/>
          </a:xfrm>
        </p:spPr>
        <p:txBody>
          <a:bodyPr/>
          <a:lstStyle/>
          <a:p>
            <a:pPr marL="0" indent="0">
              <a:buNone/>
            </a:pPr>
            <a:r>
              <a:rPr lang="en-CA" dirty="0" smtClean="0"/>
              <a:t>“I know why there is no glass, in front of the watercolor picture of blue irises, and why the window opens only partly and why the glass in it is shatterproof. It isn’t running away they’re afraid of. We wouldn’t get far. It’s those other escapes, the ones you can open in yourself, given a cutting edge.”(8)</a:t>
            </a:r>
            <a:endParaRPr lang="en-CA" dirty="0"/>
          </a:p>
        </p:txBody>
      </p:sp>
    </p:spTree>
    <p:extLst>
      <p:ext uri="{BB962C8B-B14F-4D97-AF65-F5344CB8AC3E}">
        <p14:creationId xmlns:p14="http://schemas.microsoft.com/office/powerpoint/2010/main" val="530642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CA" dirty="0" smtClean="0"/>
              <a:t>Freedom</a:t>
            </a:r>
            <a:endParaRPr lang="en-CA" dirty="0"/>
          </a:p>
        </p:txBody>
      </p:sp>
      <p:sp>
        <p:nvSpPr>
          <p:cNvPr id="3" name="Content Placeholder 2"/>
          <p:cNvSpPr>
            <a:spLocks noGrp="1"/>
          </p:cNvSpPr>
          <p:nvPr>
            <p:ph idx="1"/>
          </p:nvPr>
        </p:nvSpPr>
        <p:spPr>
          <a:xfrm>
            <a:off x="457200" y="1066800"/>
            <a:ext cx="8229600" cy="5059363"/>
          </a:xfrm>
        </p:spPr>
        <p:txBody>
          <a:bodyPr/>
          <a:lstStyle/>
          <a:p>
            <a:r>
              <a:rPr lang="en-CA" dirty="0" smtClean="0"/>
              <a:t>This passage clearly forces the reader to think about freedom for different individuals in Gilead.</a:t>
            </a:r>
          </a:p>
          <a:p>
            <a:r>
              <a:rPr lang="en-CA" dirty="0" smtClean="0"/>
              <a:t>We are reminded that those living in the Commander’s house are not only forbidden from jumping out of a window, they have removed all possible tools to aid in suicide. The thought of running away is laughable.</a:t>
            </a:r>
            <a:endParaRPr lang="en-CA" dirty="0"/>
          </a:p>
        </p:txBody>
      </p:sp>
    </p:spTree>
    <p:extLst>
      <p:ext uri="{BB962C8B-B14F-4D97-AF65-F5344CB8AC3E}">
        <p14:creationId xmlns:p14="http://schemas.microsoft.com/office/powerpoint/2010/main" val="32181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“Blessed be the fruit” (23)</a:t>
            </a:r>
            <a:endParaRPr lang="en-CA"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CA" dirty="0" smtClean="0"/>
              <a:t>“Blessed be the fruit”  - Genesis 1:28</a:t>
            </a:r>
          </a:p>
          <a:p>
            <a:r>
              <a:rPr lang="en-CA" dirty="0" smtClean="0"/>
              <a:t>If this is the accepted greeting, what implications can be associated with this?</a:t>
            </a:r>
          </a:p>
          <a:p>
            <a:r>
              <a:rPr lang="en-CA" dirty="0" smtClean="0"/>
              <a:t>How has Gilead twisted these words for its own purpose?</a:t>
            </a:r>
          </a:p>
          <a:p>
            <a:endParaRPr lang="en-CA" dirty="0"/>
          </a:p>
          <a:p>
            <a:pPr marL="0" indent="0">
              <a:buNone/>
            </a:pPr>
            <a:r>
              <a:rPr lang="en-CA" dirty="0" smtClean="0"/>
              <a:t>**On your devices, find what you can about this passage. What context is it used in the Bible? What does this tell you about authority and control in THT?</a:t>
            </a:r>
          </a:p>
          <a:p>
            <a:pPr marL="0" indent="0">
              <a:buNone/>
            </a:pPr>
            <a:endParaRPr lang="en-CA" dirty="0"/>
          </a:p>
        </p:txBody>
      </p:sp>
    </p:spTree>
    <p:extLst>
      <p:ext uri="{BB962C8B-B14F-4D97-AF65-F5344CB8AC3E}">
        <p14:creationId xmlns:p14="http://schemas.microsoft.com/office/powerpoint/2010/main" val="946358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rmAutofit fontScale="90000"/>
          </a:bodyPr>
          <a:lstStyle/>
          <a:p>
            <a:r>
              <a:rPr lang="en-CA" sz="3200" dirty="0" smtClean="0"/>
              <a:t>“The Wall is hundreds of years old too; or over a hundred… No one goes through those gates willingly.” (40)</a:t>
            </a:r>
            <a:endParaRPr lang="en-CA" sz="3200" dirty="0"/>
          </a:p>
        </p:txBody>
      </p:sp>
      <p:sp>
        <p:nvSpPr>
          <p:cNvPr id="3" name="Content Placeholder 2"/>
          <p:cNvSpPr>
            <a:spLocks noGrp="1"/>
          </p:cNvSpPr>
          <p:nvPr>
            <p:ph idx="1"/>
          </p:nvPr>
        </p:nvSpPr>
        <p:spPr/>
        <p:txBody>
          <a:bodyPr/>
          <a:lstStyle/>
          <a:p>
            <a:r>
              <a:rPr lang="en-CA" dirty="0" smtClean="0"/>
              <a:t>So the obvious reference to a wall and an oppressive regime is the Berlin Wall. On your devices, try to find reference to as many as you can. Find the </a:t>
            </a:r>
            <a:r>
              <a:rPr lang="en-CA" smtClean="0"/>
              <a:t>most gruesome </a:t>
            </a:r>
            <a:r>
              <a:rPr lang="en-CA" dirty="0" smtClean="0"/>
              <a:t>horrors associated with this. How does this connect with the Republic of Gilead?</a:t>
            </a:r>
            <a:endParaRPr lang="en-CA" dirty="0"/>
          </a:p>
        </p:txBody>
      </p:sp>
    </p:spTree>
    <p:extLst>
      <p:ext uri="{BB962C8B-B14F-4D97-AF65-F5344CB8AC3E}">
        <p14:creationId xmlns:p14="http://schemas.microsoft.com/office/powerpoint/2010/main" val="855666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495</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Quotes and Analysis – The Handmaid’s Tale</vt:lpstr>
      <vt:lpstr>What do you know about the narrator thus far?</vt:lpstr>
      <vt:lpstr>PowerPoint Presentation</vt:lpstr>
      <vt:lpstr>Where else have we seen reference to the colour blue? What other colours are important to the story?</vt:lpstr>
      <vt:lpstr>Why? Reflect on how you would feel about a society that supports this. What examples can you list that would suggest we do live in a society that supports this.</vt:lpstr>
      <vt:lpstr>What is she talking about?</vt:lpstr>
      <vt:lpstr>Freedom</vt:lpstr>
      <vt:lpstr>“Blessed be the fruit” (23)</vt:lpstr>
      <vt:lpstr>“The Wall is hundreds of years old too; or over a hundred… No one goes through those gates willingly.” (40)</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Quotes and Analysis – The Handmaid’s Tale</dc:title>
  <dc:creator>Lesley Neals</dc:creator>
  <cp:lastModifiedBy>Lesley Neals</cp:lastModifiedBy>
  <cp:revision>5</cp:revision>
  <dcterms:created xsi:type="dcterms:W3CDTF">2016-10-17T23:51:58Z</dcterms:created>
  <dcterms:modified xsi:type="dcterms:W3CDTF">2016-10-18T00:38:54Z</dcterms:modified>
</cp:coreProperties>
</file>