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65" r:id="rId4"/>
    <p:sldId id="266" r:id="rId5"/>
    <p:sldId id="267" r:id="rId6"/>
    <p:sldId id="268" r:id="rId7"/>
    <p:sldId id="269" r:id="rId8"/>
    <p:sldId id="270" r:id="rId9"/>
    <p:sldId id="271" r:id="rId10"/>
    <p:sldId id="272" r:id="rId11"/>
    <p:sldId id="257" r:id="rId12"/>
    <p:sldId id="258" r:id="rId13"/>
    <p:sldId id="259" r:id="rId14"/>
    <p:sldId id="260" r:id="rId15"/>
    <p:sldId id="261" r:id="rId16"/>
    <p:sldId id="273" r:id="rId17"/>
    <p:sldId id="274" r:id="rId18"/>
    <p:sldId id="262"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9B7BFB14-36C4-4E6C-91B9-0791F0117AD1}" type="datetimeFigureOut">
              <a:rPr lang="en-CA" smtClean="0"/>
              <a:t>06/02/2015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7991475" y="6429375"/>
            <a:ext cx="876300" cy="292100"/>
          </a:xfrm>
        </p:spPr>
        <p:txBody>
          <a:bodyPr/>
          <a:lstStyle/>
          <a:p>
            <a:fld id="{4B3A5827-5109-46E0-8083-45EC0B9CBDBA}" type="slidenum">
              <a:rPr lang="en-CA" smtClean="0"/>
              <a:t>‹#›</a:t>
            </a:fld>
            <a:endParaRPr lang="en-CA"/>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BFB14-36C4-4E6C-91B9-0791F0117AD1}" type="datetimeFigureOut">
              <a:rPr lang="en-CA" smtClean="0"/>
              <a:t>06/02/2015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3A5827-5109-46E0-8083-45EC0B9CBDBA}"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BFB14-36C4-4E6C-91B9-0791F0117AD1}" type="datetimeFigureOut">
              <a:rPr lang="en-CA" smtClean="0"/>
              <a:t>06/02/2015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3A5827-5109-46E0-8083-45EC0B9CBDBA}"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9B7BFB14-36C4-4E6C-91B9-0791F0117AD1}" type="datetimeFigureOut">
              <a:rPr lang="en-CA" smtClean="0"/>
              <a:t>06/02/2015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3A5827-5109-46E0-8083-45EC0B9CBDBA}" type="slidenum">
              <a:rPr lang="en-CA" smtClean="0"/>
              <a:t>‹#›</a:t>
            </a:fld>
            <a:endParaRPr lang="en-CA"/>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9B7BFB14-36C4-4E6C-91B9-0791F0117AD1}" type="datetimeFigureOut">
              <a:rPr lang="en-CA" smtClean="0"/>
              <a:t>06/02/2015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3A5827-5109-46E0-8083-45EC0B9CBDBA}" type="slidenum">
              <a:rPr lang="en-CA" smtClean="0"/>
              <a:t>‹#›</a:t>
            </a:fld>
            <a:endParaRPr lang="en-CA"/>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7BFB14-36C4-4E6C-91B9-0791F0117AD1}" type="datetimeFigureOut">
              <a:rPr lang="en-CA" smtClean="0"/>
              <a:t>06/02/2015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3A5827-5109-46E0-8083-45EC0B9CBDBA}" type="slidenum">
              <a:rPr lang="en-CA" smtClean="0"/>
              <a:t>‹#›</a:t>
            </a:fld>
            <a:endParaRPr lang="en-CA"/>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9B7BFB14-36C4-4E6C-91B9-0791F0117AD1}" type="datetimeFigureOut">
              <a:rPr lang="en-CA" smtClean="0"/>
              <a:t>06/02/2015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B3A5827-5109-46E0-8083-45EC0B9CBDBA}" type="slidenum">
              <a:rPr lang="en-CA" smtClean="0"/>
              <a:t>‹#›</a:t>
            </a:fld>
            <a:endParaRPr lang="en-CA"/>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9B7BFB14-36C4-4E6C-91B9-0791F0117AD1}" type="datetimeFigureOut">
              <a:rPr lang="en-CA" smtClean="0"/>
              <a:t>06/02/2015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B3A5827-5109-46E0-8083-45EC0B9CBDBA}" type="slidenum">
              <a:rPr lang="en-CA" smtClean="0"/>
              <a:t>‹#›</a:t>
            </a:fld>
            <a:endParaRPr lang="en-CA"/>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BFB14-36C4-4E6C-91B9-0791F0117AD1}" type="datetimeFigureOut">
              <a:rPr lang="en-CA" smtClean="0"/>
              <a:t>06/02/2015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B3A5827-5109-46E0-8083-45EC0B9CBDBA}"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9B7BFB14-36C4-4E6C-91B9-0791F0117AD1}" type="datetimeFigureOut">
              <a:rPr lang="en-CA" smtClean="0"/>
              <a:t>06/02/2015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3A5827-5109-46E0-8083-45EC0B9CBDBA}" type="slidenum">
              <a:rPr lang="en-CA" smtClean="0"/>
              <a:t>‹#›</a:t>
            </a:fld>
            <a:endParaRPr lang="en-CA"/>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9B7BFB14-36C4-4E6C-91B9-0791F0117AD1}" type="datetimeFigureOut">
              <a:rPr lang="en-CA" smtClean="0"/>
              <a:t>06/02/2015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3A5827-5109-46E0-8083-45EC0B9CBDBA}" type="slidenum">
              <a:rPr lang="en-CA" smtClean="0"/>
              <a:t>‹#›</a:t>
            </a:fld>
            <a:endParaRPr lang="en-CA"/>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9B7BFB14-36C4-4E6C-91B9-0791F0117AD1}" type="datetimeFigureOut">
              <a:rPr lang="en-CA" smtClean="0"/>
              <a:t>06/02/2015</a:t>
            </a:fld>
            <a:endParaRPr lang="en-CA"/>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CA"/>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4B3A5827-5109-46E0-8083-45EC0B9CBDBA}"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ookrags.com/notes/omam/QUO.htm#19" TargetMode="External"/><Relationship Id="rId2" Type="http://schemas.openxmlformats.org/officeDocument/2006/relationships/hyperlink" Target="http://www.bookrags.com/notes/omam/QUO.htm#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CA" sz="2800" b="1" dirty="0" smtClean="0"/>
              <a:t>What’s really going on in </a:t>
            </a:r>
            <a:r>
              <a:rPr lang="en-CA" sz="2800" b="1" i="1" dirty="0" smtClean="0"/>
              <a:t>Of Mice and Men</a:t>
            </a:r>
            <a:endParaRPr lang="en-CA" sz="2800" b="1" dirty="0"/>
          </a:p>
        </p:txBody>
      </p:sp>
      <p:sp>
        <p:nvSpPr>
          <p:cNvPr id="2" name="Title 1"/>
          <p:cNvSpPr>
            <a:spLocks noGrp="1"/>
          </p:cNvSpPr>
          <p:nvPr>
            <p:ph type="title"/>
          </p:nvPr>
        </p:nvSpPr>
        <p:spPr/>
        <p:txBody>
          <a:bodyPr>
            <a:normAutofit fontScale="90000"/>
          </a:bodyPr>
          <a:lstStyle/>
          <a:p>
            <a:r>
              <a:rPr lang="en-CA" b="1" dirty="0" smtClean="0">
                <a:latin typeface="Georgia" panose="02040502050405020303" pitchFamily="18" charset="0"/>
              </a:rPr>
              <a:t>Power, Animals &amp; the American Dream</a:t>
            </a:r>
            <a:endParaRPr lang="en-CA" b="1" dirty="0">
              <a:latin typeface="Georgia" panose="02040502050405020303" pitchFamily="18" charset="0"/>
            </a:endParaRPr>
          </a:p>
        </p:txBody>
      </p:sp>
    </p:spTree>
    <p:extLst>
      <p:ext uri="{BB962C8B-B14F-4D97-AF65-F5344CB8AC3E}">
        <p14:creationId xmlns:p14="http://schemas.microsoft.com/office/powerpoint/2010/main" val="3981101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Dream #4 – Companionship &amp; Fear of being alone</a:t>
            </a:r>
            <a:endParaRPr lang="en-CA" dirty="0"/>
          </a:p>
        </p:txBody>
      </p:sp>
      <p:sp>
        <p:nvSpPr>
          <p:cNvPr id="3" name="Content Placeholder 2"/>
          <p:cNvSpPr>
            <a:spLocks noGrp="1"/>
          </p:cNvSpPr>
          <p:nvPr>
            <p:ph sz="quarter" idx="13"/>
          </p:nvPr>
        </p:nvSpPr>
        <p:spPr/>
        <p:txBody>
          <a:bodyPr/>
          <a:lstStyle/>
          <a:p>
            <a:pPr>
              <a:lnSpc>
                <a:spcPct val="90000"/>
              </a:lnSpc>
              <a:buFont typeface="Wingdings" pitchFamily="2" charset="2"/>
              <a:buNone/>
            </a:pPr>
            <a:r>
              <a:rPr lang="en-GB" altLang="en-US" sz="2400" dirty="0"/>
              <a:t>Curley's wife has a dream that although different in detail from the other's dreams, is still very similar in its general desires. </a:t>
            </a:r>
          </a:p>
          <a:p>
            <a:pPr>
              <a:lnSpc>
                <a:spcPct val="90000"/>
              </a:lnSpc>
              <a:buFont typeface="Wingdings" pitchFamily="2" charset="2"/>
              <a:buNone/>
            </a:pPr>
            <a:endParaRPr lang="en-GB" altLang="en-US" sz="2400" dirty="0"/>
          </a:p>
          <a:p>
            <a:pPr>
              <a:lnSpc>
                <a:spcPct val="90000"/>
              </a:lnSpc>
              <a:buFont typeface="Wingdings" pitchFamily="2" charset="2"/>
              <a:buNone/>
            </a:pPr>
            <a:r>
              <a:rPr lang="en-GB" altLang="en-US" sz="2400" dirty="0"/>
              <a:t>	She wants companionship so much that she will try to talk to people who don't want to talk to her, like all the men on the ranch. </a:t>
            </a:r>
          </a:p>
          <a:p>
            <a:pPr>
              <a:lnSpc>
                <a:spcPct val="90000"/>
              </a:lnSpc>
              <a:buFont typeface="Wingdings" pitchFamily="2" charset="2"/>
              <a:buNone/>
            </a:pPr>
            <a:endParaRPr lang="en-GB" altLang="en-US" sz="2400" dirty="0"/>
          </a:p>
          <a:p>
            <a:pPr>
              <a:lnSpc>
                <a:spcPct val="90000"/>
              </a:lnSpc>
              <a:buFont typeface="Wingdings" pitchFamily="2" charset="2"/>
              <a:buNone/>
            </a:pPr>
            <a:r>
              <a:rPr lang="en-GB" altLang="en-US" sz="2400" dirty="0"/>
              <a:t>	</a:t>
            </a:r>
            <a:r>
              <a:rPr lang="en-GB" altLang="en-US" sz="2400" dirty="0" smtClean="0"/>
              <a:t>Crooks too fears being alone and thus wishes to join in on Lennie and George’s dream of owning their own ranch</a:t>
            </a:r>
            <a:endParaRPr lang="en-CA" dirty="0"/>
          </a:p>
        </p:txBody>
      </p:sp>
    </p:spTree>
    <p:extLst>
      <p:ext uri="{BB962C8B-B14F-4D97-AF65-F5344CB8AC3E}">
        <p14:creationId xmlns:p14="http://schemas.microsoft.com/office/powerpoint/2010/main" val="804762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subTitle" idx="1"/>
          </p:nvPr>
        </p:nvSpPr>
        <p:spPr>
          <a:xfrm>
            <a:off x="3563888" y="1988840"/>
            <a:ext cx="5120640" cy="3888432"/>
          </a:xfrm>
        </p:spPr>
        <p:txBody>
          <a:bodyPr>
            <a:normAutofit/>
          </a:bodyPr>
          <a:lstStyle/>
          <a:p>
            <a:r>
              <a:rPr lang="en-CA" sz="3200" b="1" dirty="0" smtClean="0"/>
              <a:t>Discussion Questions:</a:t>
            </a:r>
          </a:p>
          <a:p>
            <a:pPr marL="457200" indent="-457200">
              <a:buAutoNum type="arabicPeriod"/>
            </a:pPr>
            <a:r>
              <a:rPr lang="en-CA" sz="2800" dirty="0" smtClean="0"/>
              <a:t>At what points in the novella do different characters possess and use power?</a:t>
            </a:r>
          </a:p>
          <a:p>
            <a:pPr marL="457200" indent="-457200">
              <a:buAutoNum type="arabicPeriod"/>
            </a:pPr>
            <a:r>
              <a:rPr lang="en-CA" sz="2800" dirty="0" smtClean="0"/>
              <a:t>Who holds the most power on the ranch?</a:t>
            </a:r>
          </a:p>
          <a:p>
            <a:pPr marL="457200" indent="-457200">
              <a:buAutoNum type="arabicPeriod"/>
            </a:pPr>
            <a:r>
              <a:rPr lang="en-CA" sz="2800" dirty="0" smtClean="0"/>
              <a:t>How is this power wielded?</a:t>
            </a:r>
            <a:r>
              <a:rPr lang="en-CA" dirty="0" smtClean="0"/>
              <a:t> </a:t>
            </a:r>
            <a:endParaRPr lang="en-CA" dirty="0"/>
          </a:p>
        </p:txBody>
      </p:sp>
      <p:sp>
        <p:nvSpPr>
          <p:cNvPr id="4" name="Title 3"/>
          <p:cNvSpPr>
            <a:spLocks noGrp="1"/>
          </p:cNvSpPr>
          <p:nvPr>
            <p:ph type="title"/>
          </p:nvPr>
        </p:nvSpPr>
        <p:spPr>
          <a:xfrm>
            <a:off x="3491880" y="548681"/>
            <a:ext cx="5345567" cy="1584175"/>
          </a:xfrm>
        </p:spPr>
        <p:txBody>
          <a:bodyPr>
            <a:normAutofit/>
          </a:bodyPr>
          <a:lstStyle/>
          <a:p>
            <a:r>
              <a:rPr lang="en-CA" sz="4400" b="1" cap="none" dirty="0" smtClean="0"/>
              <a:t>Power in </a:t>
            </a:r>
            <a:r>
              <a:rPr lang="en-CA" sz="4400" b="1" i="1" cap="none" dirty="0"/>
              <a:t>O</a:t>
            </a:r>
            <a:r>
              <a:rPr lang="en-CA" sz="4400" b="1" i="1" cap="none" dirty="0" smtClean="0"/>
              <a:t>f </a:t>
            </a:r>
            <a:r>
              <a:rPr lang="en-CA" sz="4400" b="1" i="1" cap="none" dirty="0"/>
              <a:t>M</a:t>
            </a:r>
            <a:r>
              <a:rPr lang="en-CA" sz="4400" b="1" i="1" cap="none" dirty="0" smtClean="0"/>
              <a:t>ice and Men</a:t>
            </a:r>
            <a:endParaRPr lang="en-CA" sz="4400" b="1" cap="none" dirty="0"/>
          </a:p>
        </p:txBody>
      </p:sp>
    </p:spTree>
    <p:extLst>
      <p:ext uri="{BB962C8B-B14F-4D97-AF65-F5344CB8AC3E}">
        <p14:creationId xmlns:p14="http://schemas.microsoft.com/office/powerpoint/2010/main" val="3934720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Curley &amp; Slim</a:t>
            </a:r>
            <a:endParaRPr lang="en-CA" dirty="0"/>
          </a:p>
        </p:txBody>
      </p:sp>
      <p:sp>
        <p:nvSpPr>
          <p:cNvPr id="5" name="Content Placeholder 4"/>
          <p:cNvSpPr>
            <a:spLocks noGrp="1"/>
          </p:cNvSpPr>
          <p:nvPr>
            <p:ph sz="quarter" idx="13"/>
          </p:nvPr>
        </p:nvSpPr>
        <p:spPr/>
        <p:txBody>
          <a:bodyPr>
            <a:normAutofit/>
          </a:bodyPr>
          <a:lstStyle/>
          <a:p>
            <a:r>
              <a:rPr lang="en-CA" dirty="0"/>
              <a:t>Curley represents the vicious and belligerent way in which social power tends to manifest itself. Given Curley’s temperament, he serves as a natural foil—a character whose emotions or actions contrast with those of other characters—for both the gentle Lennie and the self-assured Slim. </a:t>
            </a:r>
            <a:endParaRPr lang="en-CA" dirty="0" smtClean="0"/>
          </a:p>
          <a:p>
            <a:endParaRPr lang="en-CA" dirty="0"/>
          </a:p>
          <a:p>
            <a:r>
              <a:rPr lang="en-CA" dirty="0" smtClean="0"/>
              <a:t>Whereas </a:t>
            </a:r>
            <a:r>
              <a:rPr lang="en-CA" dirty="0"/>
              <a:t>Curley is plagued by self-doubts that cause him to explode violently, Slim possesses a quiet competence that earns him the respect of everyone on the ranch. Like Curley, Slim stands as an authority figure. Curley’s strength, on the other hand, depends upon his ability to dominate and defeat those weaker than him</a:t>
            </a:r>
            <a:r>
              <a:rPr lang="en-CA" dirty="0" smtClean="0"/>
              <a:t>.</a:t>
            </a:r>
          </a:p>
        </p:txBody>
      </p:sp>
    </p:spTree>
    <p:extLst>
      <p:ext uri="{BB962C8B-B14F-4D97-AF65-F5344CB8AC3E}">
        <p14:creationId xmlns:p14="http://schemas.microsoft.com/office/powerpoint/2010/main" val="2802438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3"/>
          </p:nvPr>
        </p:nvSpPr>
        <p:spPr/>
        <p:txBody>
          <a:bodyPr/>
          <a:lstStyle/>
          <a:p>
            <a:r>
              <a:rPr lang="en-CA" dirty="0" smtClean="0"/>
              <a:t>The </a:t>
            </a:r>
            <a:r>
              <a:rPr lang="en-CA" dirty="0"/>
              <a:t>men on the ranch look to </a:t>
            </a:r>
            <a:r>
              <a:rPr lang="en-CA" dirty="0" smtClean="0"/>
              <a:t>Slim </a:t>
            </a:r>
            <a:r>
              <a:rPr lang="en-CA" dirty="0"/>
              <a:t>for advice, and, later, even Curley will deliver an uncharacteristic apology after wrongly accusing Slim of fooling around with his wife. </a:t>
            </a:r>
            <a:r>
              <a:rPr lang="en-CA" dirty="0" err="1"/>
              <a:t>Slim’s</a:t>
            </a:r>
            <a:r>
              <a:rPr lang="en-CA" dirty="0"/>
              <a:t> authority comes from his self-possession; he needs neither the approval nor the failure of others to confirm his stature. </a:t>
            </a:r>
          </a:p>
          <a:p>
            <a:endParaRPr lang="en-CA" dirty="0"/>
          </a:p>
        </p:txBody>
      </p:sp>
    </p:spTree>
    <p:extLst>
      <p:ext uri="{BB962C8B-B14F-4D97-AF65-F5344CB8AC3E}">
        <p14:creationId xmlns:p14="http://schemas.microsoft.com/office/powerpoint/2010/main" val="3980474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491880" y="1484784"/>
            <a:ext cx="5472608" cy="5112568"/>
          </a:xfrm>
        </p:spPr>
        <p:txBody>
          <a:bodyPr>
            <a:normAutofit lnSpcReduction="10000"/>
          </a:bodyPr>
          <a:lstStyle/>
          <a:p>
            <a:r>
              <a:rPr lang="en-CA" sz="2600" b="1" dirty="0" smtClean="0"/>
              <a:t>Discussion Questions:</a:t>
            </a:r>
          </a:p>
          <a:p>
            <a:pPr marL="457200" indent="-457200">
              <a:buAutoNum type="arabicPeriod"/>
            </a:pPr>
            <a:r>
              <a:rPr lang="en-CA" b="1" dirty="0" smtClean="0"/>
              <a:t>How are animals portrayed in the novella?</a:t>
            </a:r>
          </a:p>
          <a:p>
            <a:pPr marL="457200" indent="-457200">
              <a:buAutoNum type="arabicPeriod"/>
            </a:pPr>
            <a:r>
              <a:rPr lang="en-CA" b="1" dirty="0" smtClean="0"/>
              <a:t>Explain how this gives us a stronger understanding of Lennie’s physical and mental presence in the novel. </a:t>
            </a:r>
          </a:p>
          <a:p>
            <a:pPr marL="457200" indent="-457200">
              <a:buAutoNum type="arabicPeriod"/>
            </a:pPr>
            <a:r>
              <a:rPr lang="en-CA" b="1" dirty="0" smtClean="0"/>
              <a:t>Compare Candy to his dog. Can </a:t>
            </a:r>
            <a:r>
              <a:rPr lang="en-CA" b="1" dirty="0"/>
              <a:t>we compare these two to </a:t>
            </a:r>
            <a:r>
              <a:rPr lang="en-CA" b="1" dirty="0" smtClean="0"/>
              <a:t>Lennie? What </a:t>
            </a:r>
            <a:r>
              <a:rPr lang="en-CA" b="1" dirty="0"/>
              <a:t>similarities do they share? </a:t>
            </a:r>
            <a:endParaRPr lang="en-CA" b="1" dirty="0" smtClean="0"/>
          </a:p>
          <a:p>
            <a:pPr marL="457200" indent="-457200">
              <a:buAutoNum type="arabicPeriod"/>
            </a:pPr>
            <a:r>
              <a:rPr lang="en-CA" b="1" dirty="0" smtClean="0"/>
              <a:t>How </a:t>
            </a:r>
            <a:r>
              <a:rPr lang="en-CA" b="1" dirty="0"/>
              <a:t>worthy of protection and preservation are the lives of the weak? </a:t>
            </a:r>
            <a:endParaRPr lang="en-CA" b="1" dirty="0" smtClean="0"/>
          </a:p>
          <a:p>
            <a:pPr marL="457200" indent="-457200">
              <a:buAutoNum type="arabicPeriod"/>
            </a:pPr>
            <a:endParaRPr lang="en-CA" dirty="0"/>
          </a:p>
        </p:txBody>
      </p:sp>
      <p:sp>
        <p:nvSpPr>
          <p:cNvPr id="6" name="Title 5"/>
          <p:cNvSpPr>
            <a:spLocks noGrp="1"/>
          </p:cNvSpPr>
          <p:nvPr>
            <p:ph type="title"/>
          </p:nvPr>
        </p:nvSpPr>
        <p:spPr>
          <a:xfrm>
            <a:off x="3635896" y="-171400"/>
            <a:ext cx="5120640" cy="1630079"/>
          </a:xfrm>
        </p:spPr>
        <p:txBody>
          <a:bodyPr>
            <a:normAutofit/>
          </a:bodyPr>
          <a:lstStyle/>
          <a:p>
            <a:r>
              <a:rPr lang="en-CA" cap="none" dirty="0" smtClean="0"/>
              <a:t>Animals (and the weak)…No Love Lost</a:t>
            </a:r>
            <a:endParaRPr lang="en-CA" cap="none" dirty="0"/>
          </a:p>
        </p:txBody>
      </p:sp>
    </p:spTree>
    <p:extLst>
      <p:ext uri="{BB962C8B-B14F-4D97-AF65-F5344CB8AC3E}">
        <p14:creationId xmlns:p14="http://schemas.microsoft.com/office/powerpoint/2010/main" val="3465470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Mice and </a:t>
            </a:r>
            <a:r>
              <a:rPr lang="en-CA" b="1" dirty="0" err="1" smtClean="0"/>
              <a:t>Slim’s</a:t>
            </a:r>
            <a:r>
              <a:rPr lang="en-CA" b="1" dirty="0" smtClean="0"/>
              <a:t> Puppies</a:t>
            </a:r>
            <a:endParaRPr lang="en-CA" dirty="0"/>
          </a:p>
        </p:txBody>
      </p:sp>
      <p:sp>
        <p:nvSpPr>
          <p:cNvPr id="3" name="Content Placeholder 2"/>
          <p:cNvSpPr>
            <a:spLocks noGrp="1"/>
          </p:cNvSpPr>
          <p:nvPr>
            <p:ph sz="quarter" idx="13"/>
          </p:nvPr>
        </p:nvSpPr>
        <p:spPr/>
        <p:txBody>
          <a:bodyPr>
            <a:normAutofit/>
          </a:bodyPr>
          <a:lstStyle/>
          <a:p>
            <a:r>
              <a:rPr lang="en-CA" sz="3200" dirty="0" smtClean="0"/>
              <a:t>Mice and </a:t>
            </a:r>
            <a:r>
              <a:rPr lang="en-CA" sz="3200" dirty="0" err="1" smtClean="0"/>
              <a:t>Slim’s</a:t>
            </a:r>
            <a:r>
              <a:rPr lang="en-CA" sz="3200" dirty="0" smtClean="0"/>
              <a:t> puppies are innocent and unknowing of their place in the world/society, similar to Lennie.</a:t>
            </a:r>
          </a:p>
          <a:p>
            <a:endParaRPr lang="en-CA" sz="3200" dirty="0" smtClean="0"/>
          </a:p>
          <a:p>
            <a:r>
              <a:rPr lang="en-CA" sz="3200" dirty="0" smtClean="0"/>
              <a:t>They represent the weakness and helplessness of animals. The fate of the puppies demonstrates what happens to the weak on the farm (and in society).</a:t>
            </a:r>
          </a:p>
        </p:txBody>
      </p:sp>
    </p:spTree>
    <p:extLst>
      <p:ext uri="{BB962C8B-B14F-4D97-AF65-F5344CB8AC3E}">
        <p14:creationId xmlns:p14="http://schemas.microsoft.com/office/powerpoint/2010/main" val="507840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1"/>
            <a:ext cx="8591550" cy="752128"/>
          </a:xfrm>
        </p:spPr>
        <p:txBody>
          <a:bodyPr>
            <a:normAutofit/>
          </a:bodyPr>
          <a:lstStyle/>
          <a:p>
            <a:r>
              <a:rPr lang="en-CA" sz="4000" b="1" dirty="0" smtClean="0"/>
              <a:t>Candy’s Dog</a:t>
            </a:r>
            <a:endParaRPr lang="en-CA" sz="4000" b="1" dirty="0"/>
          </a:p>
        </p:txBody>
      </p:sp>
      <p:sp>
        <p:nvSpPr>
          <p:cNvPr id="3" name="Content Placeholder 2"/>
          <p:cNvSpPr>
            <a:spLocks noGrp="1"/>
          </p:cNvSpPr>
          <p:nvPr>
            <p:ph sz="quarter" idx="13"/>
          </p:nvPr>
        </p:nvSpPr>
        <p:spPr>
          <a:xfrm>
            <a:off x="274320" y="908720"/>
            <a:ext cx="8595360" cy="5832648"/>
          </a:xfrm>
        </p:spPr>
        <p:txBody>
          <a:bodyPr>
            <a:normAutofit/>
          </a:bodyPr>
          <a:lstStyle/>
          <a:p>
            <a:r>
              <a:rPr lang="en-CA" sz="3200" dirty="0"/>
              <a:t>Candy’s dog represents the fate awaiting anyone who has outlived his or her purpose. Once a fine sheepdog, useful on the ranch, Candy’s mutt is now debilitated by age</a:t>
            </a:r>
            <a:r>
              <a:rPr lang="en-CA" sz="3200" dirty="0" smtClean="0"/>
              <a:t>.</a:t>
            </a:r>
          </a:p>
          <a:p>
            <a:pPr marL="0" indent="0">
              <a:buNone/>
            </a:pPr>
            <a:endParaRPr lang="en-CA" sz="3200" dirty="0" smtClean="0"/>
          </a:p>
          <a:p>
            <a:r>
              <a:rPr lang="en-CA" sz="3200" dirty="0" smtClean="0"/>
              <a:t> </a:t>
            </a:r>
            <a:r>
              <a:rPr lang="en-CA" sz="3200" dirty="0"/>
              <a:t>Candy’s sentimental attachment to the animal—his plea that Carlson let the dog live for no other reason than that Candy raised it from a puppy—means nothing at all on the ranch. </a:t>
            </a:r>
          </a:p>
          <a:p>
            <a:endParaRPr lang="en-CA" dirty="0"/>
          </a:p>
        </p:txBody>
      </p:sp>
    </p:spTree>
    <p:extLst>
      <p:ext uri="{BB962C8B-B14F-4D97-AF65-F5344CB8AC3E}">
        <p14:creationId xmlns:p14="http://schemas.microsoft.com/office/powerpoint/2010/main" val="3308632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3"/>
          </p:nvPr>
        </p:nvSpPr>
        <p:spPr/>
        <p:txBody>
          <a:bodyPr>
            <a:normAutofit/>
          </a:bodyPr>
          <a:lstStyle/>
          <a:p>
            <a:r>
              <a:rPr lang="en-CA" sz="3200" dirty="0"/>
              <a:t>Although Carlson promises to kill the dog painlessly, his insistence that the old animal must die supports a cruel natural law that the strong will dispose of the weak. Candy internalizes this lesson, for he fears that he himself is nearing an age when he will no longer be useful at the ranch, and therefore no longer welcome.</a:t>
            </a:r>
            <a:endParaRPr lang="en-CA" sz="2800" dirty="0"/>
          </a:p>
        </p:txBody>
      </p:sp>
    </p:spTree>
    <p:extLst>
      <p:ext uri="{BB962C8B-B14F-4D97-AF65-F5344CB8AC3E}">
        <p14:creationId xmlns:p14="http://schemas.microsoft.com/office/powerpoint/2010/main" val="714773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CA"/>
          </a:p>
        </p:txBody>
      </p:sp>
      <p:sp>
        <p:nvSpPr>
          <p:cNvPr id="3" name="Title 2"/>
          <p:cNvSpPr>
            <a:spLocks noGrp="1"/>
          </p:cNvSpPr>
          <p:nvPr>
            <p:ph type="title"/>
          </p:nvPr>
        </p:nvSpPr>
        <p:spPr/>
        <p:txBody>
          <a:bodyPr/>
          <a:lstStyle/>
          <a:p>
            <a:r>
              <a:rPr lang="en-CA" dirty="0" smtClean="0"/>
              <a:t>The Role of Women</a:t>
            </a:r>
            <a:endParaRPr lang="en-CA" dirty="0"/>
          </a:p>
        </p:txBody>
      </p:sp>
    </p:spTree>
    <p:extLst>
      <p:ext uri="{BB962C8B-B14F-4D97-AF65-F5344CB8AC3E}">
        <p14:creationId xmlns:p14="http://schemas.microsoft.com/office/powerpoint/2010/main" val="1318382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3"/>
          </p:nvPr>
        </p:nvSpPr>
        <p:spPr/>
        <p:txBody>
          <a:bodyPr/>
          <a:lstStyle/>
          <a:p>
            <a:r>
              <a:rPr lang="en-CA" dirty="0"/>
              <a:t>Even with all of its concern for treating with dignity the lives of the socially disempowered, </a:t>
            </a:r>
            <a:r>
              <a:rPr lang="en-CA" i="1" dirty="0"/>
              <a:t>Of Mice and Men</a:t>
            </a:r>
            <a:r>
              <a:rPr lang="en-CA" dirty="0"/>
              <a:t> derogatorily assigns women only two lowly functions: caretakers of men, and sex objects. The novel altogether dismisses women from its vision of paradise, regardless of their place in the real world. Female sexuality is described as a trap laid to ensnare and ruin men. George and Lennie imagine themselves alone, without wives or women to complicate their vision of tending the land and raising rabbits. Much like a traditional, conservative Christian interpretation of the myth of man’s expulsion from the Garden of Eden, the novella presents women as a temptation leading to man’s fall from perfection.</a:t>
            </a:r>
          </a:p>
        </p:txBody>
      </p:sp>
    </p:spTree>
    <p:extLst>
      <p:ext uri="{BB962C8B-B14F-4D97-AF65-F5344CB8AC3E}">
        <p14:creationId xmlns:p14="http://schemas.microsoft.com/office/powerpoint/2010/main" val="364855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743323" y="2924944"/>
            <a:ext cx="5120640" cy="3384375"/>
          </a:xfrm>
        </p:spPr>
        <p:txBody>
          <a:bodyPr>
            <a:normAutofit fontScale="92500" lnSpcReduction="10000"/>
          </a:bodyPr>
          <a:lstStyle/>
          <a:p>
            <a:r>
              <a:rPr lang="en-CA" sz="3200" b="1" dirty="0" smtClean="0"/>
              <a:t>WRITE:</a:t>
            </a:r>
          </a:p>
          <a:p>
            <a:pPr marL="342900" indent="-342900">
              <a:buFont typeface="Arial" panose="020B0604020202020204" pitchFamily="34" charset="0"/>
              <a:buChar char="•"/>
            </a:pPr>
            <a:r>
              <a:rPr lang="en-CA" sz="3200" b="1" dirty="0" smtClean="0"/>
              <a:t>What is your ultimate dream/goal for your life?</a:t>
            </a:r>
          </a:p>
          <a:p>
            <a:pPr marL="342900" indent="-342900">
              <a:buFont typeface="Arial" panose="020B0604020202020204" pitchFamily="34" charset="0"/>
              <a:buChar char="•"/>
            </a:pPr>
            <a:r>
              <a:rPr lang="en-CA" sz="3200" b="1" dirty="0" smtClean="0"/>
              <a:t>What do you have to do to make it happen?</a:t>
            </a:r>
          </a:p>
          <a:p>
            <a:pPr marL="342900" indent="-342900">
              <a:buFont typeface="Arial" panose="020B0604020202020204" pitchFamily="34" charset="0"/>
              <a:buChar char="•"/>
            </a:pPr>
            <a:r>
              <a:rPr lang="en-CA" sz="3200" b="1" dirty="0" smtClean="0"/>
              <a:t>Is it possible?</a:t>
            </a:r>
          </a:p>
          <a:p>
            <a:r>
              <a:rPr lang="en-CA" sz="3200" b="1" dirty="0" smtClean="0"/>
              <a:t>Discuss!</a:t>
            </a:r>
            <a:endParaRPr lang="en-CA" sz="3200" b="1" dirty="0"/>
          </a:p>
        </p:txBody>
      </p:sp>
      <p:sp>
        <p:nvSpPr>
          <p:cNvPr id="3" name="Title 2"/>
          <p:cNvSpPr>
            <a:spLocks noGrp="1"/>
          </p:cNvSpPr>
          <p:nvPr>
            <p:ph type="title"/>
          </p:nvPr>
        </p:nvSpPr>
        <p:spPr>
          <a:xfrm>
            <a:off x="3707904" y="620688"/>
            <a:ext cx="5120640" cy="2304288"/>
          </a:xfrm>
        </p:spPr>
        <p:txBody>
          <a:bodyPr>
            <a:normAutofit/>
          </a:bodyPr>
          <a:lstStyle/>
          <a:p>
            <a:r>
              <a:rPr lang="en-CA" sz="4400" b="1" dirty="0" smtClean="0"/>
              <a:t>The Impossibility of the American Dream</a:t>
            </a:r>
            <a:endParaRPr lang="en-CA" sz="4400" b="1" dirty="0"/>
          </a:p>
        </p:txBody>
      </p:sp>
    </p:spTree>
    <p:extLst>
      <p:ext uri="{BB962C8B-B14F-4D97-AF65-F5344CB8AC3E}">
        <p14:creationId xmlns:p14="http://schemas.microsoft.com/office/powerpoint/2010/main" val="2604970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400" b="1" dirty="0" smtClean="0"/>
              <a:t>What is the </a:t>
            </a:r>
            <a:r>
              <a:rPr lang="en-CA" sz="4400" b="1" i="1" dirty="0" smtClean="0"/>
              <a:t>American Dream?</a:t>
            </a:r>
            <a:endParaRPr lang="en-CA" sz="4400" b="1" dirty="0"/>
          </a:p>
        </p:txBody>
      </p:sp>
      <p:sp>
        <p:nvSpPr>
          <p:cNvPr id="3" name="Content Placeholder 2"/>
          <p:cNvSpPr>
            <a:spLocks noGrp="1"/>
          </p:cNvSpPr>
          <p:nvPr>
            <p:ph sz="quarter" idx="13"/>
          </p:nvPr>
        </p:nvSpPr>
        <p:spPr>
          <a:xfrm>
            <a:off x="4139952" y="2228558"/>
            <a:ext cx="4729728" cy="4007650"/>
          </a:xfrm>
        </p:spPr>
        <p:txBody>
          <a:bodyPr>
            <a:normAutofit/>
          </a:bodyPr>
          <a:lstStyle/>
          <a:p>
            <a:pPr algn="ctr"/>
            <a:r>
              <a:rPr lang="en-CA" sz="3600" dirty="0" smtClean="0"/>
              <a:t>What dreams are shared on the ranch?</a:t>
            </a:r>
            <a:endParaRPr lang="en-CA" sz="3600" dirty="0"/>
          </a:p>
        </p:txBody>
      </p:sp>
      <p:pic>
        <p:nvPicPr>
          <p:cNvPr id="1026" name="Picture 2" descr="https://encrypted-tbn2.gstatic.com/images?q=tbn:ANd9GcS-aukS2gjq0pI8S0Z86DC-WawhX9h-SP7YP6hHsR-RZiYE_EwAUA"/>
          <p:cNvPicPr>
            <a:picLocks noChangeAspect="1" noChangeArrowheads="1"/>
          </p:cNvPicPr>
          <p:nvPr/>
        </p:nvPicPr>
        <p:blipFill rotWithShape="1">
          <a:blip r:embed="rId2">
            <a:extLst>
              <a:ext uri="{28A0092B-C50C-407E-A947-70E740481C1C}">
                <a14:useLocalDpi xmlns:a14="http://schemas.microsoft.com/office/drawing/2010/main" val="0"/>
              </a:ext>
            </a:extLst>
          </a:blip>
          <a:srcRect l="5658" t="16982" r="9534"/>
          <a:stretch/>
        </p:blipFill>
        <p:spPr bwMode="auto">
          <a:xfrm>
            <a:off x="1274618" y="3284984"/>
            <a:ext cx="2594341" cy="3383285"/>
          </a:xfrm>
          <a:prstGeom prst="rect">
            <a:avLst/>
          </a:prstGeom>
          <a:noFill/>
          <a:extLst>
            <a:ext uri="{909E8E84-426E-40DD-AFC4-6F175D3DCCD1}">
              <a14:hiddenFill xmlns:a14="http://schemas.microsoft.com/office/drawing/2010/main">
                <a:solidFill>
                  <a:srgbClr val="FFFFFF"/>
                </a:solidFill>
              </a14:hiddenFill>
            </a:ext>
          </a:extLst>
        </p:spPr>
      </p:pic>
      <p:sp>
        <p:nvSpPr>
          <p:cNvPr id="4" name="Cloud Callout 3"/>
          <p:cNvSpPr/>
          <p:nvPr/>
        </p:nvSpPr>
        <p:spPr>
          <a:xfrm>
            <a:off x="1459231" y="1424622"/>
            <a:ext cx="2013757" cy="1607871"/>
          </a:xfrm>
          <a:prstGeom prst="cloudCallout">
            <a:avLst>
              <a:gd name="adj1" fmla="val -24412"/>
              <a:gd name="adj2" fmla="val 97637"/>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CA"/>
          </a:p>
        </p:txBody>
      </p:sp>
      <p:sp>
        <p:nvSpPr>
          <p:cNvPr id="6" name="Cloud Callout 5"/>
          <p:cNvSpPr/>
          <p:nvPr/>
        </p:nvSpPr>
        <p:spPr>
          <a:xfrm>
            <a:off x="1399310" y="1352615"/>
            <a:ext cx="2133600" cy="1751887"/>
          </a:xfrm>
          <a:prstGeom prst="cloudCallout">
            <a:avLst>
              <a:gd name="adj1" fmla="val 18670"/>
              <a:gd name="adj2" fmla="val 99849"/>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CA" sz="2000" b="1" dirty="0" smtClean="0"/>
              <a:t>“Live </a:t>
            </a:r>
            <a:r>
              <a:rPr lang="en-CA" sz="2000" b="1" dirty="0" err="1" smtClean="0"/>
              <a:t>offa</a:t>
            </a:r>
            <a:r>
              <a:rPr lang="en-CA" sz="2000" b="1" dirty="0" smtClean="0"/>
              <a:t> the </a:t>
            </a:r>
            <a:r>
              <a:rPr lang="en-CA" sz="2000" b="1" dirty="0" err="1" smtClean="0"/>
              <a:t>fatta</a:t>
            </a:r>
            <a:r>
              <a:rPr lang="en-CA" sz="2000" b="1" dirty="0" smtClean="0"/>
              <a:t> the </a:t>
            </a:r>
            <a:r>
              <a:rPr lang="en-CA" sz="2000" b="1" dirty="0" err="1" smtClean="0"/>
              <a:t>lan</a:t>
            </a:r>
            <a:r>
              <a:rPr lang="en-CA" sz="2000" b="1" dirty="0" smtClean="0"/>
              <a:t>.”</a:t>
            </a:r>
            <a:endParaRPr lang="en-CA" sz="2000" b="1" dirty="0"/>
          </a:p>
        </p:txBody>
      </p:sp>
    </p:spTree>
    <p:extLst>
      <p:ext uri="{BB962C8B-B14F-4D97-AF65-F5344CB8AC3E}">
        <p14:creationId xmlns:p14="http://schemas.microsoft.com/office/powerpoint/2010/main" val="3749102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t>
            </a:r>
            <a:r>
              <a:rPr lang="en-CA" i="1" dirty="0" smtClean="0"/>
              <a:t>American Dream</a:t>
            </a:r>
            <a:r>
              <a:rPr lang="en-CA" dirty="0" smtClean="0"/>
              <a:t>:</a:t>
            </a:r>
            <a:endParaRPr lang="en-CA" dirty="0"/>
          </a:p>
        </p:txBody>
      </p:sp>
      <p:sp>
        <p:nvSpPr>
          <p:cNvPr id="3" name="Content Placeholder 2"/>
          <p:cNvSpPr>
            <a:spLocks noGrp="1"/>
          </p:cNvSpPr>
          <p:nvPr>
            <p:ph sz="quarter" idx="13"/>
          </p:nvPr>
        </p:nvSpPr>
        <p:spPr/>
        <p:txBody>
          <a:bodyPr/>
          <a:lstStyle/>
          <a:p>
            <a:pPr>
              <a:lnSpc>
                <a:spcPct val="90000"/>
              </a:lnSpc>
              <a:buFont typeface="Wingdings" pitchFamily="2" charset="2"/>
              <a:buNone/>
            </a:pPr>
            <a:r>
              <a:rPr lang="en-GB" altLang="en-US" sz="2800" dirty="0"/>
              <a:t>The term was first used by James </a:t>
            </a:r>
            <a:r>
              <a:rPr lang="en-GB" altLang="en-US" sz="2800" dirty="0" err="1"/>
              <a:t>Truslow</a:t>
            </a:r>
            <a:r>
              <a:rPr lang="en-GB" altLang="en-US" sz="2800" dirty="0"/>
              <a:t> Adams in his book </a:t>
            </a:r>
            <a:r>
              <a:rPr lang="en-GB" altLang="en-US" sz="2800" i="1" dirty="0"/>
              <a:t>The Epic of America</a:t>
            </a:r>
            <a:r>
              <a:rPr lang="en-GB" altLang="en-US" sz="2800" dirty="0"/>
              <a:t> which was written in 1931. He states: </a:t>
            </a:r>
          </a:p>
          <a:p>
            <a:pPr lvl="1">
              <a:lnSpc>
                <a:spcPct val="90000"/>
              </a:lnSpc>
              <a:buFont typeface="Wingdings" pitchFamily="2" charset="2"/>
              <a:buNone/>
            </a:pPr>
            <a:r>
              <a:rPr lang="en-GB" altLang="en-US" sz="2400" dirty="0"/>
              <a:t>	</a:t>
            </a:r>
            <a:r>
              <a:rPr lang="en-GB" altLang="en-US" sz="2800" dirty="0"/>
              <a:t>"The American Dream is "that dream of a land in which life should be better and richer and fuller for everyone, with opportunity for each according to ability or achievement. It is not a dream of motor cars and high wages, but a dream of social order in which each man and each woman shall be able to achieve the fullest stature of which they are capable of, and be recognized by others for what they are, regardless of the circumstances of birth or position."</a:t>
            </a:r>
          </a:p>
          <a:p>
            <a:endParaRPr lang="en-CA" sz="2800" dirty="0"/>
          </a:p>
        </p:txBody>
      </p:sp>
    </p:spTree>
    <p:extLst>
      <p:ext uri="{BB962C8B-B14F-4D97-AF65-F5344CB8AC3E}">
        <p14:creationId xmlns:p14="http://schemas.microsoft.com/office/powerpoint/2010/main" val="267755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0" indent="0" algn="ctr">
              <a:buNone/>
            </a:pPr>
            <a:r>
              <a:rPr lang="en-GB" altLang="en-US" sz="3600" i="1" dirty="0"/>
              <a:t>'Well,' said George, 'we'll have a big vegetable patch and a rabbit hutch and chickens. And when it rains in the winter, we'll just say the hell with </a:t>
            </a:r>
            <a:r>
              <a:rPr lang="en-GB" altLang="en-US" sz="3600" i="1" dirty="0" err="1"/>
              <a:t>goin</a:t>
            </a:r>
            <a:r>
              <a:rPr lang="en-GB" altLang="en-US" sz="3600" i="1" dirty="0"/>
              <a:t>' to work, and we'll build up a fire in the stove and set around it an' listen to the rain </a:t>
            </a:r>
            <a:r>
              <a:rPr lang="en-GB" altLang="en-US" sz="3600" i="1" dirty="0" err="1"/>
              <a:t>comin</a:t>
            </a:r>
            <a:r>
              <a:rPr lang="en-GB" altLang="en-US" sz="3600" i="1" dirty="0"/>
              <a:t>' down on the roof...'"</a:t>
            </a:r>
            <a:r>
              <a:rPr lang="en-GB" altLang="en-US" sz="3600" dirty="0"/>
              <a:t> </a:t>
            </a:r>
          </a:p>
          <a:p>
            <a:endParaRPr lang="en-CA" dirty="0"/>
          </a:p>
        </p:txBody>
      </p:sp>
    </p:spTree>
    <p:extLst>
      <p:ext uri="{BB962C8B-B14F-4D97-AF65-F5344CB8AC3E}">
        <p14:creationId xmlns:p14="http://schemas.microsoft.com/office/powerpoint/2010/main" val="2348603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3"/>
          </p:nvPr>
        </p:nvSpPr>
        <p:spPr/>
        <p:txBody>
          <a:bodyPr/>
          <a:lstStyle/>
          <a:p>
            <a:r>
              <a:rPr lang="en-GB" altLang="en-US" sz="2800" dirty="0"/>
              <a:t>Their perfect world is one of independence. Workers like Lennie and George have no family, no home, and very little control over their lives. They have to do what the boss tells them and they have little to show for it. They only own what they can carry. Therefore, this idea of having such power over their lives is a strong motivation.</a:t>
            </a:r>
          </a:p>
          <a:p>
            <a:endParaRPr lang="en-CA" dirty="0"/>
          </a:p>
        </p:txBody>
      </p:sp>
    </p:spTree>
    <p:extLst>
      <p:ext uri="{BB962C8B-B14F-4D97-AF65-F5344CB8AC3E}">
        <p14:creationId xmlns:p14="http://schemas.microsoft.com/office/powerpoint/2010/main" val="3079869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Dream #1 – Independence </a:t>
            </a:r>
          </a:p>
        </p:txBody>
      </p:sp>
      <p:sp>
        <p:nvSpPr>
          <p:cNvPr id="3" name="Content Placeholder 2"/>
          <p:cNvSpPr>
            <a:spLocks noGrp="1"/>
          </p:cNvSpPr>
          <p:nvPr>
            <p:ph sz="quarter" idx="13"/>
          </p:nvPr>
        </p:nvSpPr>
        <p:spPr/>
        <p:txBody>
          <a:bodyPr/>
          <a:lstStyle/>
          <a:p>
            <a:pPr>
              <a:lnSpc>
                <a:spcPct val="90000"/>
              </a:lnSpc>
            </a:pPr>
            <a:r>
              <a:rPr lang="en-GB" altLang="en-US" dirty="0"/>
              <a:t>George and Lennie have a dream, even before they arrive at their new job on the ranch, to make enough money to live "off the fat of the land" and be their own bosses. Lennie will be permitted, then, to tend the rabbits. </a:t>
            </a:r>
          </a:p>
          <a:p>
            <a:pPr>
              <a:lnSpc>
                <a:spcPct val="90000"/>
              </a:lnSpc>
              <a:buFont typeface="Wingdings" pitchFamily="2" charset="2"/>
              <a:buNone/>
            </a:pPr>
            <a:endParaRPr lang="en-US" altLang="en-US" dirty="0"/>
          </a:p>
          <a:p>
            <a:pPr>
              <a:lnSpc>
                <a:spcPct val="90000"/>
              </a:lnSpc>
            </a:pPr>
            <a:r>
              <a:rPr lang="en-GB" altLang="en-US" dirty="0"/>
              <a:t>Candy, upon hearing about the dream, wanted to join them so that he would not be left alone.</a:t>
            </a:r>
          </a:p>
          <a:p>
            <a:pPr>
              <a:lnSpc>
                <a:spcPct val="90000"/>
              </a:lnSpc>
              <a:buFont typeface="Wingdings" pitchFamily="2" charset="2"/>
              <a:buNone/>
            </a:pPr>
            <a:endParaRPr lang="en-US" altLang="en-US" dirty="0"/>
          </a:p>
          <a:p>
            <a:pPr>
              <a:lnSpc>
                <a:spcPct val="90000"/>
              </a:lnSpc>
            </a:pPr>
            <a:r>
              <a:rPr lang="en-GB" altLang="en-US" dirty="0"/>
              <a:t>Crooks, </a:t>
            </a:r>
            <a:r>
              <a:rPr lang="en-GB" altLang="en-US" dirty="0" smtClean="0"/>
              <a:t>an outcast because of his race, </a:t>
            </a:r>
            <a:r>
              <a:rPr lang="en-GB" altLang="en-US" dirty="0"/>
              <a:t>wanted to join them so that he wouldn't be alone. </a:t>
            </a:r>
          </a:p>
          <a:p>
            <a:endParaRPr lang="en-CA" dirty="0"/>
          </a:p>
        </p:txBody>
      </p:sp>
    </p:spTree>
    <p:extLst>
      <p:ext uri="{BB962C8B-B14F-4D97-AF65-F5344CB8AC3E}">
        <p14:creationId xmlns:p14="http://schemas.microsoft.com/office/powerpoint/2010/main" val="304290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Dream #2 – Leaving a Legacy</a:t>
            </a:r>
            <a:endParaRPr lang="en-CA" dirty="0"/>
          </a:p>
        </p:txBody>
      </p:sp>
      <p:sp>
        <p:nvSpPr>
          <p:cNvPr id="3" name="Content Placeholder 2"/>
          <p:cNvSpPr>
            <a:spLocks noGrp="1"/>
          </p:cNvSpPr>
          <p:nvPr>
            <p:ph sz="quarter" idx="13"/>
          </p:nvPr>
        </p:nvSpPr>
        <p:spPr/>
        <p:txBody>
          <a:bodyPr/>
          <a:lstStyle/>
          <a:p>
            <a:pPr>
              <a:lnSpc>
                <a:spcPct val="90000"/>
              </a:lnSpc>
              <a:buFont typeface="Wingdings" pitchFamily="2" charset="2"/>
              <a:buNone/>
            </a:pPr>
            <a:r>
              <a:rPr lang="en-GB" altLang="en-US" sz="2400" dirty="0"/>
              <a:t>When Whit brings in the pulp magazine with the letter written by Bill Tenner, the men are all very impressed. They are not certain that Bill wrote the letter, but Whit is convinced he did, and tries to convince the others. </a:t>
            </a:r>
          </a:p>
          <a:p>
            <a:pPr>
              <a:lnSpc>
                <a:spcPct val="90000"/>
              </a:lnSpc>
              <a:buFont typeface="Wingdings" pitchFamily="2" charset="2"/>
              <a:buNone/>
            </a:pPr>
            <a:endParaRPr lang="en-GB" altLang="en-US" sz="2400" dirty="0"/>
          </a:p>
          <a:p>
            <a:pPr>
              <a:lnSpc>
                <a:spcPct val="90000"/>
              </a:lnSpc>
              <a:buFont typeface="Wingdings" pitchFamily="2" charset="2"/>
              <a:buNone/>
            </a:pPr>
            <a:r>
              <a:rPr lang="en-GB" altLang="en-US" sz="2400" dirty="0"/>
              <a:t>	In the transient life of these workers, it is rare to leave any kind of permanent mark on the world. In this letter Bill Tenner has achieved some of the immortality the other men cannot imagine for themselves.</a:t>
            </a:r>
            <a:endParaRPr lang="en-CA" dirty="0"/>
          </a:p>
        </p:txBody>
      </p:sp>
    </p:spTree>
    <p:extLst>
      <p:ext uri="{BB962C8B-B14F-4D97-AF65-F5344CB8AC3E}">
        <p14:creationId xmlns:p14="http://schemas.microsoft.com/office/powerpoint/2010/main" val="1244369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Dream #3 – Lost Youth ~ Security, Innocence</a:t>
            </a:r>
            <a:endParaRPr lang="en-CA" dirty="0"/>
          </a:p>
        </p:txBody>
      </p:sp>
      <p:sp>
        <p:nvSpPr>
          <p:cNvPr id="3" name="Content Placeholder 2"/>
          <p:cNvSpPr>
            <a:spLocks noGrp="1"/>
          </p:cNvSpPr>
          <p:nvPr>
            <p:ph sz="quarter" idx="13"/>
          </p:nvPr>
        </p:nvSpPr>
        <p:spPr/>
        <p:txBody>
          <a:bodyPr/>
          <a:lstStyle/>
          <a:p>
            <a:pPr>
              <a:lnSpc>
                <a:spcPct val="90000"/>
              </a:lnSpc>
            </a:pPr>
            <a:r>
              <a:rPr lang="en-GB" altLang="en-US" sz="2000" dirty="0"/>
              <a:t>When George goes into a full description of the dream farm, its Eden-like qualities become even more apparent. All the food they want will be right there, with minimal effort. As Lennie says:</a:t>
            </a:r>
          </a:p>
          <a:p>
            <a:pPr>
              <a:lnSpc>
                <a:spcPct val="90000"/>
              </a:lnSpc>
              <a:buFont typeface="Wingdings" pitchFamily="2" charset="2"/>
              <a:buNone/>
            </a:pPr>
            <a:r>
              <a:rPr lang="en-GB" altLang="en-US" sz="2000" i="1" dirty="0"/>
              <a:t>	"We could live </a:t>
            </a:r>
            <a:r>
              <a:rPr lang="en-GB" altLang="en-US" sz="2000" i="1" dirty="0" err="1"/>
              <a:t>offa</a:t>
            </a:r>
            <a:r>
              <a:rPr lang="en-GB" altLang="en-US" sz="2000" i="1" dirty="0"/>
              <a:t> the </a:t>
            </a:r>
            <a:r>
              <a:rPr lang="en-GB" altLang="en-US" sz="2000" i="1" dirty="0" err="1"/>
              <a:t>fatta</a:t>
            </a:r>
            <a:r>
              <a:rPr lang="en-GB" altLang="en-US" sz="2000" i="1" dirty="0"/>
              <a:t> the </a:t>
            </a:r>
            <a:r>
              <a:rPr lang="en-GB" altLang="en-US" sz="2000" i="1" dirty="0" err="1"/>
              <a:t>lan</a:t>
            </a:r>
            <a:r>
              <a:rPr lang="en-GB" altLang="en-US" sz="2000" i="1" dirty="0"/>
              <a:t>'."</a:t>
            </a:r>
            <a:r>
              <a:rPr lang="en-GB" altLang="en-US" sz="2000" dirty="0"/>
              <a:t> </a:t>
            </a:r>
            <a:r>
              <a:rPr lang="en-GB" altLang="en-US" sz="2000" dirty="0">
                <a:hlinkClick r:id="rId2"/>
              </a:rPr>
              <a:t>Chapter 3, pg. 57</a:t>
            </a:r>
            <a:r>
              <a:rPr lang="en-GB" altLang="en-US" sz="2000" dirty="0"/>
              <a:t>.</a:t>
            </a:r>
          </a:p>
          <a:p>
            <a:pPr>
              <a:lnSpc>
                <a:spcPct val="90000"/>
              </a:lnSpc>
              <a:buFont typeface="Wingdings" pitchFamily="2" charset="2"/>
              <a:buNone/>
            </a:pPr>
            <a:endParaRPr lang="en-GB" altLang="en-US" sz="2000" dirty="0"/>
          </a:p>
          <a:p>
            <a:pPr>
              <a:lnSpc>
                <a:spcPct val="90000"/>
              </a:lnSpc>
            </a:pPr>
            <a:r>
              <a:rPr lang="en-GB" altLang="en-US" sz="2000" dirty="0"/>
              <a:t>When George talks about their farm, he twice describes it in terms of things he loved in childhood: </a:t>
            </a:r>
            <a:r>
              <a:rPr lang="en-GB" altLang="en-US" sz="2000" i="1" dirty="0"/>
              <a:t>"I could build a smoke house like the one </a:t>
            </a:r>
            <a:r>
              <a:rPr lang="en-GB" altLang="en-US" sz="2000" i="1" dirty="0" err="1"/>
              <a:t>gran'pa</a:t>
            </a:r>
            <a:r>
              <a:rPr lang="en-GB" altLang="en-US" sz="2000" i="1" dirty="0"/>
              <a:t> had..."</a:t>
            </a:r>
            <a:r>
              <a:rPr lang="en-GB" altLang="en-US" sz="2000" dirty="0"/>
              <a:t> </a:t>
            </a:r>
            <a:r>
              <a:rPr lang="en-GB" altLang="en-US" sz="2000" dirty="0">
                <a:hlinkClick r:id="rId3"/>
              </a:rPr>
              <a:t>Chapter 3, pg. 57</a:t>
            </a:r>
            <a:r>
              <a:rPr lang="en-GB" altLang="en-US" sz="2000" dirty="0"/>
              <a:t>.</a:t>
            </a:r>
          </a:p>
          <a:p>
            <a:pPr>
              <a:lnSpc>
                <a:spcPct val="90000"/>
              </a:lnSpc>
              <a:buFont typeface="Wingdings" pitchFamily="2" charset="2"/>
              <a:buNone/>
            </a:pPr>
            <a:endParaRPr lang="en-US" altLang="en-US" sz="2000" i="1" dirty="0"/>
          </a:p>
          <a:p>
            <a:pPr>
              <a:lnSpc>
                <a:spcPct val="90000"/>
              </a:lnSpc>
            </a:pPr>
            <a:r>
              <a:rPr lang="en-GB" altLang="en-US" sz="2000" dirty="0"/>
              <a:t>George yearns for his future to reflect the beauty of his childhood. </a:t>
            </a:r>
            <a:r>
              <a:rPr lang="en-US" altLang="en-US" sz="2000" i="1" dirty="0"/>
              <a:t>"An' we'd keep a few pigeons to go </a:t>
            </a:r>
            <a:r>
              <a:rPr lang="en-US" altLang="en-US" sz="2000" i="1" dirty="0" err="1"/>
              <a:t>flyin</a:t>
            </a:r>
            <a:r>
              <a:rPr lang="en-US" altLang="en-US" sz="2000" i="1" dirty="0"/>
              <a:t>' around the </a:t>
            </a:r>
            <a:r>
              <a:rPr lang="en-US" altLang="en-US" sz="2000" i="1" dirty="0" err="1"/>
              <a:t>win'mill</a:t>
            </a:r>
            <a:r>
              <a:rPr lang="en-US" altLang="en-US" sz="2000" i="1" dirty="0"/>
              <a:t> like they done when I was a kid."</a:t>
            </a:r>
            <a:endParaRPr lang="en-CA" dirty="0"/>
          </a:p>
        </p:txBody>
      </p:sp>
    </p:spTree>
    <p:extLst>
      <p:ext uri="{BB962C8B-B14F-4D97-AF65-F5344CB8AC3E}">
        <p14:creationId xmlns:p14="http://schemas.microsoft.com/office/powerpoint/2010/main" val="1980673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emplate>
  <TotalTime>2963</TotalTime>
  <Words>1053</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Soho</vt:lpstr>
      <vt:lpstr>Power, Animals &amp; the American Dream</vt:lpstr>
      <vt:lpstr>The Impossibility of the American Dream</vt:lpstr>
      <vt:lpstr>What is the American Dream?</vt:lpstr>
      <vt:lpstr>The American Dream:</vt:lpstr>
      <vt:lpstr>PowerPoint Presentation</vt:lpstr>
      <vt:lpstr>PowerPoint Presentation</vt:lpstr>
      <vt:lpstr>Dream #1 – Independence </vt:lpstr>
      <vt:lpstr>Dream #2 – Leaving a Legacy</vt:lpstr>
      <vt:lpstr>Dream #3 – Lost Youth ~ Security, Innocence</vt:lpstr>
      <vt:lpstr>Dream #4 – Companionship &amp; Fear of being alone</vt:lpstr>
      <vt:lpstr>Power in Of Mice and Men</vt:lpstr>
      <vt:lpstr>Curley &amp; Slim</vt:lpstr>
      <vt:lpstr>PowerPoint Presentation</vt:lpstr>
      <vt:lpstr>Animals (and the weak)…No Love Lost</vt:lpstr>
      <vt:lpstr>Mice and Slim’s Puppies</vt:lpstr>
      <vt:lpstr>Candy’s Dog</vt:lpstr>
      <vt:lpstr>PowerPoint Presentation</vt:lpstr>
      <vt:lpstr>The Role of Women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Neals</dc:creator>
  <cp:lastModifiedBy>Lesley Neals</cp:lastModifiedBy>
  <cp:revision>15</cp:revision>
  <dcterms:created xsi:type="dcterms:W3CDTF">2015-02-06T21:52:45Z</dcterms:created>
  <dcterms:modified xsi:type="dcterms:W3CDTF">2015-02-08T23:15:56Z</dcterms:modified>
</cp:coreProperties>
</file>