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0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3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36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68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3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26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35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11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8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18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2737-1A91-4AB6-A10A-4F25082A8493}" type="datetimeFigureOut">
              <a:rPr lang="en-CA" smtClean="0"/>
              <a:t>2016-11-19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A611-B099-4777-812A-D4500E1D76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249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85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Foreshadowing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Why do authors use foreshadowing?</a:t>
            </a:r>
          </a:p>
          <a:p>
            <a:pPr marL="0" indent="0">
              <a:buNone/>
            </a:pPr>
            <a:r>
              <a:rPr lang="en-CA" dirty="0" smtClean="0"/>
              <a:t>In tragedy, when the audience does know what is coming, foreshadowing can be particularly powerful. </a:t>
            </a:r>
            <a:r>
              <a:rPr lang="en-CA" u="sng" dirty="0" smtClean="0"/>
              <a:t>We, as the reader or viewer, know the characters are doomed to die soon, and it makes it more poignant when the characters themselves seem to have visions of this doom. 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186830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Foreshadowing refers to any time in a story when there is a warning or indication of things that will happen later in the story.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256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Willow Song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Originally sung by one of Desdemona’s mother’s servants who loved a crazy man.</a:t>
            </a:r>
          </a:p>
          <a:p>
            <a:pPr>
              <a:buFontTx/>
              <a:buChar char="-"/>
            </a:pPr>
            <a:r>
              <a:rPr lang="en-CA" dirty="0" smtClean="0"/>
              <a:t>Reflects Desdemona’s </a:t>
            </a:r>
            <a:r>
              <a:rPr lang="en-CA" dirty="0" err="1" smtClean="0"/>
              <a:t>postion</a:t>
            </a:r>
            <a:r>
              <a:rPr lang="en-CA" dirty="0" smtClean="0"/>
              <a:t>/situation.</a:t>
            </a:r>
          </a:p>
          <a:p>
            <a:r>
              <a:rPr lang="en-CA" dirty="0" smtClean="0"/>
              <a:t>The woman in the song is worried that the man she loves has gone crazy and will abandon her. (what ways can one be abandoned?)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265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Willow Song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Willows at the edge of water are traditionally symbols of women deserted by their lovers.</a:t>
            </a:r>
          </a:p>
          <a:p>
            <a:pPr marL="0" indent="0">
              <a:buNone/>
            </a:pPr>
            <a:r>
              <a:rPr lang="en-CA" dirty="0" smtClean="0"/>
              <a:t>{Shakespearean example: In </a:t>
            </a:r>
            <a:r>
              <a:rPr lang="en-CA" i="1" dirty="0" smtClean="0"/>
              <a:t>Hamlet</a:t>
            </a:r>
            <a:r>
              <a:rPr lang="en-CA" dirty="0" smtClean="0"/>
              <a:t>, Ophelia falls out of a willow tree and drowns after Hamlet abandons her.}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03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A Speech about Love…or Something Else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“She loved me for the dangers I had passed,</a:t>
            </a:r>
          </a:p>
          <a:p>
            <a:pPr marL="0" indent="0">
              <a:buNone/>
            </a:pPr>
            <a:r>
              <a:rPr lang="en-CA" dirty="0" smtClean="0"/>
              <a:t>And I loved her that she did pity them.” (3.2.171 -172)</a:t>
            </a:r>
          </a:p>
          <a:p>
            <a:r>
              <a:rPr lang="en-CA" dirty="0" smtClean="0"/>
              <a:t>Othello’s speech about wooing Desdemona foreshadows his suicide speech.</a:t>
            </a:r>
          </a:p>
          <a:p>
            <a:pPr marL="0" indent="0">
              <a:buNone/>
            </a:pPr>
            <a:r>
              <a:rPr lang="en-CA" sz="2800" dirty="0" smtClean="0"/>
              <a:t>Then must you speak/Of one that loved not wisely, but too well./Of one not easily jealous, but being wrought,/Perplexed in the extreme. Of one whose hand,/Like the base Indian, threw a pearl away/Richer than all his tribe. Of one whose subdued/eyes, (5.2.360-367)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858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Othello’s speech about his wooing Desdemona seems romantic and beautiful at the time.</a:t>
            </a:r>
          </a:p>
          <a:p>
            <a:r>
              <a:rPr lang="en-CA" dirty="0" smtClean="0"/>
              <a:t>It foreshadows trouble by emphasizing that Othello and Desdemona’s relationship is based on their differences and Othello’s exotic background.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45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Iago’s Role…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Iago, the master manipulator, uses this to manipulate Othello, letting him assume that these exact reasons/qualities Desdemona loved – his age, experience, foreign, exotic origin, and dark skin – are what have led her to cheat.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772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Othello’s Tragic </a:t>
            </a:r>
            <a:r>
              <a:rPr lang="en-CA" dirty="0"/>
              <a:t>F</a:t>
            </a:r>
            <a:r>
              <a:rPr lang="en-CA" dirty="0" smtClean="0"/>
              <a:t>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6600" b="1" dirty="0"/>
              <a:t>J</a:t>
            </a:r>
            <a:r>
              <a:rPr lang="en-CA" sz="6600" b="1" dirty="0" smtClean="0">
                <a:effectLst/>
              </a:rPr>
              <a:t>ealousy</a:t>
            </a:r>
          </a:p>
          <a:p>
            <a:r>
              <a:rPr lang="en-CA" dirty="0" smtClean="0">
                <a:effectLst/>
              </a:rPr>
              <a:t>His downfall becomes his own doing, and he is no longer, as in classical tragedy, the helpless victim of fate. </a:t>
            </a:r>
          </a:p>
          <a:p>
            <a:r>
              <a:rPr lang="en-CA" dirty="0" smtClean="0">
                <a:effectLst/>
              </a:rPr>
              <a:t>Othello's tragic flaw was </a:t>
            </a:r>
            <a:r>
              <a:rPr lang="en-CA" b="1" dirty="0" smtClean="0">
                <a:effectLst/>
              </a:rPr>
              <a:t>jealousy</a:t>
            </a:r>
            <a:r>
              <a:rPr lang="en-CA" dirty="0" smtClean="0">
                <a:effectLst/>
              </a:rPr>
              <a:t> which heightened his suspicion and caused him to rush into action unchecked by rationality or common sense.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511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404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Foreshadowing</vt:lpstr>
      <vt:lpstr>PowerPoint Presentation</vt:lpstr>
      <vt:lpstr>The Willow Song</vt:lpstr>
      <vt:lpstr>The Willow Song</vt:lpstr>
      <vt:lpstr>A Speech about Love…or Something Else</vt:lpstr>
      <vt:lpstr>PowerPoint Presentation</vt:lpstr>
      <vt:lpstr>Iago’s Role…</vt:lpstr>
      <vt:lpstr>Othello’s Tragic Flaw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9</cp:revision>
  <dcterms:created xsi:type="dcterms:W3CDTF">2016-11-19T11:56:18Z</dcterms:created>
  <dcterms:modified xsi:type="dcterms:W3CDTF">2016-11-20T01:37:52Z</dcterms:modified>
</cp:coreProperties>
</file>