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9" r:id="rId4"/>
    <p:sldId id="280" r:id="rId5"/>
    <p:sldId id="281" r:id="rId6"/>
    <p:sldId id="263" r:id="rId7"/>
    <p:sldId id="264" r:id="rId8"/>
    <p:sldId id="265" r:id="rId9"/>
    <p:sldId id="266" r:id="rId10"/>
    <p:sldId id="259" r:id="rId11"/>
    <p:sldId id="273" r:id="rId12"/>
    <p:sldId id="274" r:id="rId13"/>
    <p:sldId id="275" r:id="rId14"/>
    <p:sldId id="276" r:id="rId15"/>
    <p:sldId id="277" r:id="rId16"/>
    <p:sldId id="278" r:id="rId17"/>
    <p:sldId id="260" r:id="rId18"/>
    <p:sldId id="261" r:id="rId19"/>
    <p:sldId id="262" r:id="rId20"/>
    <p:sldId id="258" r:id="rId21"/>
    <p:sldId id="267" r:id="rId22"/>
    <p:sldId id="268" r:id="rId23"/>
    <p:sldId id="269" r:id="rId24"/>
    <p:sldId id="270" r:id="rId25"/>
    <p:sldId id="271" r:id="rId26"/>
    <p:sldId id="272"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880682-1035-4C22-9CA2-21310C587AA6}" type="datetimeFigureOut">
              <a:rPr lang="en-CA" smtClean="0"/>
              <a:t>19/05/2015</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D9F189-31E3-48F2-9686-6056593F5EDC}"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880682-1035-4C22-9CA2-21310C587AA6}" type="datetimeFigureOut">
              <a:rPr lang="en-CA" smtClean="0"/>
              <a:t>19/05/2015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AD9F189-31E3-48F2-9686-6056593F5EDC}"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880682-1035-4C22-9CA2-21310C587AA6}" type="datetimeFigureOut">
              <a:rPr lang="en-CA" smtClean="0"/>
              <a:t>19/05/2015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AD9F189-31E3-48F2-9686-6056593F5EDC}"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880682-1035-4C22-9CA2-21310C587AA6}" type="datetimeFigureOut">
              <a:rPr lang="en-CA" smtClean="0"/>
              <a:t>19/05/2015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AD9F189-31E3-48F2-9686-6056593F5EDC}"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880682-1035-4C22-9CA2-21310C587AA6}" type="datetimeFigureOut">
              <a:rPr lang="en-CA" smtClean="0"/>
              <a:t>19/05/2015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AD9F189-31E3-48F2-9686-6056593F5EDC}"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880682-1035-4C22-9CA2-21310C587AA6}" type="datetimeFigureOut">
              <a:rPr lang="en-CA" smtClean="0"/>
              <a:t>19/05/2015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0AD9F189-31E3-48F2-9686-6056593F5EDC}"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880682-1035-4C22-9CA2-21310C587AA6}" type="datetimeFigureOut">
              <a:rPr lang="en-CA" smtClean="0"/>
              <a:t>19/05/2015</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0AD9F189-31E3-48F2-9686-6056593F5EDC}"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5880682-1035-4C22-9CA2-21310C587AA6}" type="datetimeFigureOut">
              <a:rPr lang="en-CA" smtClean="0"/>
              <a:t>19/05/2015</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0AD9F189-31E3-48F2-9686-6056593F5EDC}"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880682-1035-4C22-9CA2-21310C587AA6}" type="datetimeFigureOut">
              <a:rPr lang="en-CA" smtClean="0"/>
              <a:t>19/05/2015</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0AD9F189-31E3-48F2-9686-6056593F5EDC}"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5880682-1035-4C22-9CA2-21310C587AA6}" type="datetimeFigureOut">
              <a:rPr lang="en-CA" smtClean="0"/>
              <a:t>19/05/2015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0AD9F189-31E3-48F2-9686-6056593F5EDC}"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880682-1035-4C22-9CA2-21310C587AA6}" type="datetimeFigureOut">
              <a:rPr lang="en-CA" smtClean="0"/>
              <a:t>19/05/2015</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D9F189-31E3-48F2-9686-6056593F5EDC}"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880682-1035-4C22-9CA2-21310C587AA6}" type="datetimeFigureOut">
              <a:rPr lang="en-CA" smtClean="0"/>
              <a:t>19/05/2015</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D9F189-31E3-48F2-9686-6056593F5EDC}"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uk/imgres?imgurl=http://wwwnew.towson.edu/theatremfa/images/iago.jpg&amp;imgrefurl=http://wwwnew.towson.edu/theatremfa/general/guests03-04.htm&amp;h=239&amp;w=231&amp;sz=8&amp;hl=en&amp;start=12&amp;um=1&amp;tbnid=be4uw9AiKz27MM:&amp;tbnh=109&amp;tbnw=105&amp;prev=/images?q%3Diago%26svnum%3D10%26um%3D1%26hl%3Den%26rlz%3D1T4GGLR_enGB206GB207%26sa%3D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fItEfJhf0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wHVnLyP9ZV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Othello Re-cap</a:t>
            </a:r>
            <a:endParaRPr lang="en-CA" dirty="0"/>
          </a:p>
        </p:txBody>
      </p:sp>
      <p:sp>
        <p:nvSpPr>
          <p:cNvPr id="3" name="Subtitle 2"/>
          <p:cNvSpPr>
            <a:spLocks noGrp="1"/>
          </p:cNvSpPr>
          <p:nvPr>
            <p:ph type="subTitle" idx="1"/>
          </p:nvPr>
        </p:nvSpPr>
        <p:spPr/>
        <p:txBody>
          <a:bodyPr>
            <a:normAutofit fontScale="92500" lnSpcReduction="20000"/>
          </a:bodyPr>
          <a:lstStyle/>
          <a:p>
            <a:pPr marL="457200" indent="-457200">
              <a:buFontTx/>
              <a:buChar char="-"/>
            </a:pPr>
            <a:r>
              <a:rPr lang="en-CA" dirty="0" smtClean="0"/>
              <a:t>Characters</a:t>
            </a:r>
          </a:p>
          <a:p>
            <a:pPr marL="457200" indent="-457200">
              <a:buFontTx/>
              <a:buChar char="-"/>
            </a:pPr>
            <a:r>
              <a:rPr lang="en-CA" dirty="0" smtClean="0"/>
              <a:t>Themes &amp; Symbol</a:t>
            </a:r>
          </a:p>
          <a:p>
            <a:pPr marL="457200" indent="-457200">
              <a:buFontTx/>
              <a:buChar char="-"/>
            </a:pPr>
            <a:r>
              <a:rPr lang="en-CA" dirty="0" smtClean="0"/>
              <a:t>Important Quotes</a:t>
            </a:r>
            <a:endParaRPr lang="en-CA" dirty="0"/>
          </a:p>
        </p:txBody>
      </p:sp>
    </p:spTree>
    <p:extLst>
      <p:ext uri="{BB962C8B-B14F-4D97-AF65-F5344CB8AC3E}">
        <p14:creationId xmlns:p14="http://schemas.microsoft.com/office/powerpoint/2010/main" val="2426308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nSpc>
                <a:spcPct val="90000"/>
              </a:lnSpc>
              <a:defRPr/>
            </a:pPr>
            <a:r>
              <a:rPr lang="en-GB" dirty="0"/>
              <a:t>Iago is one of Shakespeare’s most sinister villains, often considered so because of the unique trust Othello puts in him, which he betrays while maintaining his reputation of honesty and dedication.</a:t>
            </a:r>
          </a:p>
          <a:p>
            <a:pPr>
              <a:lnSpc>
                <a:spcPct val="90000"/>
              </a:lnSpc>
              <a:defRPr/>
            </a:pPr>
            <a:r>
              <a:rPr lang="en-GB" dirty="0"/>
              <a:t>Shakespeare contrasts Iago with Othello’s nobility and integrity.</a:t>
            </a:r>
          </a:p>
          <a:p>
            <a:pPr>
              <a:lnSpc>
                <a:spcPct val="90000"/>
              </a:lnSpc>
              <a:defRPr/>
            </a:pPr>
            <a:r>
              <a:rPr lang="en-GB" dirty="0"/>
              <a:t>Iago is a </a:t>
            </a:r>
            <a:r>
              <a:rPr lang="en-GB" u="sng" dirty="0"/>
              <a:t>malcontent</a:t>
            </a:r>
            <a:r>
              <a:rPr lang="en-GB" dirty="0"/>
              <a:t> – he has a bitter and </a:t>
            </a:r>
            <a:r>
              <a:rPr lang="en-GB" dirty="0" err="1"/>
              <a:t>cyncial</a:t>
            </a:r>
            <a:r>
              <a:rPr lang="en-GB" dirty="0"/>
              <a:t> view of the world around him.</a:t>
            </a:r>
          </a:p>
          <a:p>
            <a:pPr>
              <a:lnSpc>
                <a:spcPct val="90000"/>
              </a:lnSpc>
              <a:defRPr/>
            </a:pPr>
            <a:r>
              <a:rPr lang="en-GB" dirty="0"/>
              <a:t>The name Iago is a shortened version of the Spanish name “Santiago” or “St James”. </a:t>
            </a:r>
          </a:p>
          <a:p>
            <a:pPr>
              <a:lnSpc>
                <a:spcPct val="90000"/>
              </a:lnSpc>
              <a:defRPr/>
            </a:pPr>
            <a:r>
              <a:rPr lang="en-GB" dirty="0"/>
              <a:t>Saint James of Spain was also known as “St James the Moor Killer” which seems appropriate within the play</a:t>
            </a:r>
            <a:r>
              <a:rPr lang="en-GB" dirty="0" smtClean="0"/>
              <a:t>.</a:t>
            </a:r>
          </a:p>
          <a:p>
            <a:pPr>
              <a:lnSpc>
                <a:spcPct val="90000"/>
              </a:lnSpc>
              <a:defRPr/>
            </a:pPr>
            <a:r>
              <a:rPr lang="en-GB" dirty="0" smtClean="0"/>
              <a:t>Woman hater – sees women as less than men and foolish</a:t>
            </a:r>
            <a:endParaRPr lang="en-GB" dirty="0"/>
          </a:p>
          <a:p>
            <a:endParaRPr lang="en-CA" dirty="0"/>
          </a:p>
        </p:txBody>
      </p:sp>
      <p:sp>
        <p:nvSpPr>
          <p:cNvPr id="4" name="Rectangle 3"/>
          <p:cNvSpPr>
            <a:spLocks noGrp="1" noChangeArrowheads="1"/>
          </p:cNvSpPr>
          <p:nvPr/>
        </p:nvSpPr>
        <p:spPr bwMode="auto">
          <a:xfrm>
            <a:off x="457200" y="413544"/>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9pPr>
          </a:lstStyle>
          <a:p>
            <a:pPr eaLnBrk="1" hangingPunct="1">
              <a:defRPr/>
            </a:pPr>
            <a:r>
              <a:rPr lang="en-GB" dirty="0" smtClean="0"/>
              <a:t>Iago</a:t>
            </a:r>
          </a:p>
        </p:txBody>
      </p:sp>
      <p:sp>
        <p:nvSpPr>
          <p:cNvPr id="5" name="Rectangle 4"/>
          <p:cNvSpPr>
            <a:spLocks noGrp="1" noChangeArrowheads="1"/>
          </p:cNvSpPr>
          <p:nvPr/>
        </p:nvSpPr>
        <p:spPr bwMode="auto">
          <a:xfrm>
            <a:off x="457200" y="1735931"/>
            <a:ext cx="4038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80000"/>
              <a:buFont typeface="Wingdings" pitchFamily="2" charset="2"/>
              <a:buChar char="l"/>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1"/>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1"/>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1"/>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1"/>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9pPr>
          </a:lstStyle>
          <a:p>
            <a:pPr eaLnBrk="1" hangingPunct="1">
              <a:lnSpc>
                <a:spcPct val="90000"/>
              </a:lnSpc>
              <a:defRPr/>
            </a:pPr>
            <a:endParaRPr lang="en-GB" sz="2000" dirty="0" smtClean="0"/>
          </a:p>
        </p:txBody>
      </p:sp>
      <p:sp>
        <p:nvSpPr>
          <p:cNvPr id="6" name="Rectangle 5"/>
          <p:cNvSpPr>
            <a:spLocks noGrp="1" noChangeArrowheads="1"/>
          </p:cNvSpPr>
          <p:nvPr/>
        </p:nvSpPr>
        <p:spPr bwMode="auto">
          <a:xfrm>
            <a:off x="4648200" y="1735931"/>
            <a:ext cx="4038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80000"/>
              <a:buFont typeface="Wingdings" pitchFamily="2" charset="2"/>
              <a:buChar char="l"/>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1"/>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1"/>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1"/>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1"/>
              </a:buClr>
              <a:buSzPct val="80000"/>
              <a:buFont typeface="Wingdings" pitchFamily="2" charset="2"/>
              <a:buChar char="l"/>
              <a:defRPr sz="1800">
                <a:solidFill>
                  <a:schemeClr val="tx1"/>
                </a:solidFill>
                <a:effectLst>
                  <a:outerShdw blurRad="38100" dist="38100" dir="2700000" algn="tl">
                    <a:srgbClr val="000000"/>
                  </a:outerShdw>
                </a:effectLst>
                <a:latin typeface="+mn-lt"/>
                <a:cs typeface="+mn-cs"/>
              </a:defRPr>
            </a:lvl9pPr>
          </a:lstStyle>
          <a:p>
            <a:pPr eaLnBrk="1" hangingPunct="1">
              <a:lnSpc>
                <a:spcPct val="90000"/>
              </a:lnSpc>
              <a:defRPr/>
            </a:pPr>
            <a:endParaRPr lang="en-GB" sz="2000" dirty="0" smtClean="0"/>
          </a:p>
        </p:txBody>
      </p:sp>
      <p:pic>
        <p:nvPicPr>
          <p:cNvPr id="7" name="Picture 6" descr="ia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3925094"/>
            <a:ext cx="2427287"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4547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a:lnSpc>
                <a:spcPct val="80000"/>
              </a:lnSpc>
            </a:pPr>
            <a:r>
              <a:rPr lang="en-AU" altLang="en-US" sz="2400"/>
              <a:t>Iago has a natural ability to understand what motivates those around him, therefore allowing him to manipulate the other characters in the play to his advantage:</a:t>
            </a:r>
          </a:p>
          <a:p>
            <a:pPr lvl="1">
              <a:lnSpc>
                <a:spcPct val="80000"/>
              </a:lnSpc>
            </a:pPr>
            <a:r>
              <a:rPr lang="en-AU" altLang="en-US" sz="2000" b="1" i="1"/>
              <a:t>Othello</a:t>
            </a:r>
            <a:r>
              <a:rPr lang="en-AU" altLang="en-US" sz="2000" i="1"/>
              <a:t>-</a:t>
            </a:r>
            <a:r>
              <a:rPr lang="en-AU" altLang="en-US" sz="2000"/>
              <a:t> Iago uses Othello’s jealous and insecure nature to manipulate him into believing that Desdemona is cheating on him.</a:t>
            </a:r>
          </a:p>
          <a:p>
            <a:pPr lvl="1">
              <a:lnSpc>
                <a:spcPct val="80000"/>
              </a:lnSpc>
            </a:pPr>
            <a:r>
              <a:rPr lang="en-AU" altLang="en-US" sz="2000" b="1" i="1"/>
              <a:t>Desdemona</a:t>
            </a:r>
            <a:r>
              <a:rPr lang="en-AU" altLang="en-US" sz="2000" i="1"/>
              <a:t>-</a:t>
            </a:r>
            <a:r>
              <a:rPr lang="en-AU" altLang="en-US" sz="2000"/>
              <a:t> Iago uses Desdemona’s kind and generous nature as leverage for convincing Cassio to ask Desdemona to persuade Othello to give Cassio his job back.</a:t>
            </a:r>
          </a:p>
          <a:p>
            <a:pPr lvl="1">
              <a:lnSpc>
                <a:spcPct val="80000"/>
              </a:lnSpc>
            </a:pPr>
            <a:r>
              <a:rPr lang="en-AU" altLang="en-US" sz="2000" b="1" i="1"/>
              <a:t>Rodrigo</a:t>
            </a:r>
            <a:r>
              <a:rPr lang="en-AU" altLang="en-US" sz="2000" i="1"/>
              <a:t>-</a:t>
            </a:r>
            <a:r>
              <a:rPr lang="en-AU" altLang="en-US" sz="2000"/>
              <a:t> Iago uses Rodrigo’s infatuation with Desdemona, in order to manipulate Rodrigo into being a part of his scheming plans. </a:t>
            </a:r>
          </a:p>
          <a:p>
            <a:pPr lvl="1">
              <a:lnSpc>
                <a:spcPct val="80000"/>
              </a:lnSpc>
            </a:pPr>
            <a:r>
              <a:rPr lang="en-AU" altLang="en-US" sz="2000" b="1" i="1"/>
              <a:t>Cassio</a:t>
            </a:r>
            <a:r>
              <a:rPr lang="en-AU" altLang="en-US" sz="2000" i="1"/>
              <a:t>-</a:t>
            </a:r>
            <a:r>
              <a:rPr lang="en-AU" altLang="en-US" sz="2000"/>
              <a:t>Iago uses Cassio’s obsession with his outer-appearance as a way to manipulate him into going through Desdemona in order to get his job back. </a:t>
            </a:r>
            <a:endParaRPr lang="en-US" altLang="en-US" sz="2000"/>
          </a:p>
        </p:txBody>
      </p:sp>
      <p:sp>
        <p:nvSpPr>
          <p:cNvPr id="8194" name="Rectangle 2"/>
          <p:cNvSpPr>
            <a:spLocks noGrp="1" noChangeArrowheads="1"/>
          </p:cNvSpPr>
          <p:nvPr>
            <p:ph type="title"/>
          </p:nvPr>
        </p:nvSpPr>
        <p:spPr/>
        <p:txBody>
          <a:bodyPr/>
          <a:lstStyle/>
          <a:p>
            <a:r>
              <a:rPr lang="en-AU" altLang="en-US" b="1" u="sng"/>
              <a:t>Iago</a:t>
            </a:r>
            <a:endParaRPr lang="en-US" altLang="en-US" b="1" u="sng"/>
          </a:p>
        </p:txBody>
      </p:sp>
    </p:spTree>
    <p:extLst>
      <p:ext uri="{BB962C8B-B14F-4D97-AF65-F5344CB8AC3E}">
        <p14:creationId xmlns:p14="http://schemas.microsoft.com/office/powerpoint/2010/main" val="28167723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normAutofit lnSpcReduction="10000"/>
          </a:bodyPr>
          <a:lstStyle/>
          <a:p>
            <a:pPr marL="609600" indent="-609600"/>
            <a:r>
              <a:rPr lang="en-AU" altLang="en-US" sz="2800"/>
              <a:t>It has been said that Iago has a number of motives for his actions, including the following:</a:t>
            </a:r>
          </a:p>
          <a:p>
            <a:pPr marL="990600" lvl="1" indent="-533400"/>
            <a:r>
              <a:rPr lang="en-AU" altLang="en-US" sz="2400"/>
              <a:t>He feels resentful about not being chosen as Othello’s Lieutenant</a:t>
            </a:r>
          </a:p>
          <a:p>
            <a:pPr marL="990600" lvl="1" indent="-533400"/>
            <a:r>
              <a:rPr lang="en-AU" altLang="en-US" sz="2400"/>
              <a:t>He suspects that Othello has engaged in adultery with his wife, Emilia</a:t>
            </a:r>
          </a:p>
          <a:p>
            <a:pPr marL="990600" lvl="1" indent="-533400"/>
            <a:r>
              <a:rPr lang="en-AU" altLang="en-US" sz="2400"/>
              <a:t>His love for evil</a:t>
            </a:r>
          </a:p>
          <a:p>
            <a:pPr marL="990600" lvl="1" indent="-533400"/>
            <a:r>
              <a:rPr lang="en-AU" altLang="en-US" sz="2400"/>
              <a:t>His own fixation with Desdemona</a:t>
            </a:r>
          </a:p>
          <a:p>
            <a:pPr marL="990600" lvl="1" indent="-533400"/>
            <a:r>
              <a:rPr lang="en-AU" altLang="en-US" sz="2400"/>
              <a:t>His love for Othello</a:t>
            </a:r>
          </a:p>
          <a:p>
            <a:pPr marL="990600" lvl="1" indent="-533400"/>
            <a:r>
              <a:rPr lang="en-US" altLang="en-US" sz="2400"/>
              <a:t>Because he can- he is pure evil</a:t>
            </a:r>
          </a:p>
        </p:txBody>
      </p:sp>
      <p:sp>
        <p:nvSpPr>
          <p:cNvPr id="9218" name="Rectangle 2"/>
          <p:cNvSpPr>
            <a:spLocks noGrp="1" noChangeArrowheads="1"/>
          </p:cNvSpPr>
          <p:nvPr>
            <p:ph type="title"/>
          </p:nvPr>
        </p:nvSpPr>
        <p:spPr/>
        <p:txBody>
          <a:bodyPr/>
          <a:lstStyle/>
          <a:p>
            <a:r>
              <a:rPr lang="en-AU" altLang="en-US" b="1"/>
              <a:t>What motivates Iago?</a:t>
            </a:r>
            <a:endParaRPr lang="en-US" altLang="en-US" b="1"/>
          </a:p>
        </p:txBody>
      </p:sp>
    </p:spTree>
    <p:extLst>
      <p:ext uri="{BB962C8B-B14F-4D97-AF65-F5344CB8AC3E}">
        <p14:creationId xmlns:p14="http://schemas.microsoft.com/office/powerpoint/2010/main" val="17765679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a:lnSpc>
                <a:spcPct val="80000"/>
              </a:lnSpc>
            </a:pPr>
            <a:r>
              <a:rPr lang="en-AU" altLang="en-US" sz="2800"/>
              <a:t>Iago holds a reputation throughout the entire play for being honest, direct speaking and reliable. Whether or not these are true are disputable. </a:t>
            </a:r>
          </a:p>
          <a:p>
            <a:pPr lvl="1">
              <a:lnSpc>
                <a:spcPct val="80000"/>
              </a:lnSpc>
            </a:pPr>
            <a:r>
              <a:rPr lang="en-AU" altLang="en-US" sz="2400" i="1"/>
              <a:t>Emilia-</a:t>
            </a:r>
            <a:r>
              <a:rPr lang="en-AU" altLang="en-US" sz="2400"/>
              <a:t> Emilia is the only character, which Iago fails to manipulate. Although, in hope of impressing him, she does steal Desdemona’s handkerchief.</a:t>
            </a:r>
          </a:p>
          <a:p>
            <a:pPr lvl="1">
              <a:lnSpc>
                <a:spcPct val="80000"/>
              </a:lnSpc>
            </a:pPr>
            <a:r>
              <a:rPr lang="en-AU" altLang="en-US" sz="2400" i="1"/>
              <a:t>Othello-</a:t>
            </a:r>
            <a:r>
              <a:rPr lang="en-AU" altLang="en-US" sz="2400"/>
              <a:t> At first Othello displays a strong sense of respect towards Iago, always referring to him as being “honest”. However following the unravelling of his plan, Othello makes a reference to him being the devil (“I look down towards his feet; but that is a fable” (V.ii.286).</a:t>
            </a:r>
            <a:endParaRPr lang="en-US" altLang="en-US" sz="2400"/>
          </a:p>
        </p:txBody>
      </p:sp>
      <p:sp>
        <p:nvSpPr>
          <p:cNvPr id="10242" name="Rectangle 2"/>
          <p:cNvSpPr>
            <a:spLocks noGrp="1" noChangeArrowheads="1"/>
          </p:cNvSpPr>
          <p:nvPr>
            <p:ph type="title"/>
          </p:nvPr>
        </p:nvSpPr>
        <p:spPr/>
        <p:txBody>
          <a:bodyPr/>
          <a:lstStyle/>
          <a:p>
            <a:r>
              <a:rPr lang="en-AU" altLang="en-US" b="1"/>
              <a:t>How other people see him:</a:t>
            </a:r>
            <a:endParaRPr lang="en-US" altLang="en-US" b="1"/>
          </a:p>
        </p:txBody>
      </p:sp>
    </p:spTree>
    <p:extLst>
      <p:ext uri="{BB962C8B-B14F-4D97-AF65-F5344CB8AC3E}">
        <p14:creationId xmlns:p14="http://schemas.microsoft.com/office/powerpoint/2010/main" val="28639297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r>
              <a:rPr lang="en-AU" altLang="en-US"/>
              <a:t>Iago is a self-professed villain, who is consistent in his behaviour throughout the entire play, not once doubting himself or his actions. E.g. “I am a very villain else” (IV.i.125).</a:t>
            </a:r>
            <a:r>
              <a:rPr lang="en-US" altLang="en-US">
                <a:hlinkClick r:id="rId2"/>
              </a:rPr>
              <a:t>https://www.youtube.com/watch?v=fItEfJhf0oc</a:t>
            </a:r>
            <a:endParaRPr lang="en-US" altLang="en-US"/>
          </a:p>
        </p:txBody>
      </p:sp>
      <p:sp>
        <p:nvSpPr>
          <p:cNvPr id="11266" name="Rectangle 2"/>
          <p:cNvSpPr>
            <a:spLocks noGrp="1" noChangeArrowheads="1"/>
          </p:cNvSpPr>
          <p:nvPr>
            <p:ph type="title"/>
          </p:nvPr>
        </p:nvSpPr>
        <p:spPr/>
        <p:txBody>
          <a:bodyPr/>
          <a:lstStyle/>
          <a:p>
            <a:r>
              <a:rPr lang="en-AU" altLang="en-US" b="1"/>
              <a:t>How he sees himself:</a:t>
            </a:r>
            <a:endParaRPr lang="en-US" altLang="en-US" b="1"/>
          </a:p>
        </p:txBody>
      </p:sp>
    </p:spTree>
    <p:extLst>
      <p:ext uri="{BB962C8B-B14F-4D97-AF65-F5344CB8AC3E}">
        <p14:creationId xmlns:p14="http://schemas.microsoft.com/office/powerpoint/2010/main" val="7276905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a:lnSpc>
                <a:spcPct val="80000"/>
              </a:lnSpc>
            </a:pPr>
            <a:r>
              <a:rPr lang="en-AU" altLang="en-US" sz="2800"/>
              <a:t>Iago is constantly disrespecting and mocking Emilia, demonstrating that their marriage was not a very loving one. </a:t>
            </a:r>
          </a:p>
          <a:p>
            <a:pPr>
              <a:lnSpc>
                <a:spcPct val="80000"/>
              </a:lnSpc>
            </a:pPr>
            <a:r>
              <a:rPr lang="en-AU" altLang="en-US" sz="2800"/>
              <a:t>Emilia is the one who unmasks Iago’s plan.</a:t>
            </a:r>
          </a:p>
          <a:p>
            <a:pPr>
              <a:lnSpc>
                <a:spcPct val="80000"/>
              </a:lnSpc>
            </a:pPr>
            <a:r>
              <a:rPr lang="en-AU" altLang="en-US" sz="2800"/>
              <a:t>According to Harold Bloom, a Shakespeare Scholar, the relationship between Iago and Emilia, poses interesting irony in the final act; Iago is known to the audience as being the character who is best at predicting and manipulating other peoples behaviour, yet he fails to understand the person, whom he should know best: his wife. </a:t>
            </a:r>
            <a:endParaRPr lang="en-US" altLang="en-US" sz="2800"/>
          </a:p>
        </p:txBody>
      </p:sp>
      <p:sp>
        <p:nvSpPr>
          <p:cNvPr id="12290" name="Rectangle 2"/>
          <p:cNvSpPr>
            <a:spLocks noGrp="1" noChangeArrowheads="1"/>
          </p:cNvSpPr>
          <p:nvPr>
            <p:ph type="title"/>
          </p:nvPr>
        </p:nvSpPr>
        <p:spPr/>
        <p:txBody>
          <a:bodyPr/>
          <a:lstStyle/>
          <a:p>
            <a:r>
              <a:rPr lang="en-AU" altLang="en-US" b="1"/>
              <a:t>His relationship with his wife:</a:t>
            </a:r>
            <a:endParaRPr lang="en-US" altLang="en-US" b="1"/>
          </a:p>
        </p:txBody>
      </p:sp>
    </p:spTree>
    <p:extLst>
      <p:ext uri="{BB962C8B-B14F-4D97-AF65-F5344CB8AC3E}">
        <p14:creationId xmlns:p14="http://schemas.microsoft.com/office/powerpoint/2010/main" val="15751076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a:lnSpc>
                <a:spcPct val="90000"/>
              </a:lnSpc>
              <a:buFont typeface="Wingdings" pitchFamily="2" charset="2"/>
              <a:buNone/>
            </a:pPr>
            <a:endParaRPr lang="en-AU" altLang="en-US" sz="2800"/>
          </a:p>
          <a:p>
            <a:pPr>
              <a:lnSpc>
                <a:spcPct val="90000"/>
              </a:lnSpc>
            </a:pPr>
            <a:r>
              <a:rPr lang="en-AU" altLang="en-US" sz="2800"/>
              <a:t>He displays a general hatred for women, which is displayed through his relationship with this wife as well as his form of speech both when addressing other women (Desdemona included) or discussing them.</a:t>
            </a:r>
          </a:p>
          <a:p>
            <a:pPr>
              <a:lnSpc>
                <a:spcPct val="90000"/>
              </a:lnSpc>
            </a:pPr>
            <a:r>
              <a:rPr lang="en-AU" altLang="en-US" sz="2800"/>
              <a:t> His rudimentary nature is strongly conveyed through his sexual references, which also demonstrates his belief that women should be/ already hold a lower position within society. </a:t>
            </a:r>
            <a:endParaRPr lang="en-US" altLang="en-US" sz="2800"/>
          </a:p>
        </p:txBody>
      </p:sp>
      <p:sp>
        <p:nvSpPr>
          <p:cNvPr id="14338" name="Rectangle 2"/>
          <p:cNvSpPr>
            <a:spLocks noGrp="1" noChangeArrowheads="1"/>
          </p:cNvSpPr>
          <p:nvPr>
            <p:ph type="title"/>
          </p:nvPr>
        </p:nvSpPr>
        <p:spPr/>
        <p:txBody>
          <a:bodyPr/>
          <a:lstStyle/>
          <a:p>
            <a:r>
              <a:rPr lang="en-AU" altLang="en-US" b="1"/>
              <a:t>His views on women:</a:t>
            </a:r>
            <a:endParaRPr lang="en-US" altLang="en-US" b="1"/>
          </a:p>
        </p:txBody>
      </p:sp>
    </p:spTree>
    <p:extLst>
      <p:ext uri="{BB962C8B-B14F-4D97-AF65-F5344CB8AC3E}">
        <p14:creationId xmlns:p14="http://schemas.microsoft.com/office/powerpoint/2010/main" val="3724126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fontScale="92500" lnSpcReduction="10000"/>
          </a:bodyPr>
          <a:lstStyle/>
          <a:p>
            <a:pPr>
              <a:lnSpc>
                <a:spcPct val="80000"/>
              </a:lnSpc>
            </a:pPr>
            <a:r>
              <a:rPr lang="en-GB" altLang="en-US" sz="2800" b="1" dirty="0"/>
              <a:t>Victim of Iago’s Jealousy</a:t>
            </a:r>
            <a:r>
              <a:rPr lang="en-GB" altLang="en-US" sz="2800" dirty="0"/>
              <a:t> </a:t>
            </a:r>
          </a:p>
          <a:p>
            <a:pPr lvl="1">
              <a:lnSpc>
                <a:spcPct val="80000"/>
              </a:lnSpc>
            </a:pPr>
            <a:r>
              <a:rPr lang="en-US" altLang="en-US" sz="2400" dirty="0"/>
              <a:t>Iago is jealous of Cassio because Othello promoted him to lieutenant even though he is an inexperienced solider compared to </a:t>
            </a:r>
            <a:r>
              <a:rPr lang="en-US" altLang="en-US" sz="2400" dirty="0" smtClean="0"/>
              <a:t>Iago</a:t>
            </a:r>
          </a:p>
          <a:p>
            <a:pPr lvl="1">
              <a:lnSpc>
                <a:spcPct val="80000"/>
              </a:lnSpc>
            </a:pPr>
            <a:r>
              <a:rPr lang="en-GB" altLang="en-US" sz="2400" dirty="0" smtClean="0"/>
              <a:t>They are trusted friends as Cassio was aware of Othello and Desdemona’s relationship before they were married and he “went between” them on many occasions</a:t>
            </a:r>
            <a:endParaRPr lang="en-US" altLang="en-US" sz="2400" dirty="0"/>
          </a:p>
          <a:p>
            <a:pPr lvl="1">
              <a:lnSpc>
                <a:spcPct val="80000"/>
              </a:lnSpc>
            </a:pPr>
            <a:r>
              <a:rPr lang="en-US" altLang="en-US" sz="2400" dirty="0"/>
              <a:t>Cassio represents the class privilege of which Iago is so envious and resentful. It annoys Iago that Cassio seems to have bought into the idea that he is socially superior.</a:t>
            </a:r>
          </a:p>
          <a:p>
            <a:pPr lvl="1">
              <a:lnSpc>
                <a:spcPct val="80000"/>
              </a:lnSpc>
            </a:pPr>
            <a:r>
              <a:rPr lang="en-US" altLang="en-US" sz="2400" dirty="0"/>
              <a:t>Cassio is a lady's man. Not only does he have Desdemona's ear, he is known to have sexual affairs with women of questionable backgrounds, notably the courtesan Bianca whose jealousy reinforces Iago's cause of casting doubt upon Cassio's fidelity. This makes him the perfect target for Iago.</a:t>
            </a:r>
          </a:p>
        </p:txBody>
      </p:sp>
      <p:sp>
        <p:nvSpPr>
          <p:cNvPr id="16386" name="Rectangle 2"/>
          <p:cNvSpPr>
            <a:spLocks noGrp="1" noChangeArrowheads="1"/>
          </p:cNvSpPr>
          <p:nvPr>
            <p:ph type="title"/>
          </p:nvPr>
        </p:nvSpPr>
        <p:spPr/>
        <p:txBody>
          <a:bodyPr/>
          <a:lstStyle/>
          <a:p>
            <a:r>
              <a:rPr lang="en-GB" altLang="en-US" b="1" u="sng" dirty="0"/>
              <a:t>Cassio – Othello’s Lieutenant</a:t>
            </a:r>
            <a:endParaRPr lang="en-US" altLang="en-US" b="1" u="sng" dirty="0"/>
          </a:p>
        </p:txBody>
      </p:sp>
    </p:spTree>
    <p:extLst>
      <p:ext uri="{BB962C8B-B14F-4D97-AF65-F5344CB8AC3E}">
        <p14:creationId xmlns:p14="http://schemas.microsoft.com/office/powerpoint/2010/main" val="2191203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r>
              <a:rPr lang="en-GB" altLang="en-US" dirty="0"/>
              <a:t>Reflects his youth </a:t>
            </a:r>
          </a:p>
          <a:p>
            <a:r>
              <a:rPr lang="en-GB" altLang="en-US" dirty="0"/>
              <a:t>Key weakness that Iago takes full advantage of</a:t>
            </a:r>
            <a:endParaRPr lang="en-US" altLang="en-US" dirty="0"/>
          </a:p>
          <a:p>
            <a:pPr lvl="1"/>
            <a:r>
              <a:rPr lang="en-US" altLang="en-US" dirty="0"/>
              <a:t>Not to-night, good Iago: I have very poor and  unhappy brains for drinking: I could well wish  courtesy would invent some other custom of  entertainment.  - Act </a:t>
            </a:r>
            <a:r>
              <a:rPr lang="en-US" altLang="en-US" dirty="0" smtClean="0"/>
              <a:t>II. Scene iii</a:t>
            </a:r>
            <a:endParaRPr lang="en-US" altLang="en-US" dirty="0"/>
          </a:p>
        </p:txBody>
      </p:sp>
      <p:sp>
        <p:nvSpPr>
          <p:cNvPr id="22530" name="Rectangle 2"/>
          <p:cNvSpPr>
            <a:spLocks noGrp="1" noChangeArrowheads="1"/>
          </p:cNvSpPr>
          <p:nvPr>
            <p:ph type="title"/>
          </p:nvPr>
        </p:nvSpPr>
        <p:spPr/>
        <p:txBody>
          <a:bodyPr/>
          <a:lstStyle/>
          <a:p>
            <a:r>
              <a:rPr lang="en-GB" altLang="en-US" b="1"/>
              <a:t>Inability to drink</a:t>
            </a:r>
            <a:r>
              <a:rPr lang="en-GB" altLang="en-US"/>
              <a:t> </a:t>
            </a:r>
            <a:endParaRPr lang="en-US" altLang="en-US"/>
          </a:p>
        </p:txBody>
      </p:sp>
    </p:spTree>
    <p:extLst>
      <p:ext uri="{BB962C8B-B14F-4D97-AF65-F5344CB8AC3E}">
        <p14:creationId xmlns:p14="http://schemas.microsoft.com/office/powerpoint/2010/main" val="30845773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lnSpcReduction="10000"/>
          </a:bodyPr>
          <a:lstStyle/>
          <a:p>
            <a:pPr>
              <a:lnSpc>
                <a:spcPct val="90000"/>
              </a:lnSpc>
            </a:pPr>
            <a:r>
              <a:rPr lang="en-GB" altLang="en-US" sz="2400"/>
              <a:t>Cassio is inordinately concerned with his reputation </a:t>
            </a:r>
            <a:endParaRPr lang="en-US" altLang="en-US" sz="2400"/>
          </a:p>
          <a:p>
            <a:pPr lvl="1">
              <a:lnSpc>
                <a:spcPct val="90000"/>
              </a:lnSpc>
            </a:pPr>
            <a:r>
              <a:rPr lang="en-US" altLang="en-US" sz="2000"/>
              <a:t>Reputation, reputation, reputation! O, I have lost  my reputation! I have lost the immortal part of  myself, and what remains is bestial. My reputation,  Iago, my reputation!  - CASSIO,Act II.SCENE III.</a:t>
            </a:r>
            <a:endParaRPr lang="en-GB" altLang="en-US" sz="2000"/>
          </a:p>
          <a:p>
            <a:pPr>
              <a:lnSpc>
                <a:spcPct val="90000"/>
              </a:lnSpc>
            </a:pPr>
            <a:r>
              <a:rPr lang="en-GB" altLang="en-US" sz="2400"/>
              <a:t>This obsession leads to Cassio and Othello’s fall out as Cassio extreme want to restore his reputation leads him to take advantage of his relationship with Desdemona allowing Iago to provoke Othello’s jealousy.</a:t>
            </a:r>
            <a:endParaRPr lang="en-US" altLang="en-US" sz="2400"/>
          </a:p>
          <a:p>
            <a:pPr>
              <a:lnSpc>
                <a:spcPct val="90000"/>
              </a:lnSpc>
            </a:pPr>
            <a:r>
              <a:rPr lang="en-US" altLang="en-US" sz="2400"/>
              <a:t>The audience only sees Cassio through Iago’s eyes and in his eyes he is all reputation and title with no real substance </a:t>
            </a:r>
          </a:p>
        </p:txBody>
      </p:sp>
      <p:sp>
        <p:nvSpPr>
          <p:cNvPr id="23554" name="Rectangle 2"/>
          <p:cNvSpPr>
            <a:spLocks noGrp="1" noChangeArrowheads="1"/>
          </p:cNvSpPr>
          <p:nvPr>
            <p:ph type="title"/>
          </p:nvPr>
        </p:nvSpPr>
        <p:spPr/>
        <p:txBody>
          <a:bodyPr/>
          <a:lstStyle/>
          <a:p>
            <a:r>
              <a:rPr lang="en-GB" altLang="en-US" b="1"/>
              <a:t>What other see him as</a:t>
            </a:r>
            <a:r>
              <a:rPr lang="en-GB" altLang="en-US"/>
              <a:t> </a:t>
            </a:r>
            <a:endParaRPr lang="en-US" altLang="en-US"/>
          </a:p>
        </p:txBody>
      </p:sp>
    </p:spTree>
    <p:extLst>
      <p:ext uri="{BB962C8B-B14F-4D97-AF65-F5344CB8AC3E}">
        <p14:creationId xmlns:p14="http://schemas.microsoft.com/office/powerpoint/2010/main" val="2992717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CA" dirty="0"/>
          </a:p>
        </p:txBody>
      </p:sp>
      <p:sp>
        <p:nvSpPr>
          <p:cNvPr id="2" name="Title 1"/>
          <p:cNvSpPr>
            <a:spLocks noGrp="1"/>
          </p:cNvSpPr>
          <p:nvPr>
            <p:ph type="title"/>
          </p:nvPr>
        </p:nvSpPr>
        <p:spPr/>
        <p:txBody>
          <a:bodyPr/>
          <a:lstStyle/>
          <a:p>
            <a:r>
              <a:rPr lang="en-CA" dirty="0" smtClean="0"/>
              <a:t>Othello</a:t>
            </a:r>
            <a:endParaRPr lang="en-CA" dirty="0"/>
          </a:p>
        </p:txBody>
      </p:sp>
    </p:spTree>
    <p:extLst>
      <p:ext uri="{BB962C8B-B14F-4D97-AF65-F5344CB8AC3E}">
        <p14:creationId xmlns:p14="http://schemas.microsoft.com/office/powerpoint/2010/main" val="716637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altLang="it-IT" sz="3200" dirty="0" smtClean="0"/>
              <a:t>Nature of love and marriage</a:t>
            </a:r>
          </a:p>
          <a:p>
            <a:pPr lvl="2"/>
            <a:r>
              <a:rPr lang="en-US" altLang="it-IT" sz="3200" dirty="0" smtClean="0"/>
              <a:t>Nature of jealousy </a:t>
            </a:r>
          </a:p>
          <a:p>
            <a:pPr lvl="2"/>
            <a:r>
              <a:rPr lang="en-US" altLang="it-IT" sz="3200" dirty="0" smtClean="0"/>
              <a:t>Male mistrust of women</a:t>
            </a:r>
          </a:p>
          <a:p>
            <a:pPr lvl="2"/>
            <a:r>
              <a:rPr lang="en-US" altLang="it-IT" sz="3200" dirty="0" smtClean="0"/>
              <a:t>Deception</a:t>
            </a:r>
            <a:r>
              <a:rPr lang="en-CA" altLang="it-IT" sz="3200" dirty="0" smtClean="0"/>
              <a:t>/ Betrayal</a:t>
            </a:r>
            <a:r>
              <a:rPr lang="en-US" altLang="it-IT" sz="3200" dirty="0" smtClean="0"/>
              <a:t>/ Honesty </a:t>
            </a:r>
          </a:p>
          <a:p>
            <a:pPr lvl="2"/>
            <a:r>
              <a:rPr lang="en-US" altLang="it-IT" sz="3200" dirty="0" smtClean="0"/>
              <a:t>Importance of reputation</a:t>
            </a:r>
            <a:r>
              <a:rPr lang="en-US" altLang="it-IT" dirty="0" smtClean="0"/>
              <a:t>  </a:t>
            </a:r>
          </a:p>
          <a:p>
            <a:pPr marL="0" indent="0">
              <a:buNone/>
            </a:pPr>
            <a:endParaRPr lang="en-CA" dirty="0"/>
          </a:p>
        </p:txBody>
      </p:sp>
      <p:sp>
        <p:nvSpPr>
          <p:cNvPr id="2" name="Title 1"/>
          <p:cNvSpPr>
            <a:spLocks noGrp="1"/>
          </p:cNvSpPr>
          <p:nvPr>
            <p:ph type="title"/>
          </p:nvPr>
        </p:nvSpPr>
        <p:spPr/>
        <p:txBody>
          <a:bodyPr/>
          <a:lstStyle/>
          <a:p>
            <a:r>
              <a:rPr lang="en-CA" dirty="0" smtClean="0"/>
              <a:t>Themes</a:t>
            </a:r>
            <a:endParaRPr lang="en-CA" dirty="0"/>
          </a:p>
        </p:txBody>
      </p:sp>
    </p:spTree>
    <p:extLst>
      <p:ext uri="{BB962C8B-B14F-4D97-AF65-F5344CB8AC3E}">
        <p14:creationId xmlns:p14="http://schemas.microsoft.com/office/powerpoint/2010/main" val="3954518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pPr marL="0" indent="0">
              <a:buNone/>
            </a:pPr>
            <a:endParaRPr lang="en-US" altLang="en-US" b="1" dirty="0"/>
          </a:p>
          <a:p>
            <a:pPr marL="457200" lvl="1" indent="0">
              <a:buNone/>
            </a:pPr>
            <a:r>
              <a:rPr lang="en-US" altLang="en-US" b="1" dirty="0"/>
              <a:t>Many of the characters in the play all trust in Iago's honesty; this leads to the downfall of many characters, as this trust in Iago's "honesty" became a crucial contributor to their undoing. Iago deceives and betrays most characters including his wife, whom he kills to keep quiet.</a:t>
            </a:r>
          </a:p>
        </p:txBody>
      </p:sp>
      <p:sp>
        <p:nvSpPr>
          <p:cNvPr id="30722" name="Rectangle 2"/>
          <p:cNvSpPr>
            <a:spLocks noGrp="1" noChangeArrowheads="1"/>
          </p:cNvSpPr>
          <p:nvPr>
            <p:ph type="title"/>
          </p:nvPr>
        </p:nvSpPr>
        <p:spPr/>
        <p:txBody>
          <a:bodyPr/>
          <a:lstStyle/>
          <a:p>
            <a:r>
              <a:rPr lang="en-US" altLang="en-US" b="1" u="sng" dirty="0" smtClean="0"/>
              <a:t>Betrayal and Deception</a:t>
            </a:r>
            <a:endParaRPr lang="en-US" altLang="en-US" b="1" u="sng" dirty="0"/>
          </a:p>
        </p:txBody>
      </p:sp>
    </p:spTree>
    <p:extLst>
      <p:ext uri="{BB962C8B-B14F-4D97-AF65-F5344CB8AC3E}">
        <p14:creationId xmlns:p14="http://schemas.microsoft.com/office/powerpoint/2010/main" val="378382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rmAutofit lnSpcReduction="10000"/>
          </a:bodyPr>
          <a:lstStyle/>
          <a:p>
            <a:pPr>
              <a:lnSpc>
                <a:spcPct val="80000"/>
              </a:lnSpc>
            </a:pPr>
            <a:r>
              <a:rPr lang="en-US" altLang="en-US" sz="2400"/>
              <a:t>Iago “helps” Othello, or so Othello thinks, in killing Cassio. </a:t>
            </a:r>
          </a:p>
          <a:p>
            <a:pPr>
              <a:lnSpc>
                <a:spcPct val="80000"/>
              </a:lnSpc>
            </a:pPr>
            <a:endParaRPr lang="en-US" altLang="en-US" sz="2400"/>
          </a:p>
          <a:p>
            <a:pPr>
              <a:lnSpc>
                <a:spcPct val="80000"/>
              </a:lnSpc>
            </a:pPr>
            <a:r>
              <a:rPr lang="en-US" altLang="en-US" sz="2400"/>
              <a:t>Emilia helps Iago with his scheming, without understanding what she actually is doing, by giving Desdemona’s handkerchief to him which he used as the final “proof” that Desdemona is sleeping with Cassio. Unintentionally she has helped Iago very much in his scheming.</a:t>
            </a:r>
          </a:p>
          <a:p>
            <a:pPr>
              <a:lnSpc>
                <a:spcPct val="80000"/>
              </a:lnSpc>
            </a:pPr>
            <a:r>
              <a:rPr lang="en-US" altLang="en-US" sz="2400"/>
              <a:t>Roderigo perhaps acts most like a servant or service to Iago.Iago takes his money, while saying that he will use it to buy gifts for Desdemona to prove Roderigo’s love for her. He uses him in his little plan to make Cassio drunk and start a fight which leads to the end of his job. </a:t>
            </a:r>
          </a:p>
        </p:txBody>
      </p:sp>
      <p:sp>
        <p:nvSpPr>
          <p:cNvPr id="31746" name="Rectangle 2"/>
          <p:cNvSpPr>
            <a:spLocks noGrp="1" noChangeArrowheads="1"/>
          </p:cNvSpPr>
          <p:nvPr>
            <p:ph type="title"/>
          </p:nvPr>
        </p:nvSpPr>
        <p:spPr/>
        <p:txBody>
          <a:bodyPr/>
          <a:lstStyle/>
          <a:p>
            <a:r>
              <a:rPr lang="en-US" altLang="en-US" b="1"/>
              <a:t>Service</a:t>
            </a:r>
          </a:p>
        </p:txBody>
      </p:sp>
    </p:spTree>
    <p:extLst>
      <p:ext uri="{BB962C8B-B14F-4D97-AF65-F5344CB8AC3E}">
        <p14:creationId xmlns:p14="http://schemas.microsoft.com/office/powerpoint/2010/main" val="3956640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r>
              <a:rPr lang="en-US" altLang="en-US" dirty="0"/>
              <a:t>The major battle of good vs. evil is Iago's battle against Othello and Cassio. Iago and his evil plans to corrupt and turn the flawed natures of other characters, and he does succeed to some extent. </a:t>
            </a:r>
            <a:endParaRPr lang="en-US" altLang="en-US" dirty="0" smtClean="0"/>
          </a:p>
          <a:p>
            <a:r>
              <a:rPr lang="en-US" altLang="en-US" dirty="0" smtClean="0"/>
              <a:t>One could also see Desdemona as “the good”.</a:t>
            </a:r>
            <a:endParaRPr lang="en-US" altLang="en-US" dirty="0"/>
          </a:p>
        </p:txBody>
      </p:sp>
      <p:sp>
        <p:nvSpPr>
          <p:cNvPr id="32770" name="Rectangle 2"/>
          <p:cNvSpPr>
            <a:spLocks noGrp="1" noChangeArrowheads="1"/>
          </p:cNvSpPr>
          <p:nvPr>
            <p:ph type="title"/>
          </p:nvPr>
        </p:nvSpPr>
        <p:spPr/>
        <p:txBody>
          <a:bodyPr/>
          <a:lstStyle/>
          <a:p>
            <a:r>
              <a:rPr lang="en-US" altLang="en-US" b="1"/>
              <a:t>Good vs evil</a:t>
            </a:r>
          </a:p>
        </p:txBody>
      </p:sp>
    </p:spTree>
    <p:extLst>
      <p:ext uri="{BB962C8B-B14F-4D97-AF65-F5344CB8AC3E}">
        <p14:creationId xmlns:p14="http://schemas.microsoft.com/office/powerpoint/2010/main" val="26852053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normAutofit lnSpcReduction="10000"/>
          </a:bodyPr>
          <a:lstStyle/>
          <a:p>
            <a:pPr>
              <a:lnSpc>
                <a:spcPct val="90000"/>
              </a:lnSpc>
            </a:pPr>
            <a:r>
              <a:rPr lang="en-US" altLang="en-US" sz="2400"/>
              <a:t>Othello’s jealousy arises from Iago’s brilliant scheming. His suspicions start when he sees Cassio leaving Desdemona. Iago says “I do not like that” and already Othello’s suspicion and jealousy is developing. </a:t>
            </a:r>
          </a:p>
          <a:p>
            <a:pPr>
              <a:lnSpc>
                <a:spcPct val="90000"/>
              </a:lnSpc>
              <a:buFont typeface="Wingdings" pitchFamily="2" charset="2"/>
              <a:buNone/>
            </a:pPr>
            <a:r>
              <a:rPr lang="en-US" altLang="en-US" sz="2400"/>
              <a:t>	 At first Othello disregards Iago’s comments; “Think thou I’d make a life of jealousy….No Iago, I’ll see before I doubt”, however in the end he does make a life of jealousy</a:t>
            </a:r>
          </a:p>
          <a:p>
            <a:pPr>
              <a:lnSpc>
                <a:spcPct val="90000"/>
              </a:lnSpc>
            </a:pPr>
            <a:r>
              <a:rPr lang="en-US" altLang="en-US" sz="2400"/>
              <a:t>Othello is quick to believe in Iago’s lies and says “Perdition catch my soul but I do love thee; and when I love thee not, chaos is come again.” This is saying that if he cant have Desdemona all to himself nobody can and chaos will come.</a:t>
            </a:r>
          </a:p>
        </p:txBody>
      </p:sp>
      <p:sp>
        <p:nvSpPr>
          <p:cNvPr id="33794" name="Rectangle 2"/>
          <p:cNvSpPr>
            <a:spLocks noGrp="1" noChangeArrowheads="1"/>
          </p:cNvSpPr>
          <p:nvPr>
            <p:ph type="title"/>
          </p:nvPr>
        </p:nvSpPr>
        <p:spPr/>
        <p:txBody>
          <a:bodyPr/>
          <a:lstStyle/>
          <a:p>
            <a:r>
              <a:rPr lang="en-US" altLang="en-US" b="1"/>
              <a:t>Jealousy</a:t>
            </a:r>
          </a:p>
        </p:txBody>
      </p:sp>
    </p:spTree>
    <p:extLst>
      <p:ext uri="{BB962C8B-B14F-4D97-AF65-F5344CB8AC3E}">
        <p14:creationId xmlns:p14="http://schemas.microsoft.com/office/powerpoint/2010/main" val="4235791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r>
              <a:rPr lang="en-US" altLang="en-US"/>
              <a:t>Love is a theme that is very important in the play and is shown consistently throughout the play. </a:t>
            </a:r>
          </a:p>
        </p:txBody>
      </p:sp>
      <p:sp>
        <p:nvSpPr>
          <p:cNvPr id="34818" name="Rectangle 2"/>
          <p:cNvSpPr>
            <a:spLocks noGrp="1" noChangeArrowheads="1"/>
          </p:cNvSpPr>
          <p:nvPr>
            <p:ph type="title"/>
          </p:nvPr>
        </p:nvSpPr>
        <p:spPr/>
        <p:txBody>
          <a:bodyPr/>
          <a:lstStyle/>
          <a:p>
            <a:r>
              <a:rPr lang="en-US" altLang="en-US" b="1"/>
              <a:t>Love</a:t>
            </a:r>
          </a:p>
        </p:txBody>
      </p:sp>
    </p:spTree>
    <p:extLst>
      <p:ext uri="{BB962C8B-B14F-4D97-AF65-F5344CB8AC3E}">
        <p14:creationId xmlns:p14="http://schemas.microsoft.com/office/powerpoint/2010/main" val="29009767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normAutofit lnSpcReduction="10000"/>
          </a:bodyPr>
          <a:lstStyle/>
          <a:p>
            <a:pPr>
              <a:lnSpc>
                <a:spcPct val="90000"/>
              </a:lnSpc>
            </a:pPr>
            <a:r>
              <a:rPr lang="en-US" altLang="en-US" sz="2400" dirty="0"/>
              <a:t>It has a great amount of influence on how people regard Othello for those who distrust black people merely on looks never like Othello, like Iago. </a:t>
            </a:r>
          </a:p>
          <a:p>
            <a:pPr>
              <a:lnSpc>
                <a:spcPct val="90000"/>
              </a:lnSpc>
            </a:pPr>
            <a:r>
              <a:rPr lang="en-US" altLang="en-US" sz="2400" dirty="0"/>
              <a:t>Race also determines how Othello perceives himself as a rough outsider, though he is nothing of the sort. </a:t>
            </a:r>
          </a:p>
          <a:p>
            <a:pPr marL="0" indent="0">
              <a:lnSpc>
                <a:spcPct val="90000"/>
              </a:lnSpc>
              <a:buNone/>
            </a:pPr>
            <a:endParaRPr lang="en-US" altLang="en-US" sz="2400" dirty="0"/>
          </a:p>
          <a:p>
            <a:pPr>
              <a:lnSpc>
                <a:spcPct val="90000"/>
              </a:lnSpc>
            </a:pPr>
            <a:r>
              <a:rPr lang="en-US" altLang="en-US" sz="2400" dirty="0"/>
              <a:t>Othello is defensively proud of himself and his achievements, and especially proud of the honorable appearance he presents. He wants to appear powerful, accomplished, and moral at every possible instance, and when this is almost denied to him, his wounded pride becomes especially powerful.</a:t>
            </a:r>
          </a:p>
        </p:txBody>
      </p:sp>
      <p:sp>
        <p:nvSpPr>
          <p:cNvPr id="35842" name="Rectangle 2"/>
          <p:cNvSpPr>
            <a:spLocks noGrp="1" noChangeArrowheads="1"/>
          </p:cNvSpPr>
          <p:nvPr>
            <p:ph type="title"/>
          </p:nvPr>
        </p:nvSpPr>
        <p:spPr/>
        <p:txBody>
          <a:bodyPr/>
          <a:lstStyle/>
          <a:p>
            <a:r>
              <a:rPr lang="en-US" altLang="en-US" b="1" dirty="0" smtClean="0"/>
              <a:t>The Outsider (and Race)</a:t>
            </a:r>
            <a:endParaRPr lang="en-US" altLang="en-US" b="1" dirty="0"/>
          </a:p>
        </p:txBody>
      </p:sp>
    </p:spTree>
    <p:extLst>
      <p:ext uri="{BB962C8B-B14F-4D97-AF65-F5344CB8AC3E}">
        <p14:creationId xmlns:p14="http://schemas.microsoft.com/office/powerpoint/2010/main" val="27061161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980728"/>
            <a:ext cx="8928992" cy="5616624"/>
          </a:xfrm>
        </p:spPr>
        <p:txBody>
          <a:bodyPr>
            <a:normAutofit fontScale="70000" lnSpcReduction="20000"/>
          </a:bodyPr>
          <a:lstStyle/>
          <a:p>
            <a:r>
              <a:rPr lang="en-CA" sz="3600" dirty="0" smtClean="0"/>
              <a:t>Isolation enables many of the play’s most important effects: </a:t>
            </a:r>
            <a:r>
              <a:rPr lang="en-CA" sz="2900" dirty="0" smtClean="0"/>
              <a:t>Iago frequently speaks in soliloquies; Othello stands apart while Iago talks with Cassio in Act IV, scene </a:t>
            </a:r>
            <a:r>
              <a:rPr lang="en-CA" sz="2900" dirty="0" err="1" smtClean="0"/>
              <a:t>i</a:t>
            </a:r>
            <a:r>
              <a:rPr lang="en-CA" sz="2900" dirty="0" smtClean="0"/>
              <a:t>, and is left alone onstage with the bodies of Emilia and Desdemona for a few moments in Act V, scene ii; Roderigo seems attached to no one in the play except Iago. And, most prominently, Othello is visibly isolated from the other characters by his physical stature and the color of his skin. </a:t>
            </a:r>
          </a:p>
          <a:p>
            <a:pPr marL="0" indent="0">
              <a:buNone/>
            </a:pPr>
            <a:endParaRPr lang="en-CA" sz="2900" dirty="0" smtClean="0"/>
          </a:p>
          <a:p>
            <a:r>
              <a:rPr lang="en-CA" sz="3400" dirty="0" smtClean="0"/>
              <a:t>Iago is an expert at manipulating the distance between characters, isolating his victims so that they fall prey to their own obsessions. </a:t>
            </a:r>
          </a:p>
          <a:p>
            <a:r>
              <a:rPr lang="en-CA" sz="3400" dirty="0" smtClean="0"/>
              <a:t>At the same time, Iago, of necessity always standing apart, falls prey to his own obsession with revenge. </a:t>
            </a:r>
          </a:p>
          <a:p>
            <a:r>
              <a:rPr lang="en-CA" sz="3400" dirty="0"/>
              <a:t>S</a:t>
            </a:r>
            <a:r>
              <a:rPr lang="en-CA" sz="3400" dirty="0" smtClean="0"/>
              <a:t>elf-isolation as an act of self-preservation leads ultimately to self-destruction. Such self-isolation leads to the deaths of Roderigo, Iago, Othello, and even Emilia.</a:t>
            </a:r>
          </a:p>
          <a:p>
            <a:pPr marL="0" indent="0">
              <a:buNone/>
            </a:pPr>
            <a:endParaRPr lang="en-CA" dirty="0"/>
          </a:p>
        </p:txBody>
      </p:sp>
      <p:sp>
        <p:nvSpPr>
          <p:cNvPr id="2" name="Title 1"/>
          <p:cNvSpPr>
            <a:spLocks noGrp="1"/>
          </p:cNvSpPr>
          <p:nvPr>
            <p:ph type="title"/>
          </p:nvPr>
        </p:nvSpPr>
        <p:spPr>
          <a:xfrm>
            <a:off x="179512" y="274638"/>
            <a:ext cx="8784976" cy="706090"/>
          </a:xfrm>
        </p:spPr>
        <p:txBody>
          <a:bodyPr>
            <a:normAutofit fontScale="90000"/>
          </a:bodyPr>
          <a:lstStyle/>
          <a:p>
            <a:r>
              <a:rPr lang="en-CA" sz="3600" b="1" dirty="0" smtClean="0"/>
              <a:t>The Danger of Isolation (outsider </a:t>
            </a:r>
            <a:r>
              <a:rPr lang="en-CA" sz="3600" b="1" dirty="0" err="1" smtClean="0"/>
              <a:t>cont</a:t>
            </a:r>
            <a:r>
              <a:rPr lang="en-CA" sz="3600" b="1" dirty="0" smtClean="0"/>
              <a:t>’…)</a:t>
            </a:r>
            <a:endParaRPr lang="en-CA" sz="3600" dirty="0"/>
          </a:p>
        </p:txBody>
      </p:sp>
    </p:spTree>
    <p:extLst>
      <p:ext uri="{BB962C8B-B14F-4D97-AF65-F5344CB8AC3E}">
        <p14:creationId xmlns:p14="http://schemas.microsoft.com/office/powerpoint/2010/main" val="1521566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r>
              <a:rPr lang="en-CA" dirty="0" smtClean="0"/>
              <a:t>The Handkerchief</a:t>
            </a:r>
          </a:p>
          <a:p>
            <a:r>
              <a:rPr lang="en-CA" dirty="0" smtClean="0"/>
              <a:t>Desdemona – Love for Othello</a:t>
            </a:r>
          </a:p>
          <a:p>
            <a:r>
              <a:rPr lang="en-CA" dirty="0" smtClean="0"/>
              <a:t>Othello – Faith and chastity then symbol of betrayal</a:t>
            </a:r>
          </a:p>
          <a:p>
            <a:pPr marL="0" indent="0">
              <a:buNone/>
            </a:pPr>
            <a:r>
              <a:rPr lang="en-CA" dirty="0" smtClean="0"/>
              <a:t>The pattern of strawberries (dyed with virgins’ blood) on a white background strongly suggests the bloodstains left on the sheets on a virgin’s wedding night, so the handkerchief implicitly suggests a guarantee of virginity as well as fidelity.</a:t>
            </a:r>
          </a:p>
          <a:p>
            <a:pPr marL="0" indent="0">
              <a:buNone/>
            </a:pPr>
            <a:endParaRPr lang="en-CA" dirty="0" smtClean="0"/>
          </a:p>
          <a:p>
            <a:pPr marL="0" indent="0">
              <a:buNone/>
            </a:pPr>
            <a:r>
              <a:rPr lang="en-CA" dirty="0" smtClean="0"/>
              <a:t>The Bedsheets…</a:t>
            </a:r>
          </a:p>
          <a:p>
            <a:endParaRPr lang="en-CA" dirty="0"/>
          </a:p>
        </p:txBody>
      </p:sp>
      <p:sp>
        <p:nvSpPr>
          <p:cNvPr id="2" name="Title 1"/>
          <p:cNvSpPr>
            <a:spLocks noGrp="1"/>
          </p:cNvSpPr>
          <p:nvPr>
            <p:ph type="title"/>
          </p:nvPr>
        </p:nvSpPr>
        <p:spPr>
          <a:xfrm>
            <a:off x="457200" y="274638"/>
            <a:ext cx="8229600" cy="778098"/>
          </a:xfrm>
        </p:spPr>
        <p:txBody>
          <a:bodyPr/>
          <a:lstStyle/>
          <a:p>
            <a:r>
              <a:rPr lang="en-CA" dirty="0" smtClean="0"/>
              <a:t>Symbols</a:t>
            </a:r>
            <a:endParaRPr lang="en-CA" dirty="0"/>
          </a:p>
        </p:txBody>
      </p:sp>
    </p:spTree>
    <p:extLst>
      <p:ext uri="{BB962C8B-B14F-4D97-AF65-F5344CB8AC3E}">
        <p14:creationId xmlns:p14="http://schemas.microsoft.com/office/powerpoint/2010/main" val="1161811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CA" dirty="0"/>
          </a:p>
        </p:txBody>
      </p:sp>
      <p:sp>
        <p:nvSpPr>
          <p:cNvPr id="2" name="Title 1"/>
          <p:cNvSpPr>
            <a:spLocks noGrp="1"/>
          </p:cNvSpPr>
          <p:nvPr>
            <p:ph type="title"/>
          </p:nvPr>
        </p:nvSpPr>
        <p:spPr/>
        <p:txBody>
          <a:bodyPr/>
          <a:lstStyle/>
          <a:p>
            <a:endParaRPr lang="en-CA" dirty="0"/>
          </a:p>
        </p:txBody>
      </p:sp>
    </p:spTree>
    <p:extLst>
      <p:ext uri="{BB962C8B-B14F-4D97-AF65-F5344CB8AC3E}">
        <p14:creationId xmlns:p14="http://schemas.microsoft.com/office/powerpoint/2010/main" val="86793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pPr>
              <a:lnSpc>
                <a:spcPct val="90000"/>
              </a:lnSpc>
            </a:pPr>
            <a:r>
              <a:rPr lang="en-GB" altLang="zh-CN" sz="2800">
                <a:ea typeface="宋体" charset="-122"/>
              </a:rPr>
              <a:t>Othello’s love for Desdemona and trusting nature was what Iago used to cause his downfall. Othello had unwavering trust for Iago, constantly referring to him as ‘Honest Iago’ and seeking his counsel.</a:t>
            </a:r>
          </a:p>
          <a:p>
            <a:pPr>
              <a:lnSpc>
                <a:spcPct val="90000"/>
              </a:lnSpc>
            </a:pPr>
            <a:r>
              <a:rPr lang="en-GB" altLang="zh-CN" sz="2800">
                <a:ea typeface="宋体" charset="-122"/>
              </a:rPr>
              <a:t>This causes his lines to sometimes be slightly ironic and help foreshadow events to come:</a:t>
            </a:r>
          </a:p>
          <a:p>
            <a:pPr>
              <a:lnSpc>
                <a:spcPct val="90000"/>
              </a:lnSpc>
            </a:pPr>
            <a:r>
              <a:rPr lang="en-GB" altLang="zh-CN" sz="2800">
                <a:ea typeface="宋体" charset="-122"/>
              </a:rPr>
              <a:t>“Excellent wretch! Perdition catch my soul but I do love thee; and when I love thee not, Chaos is come again.” Act 3 Scene 3 Line 90.</a:t>
            </a:r>
            <a:endParaRPr lang="en-US" altLang="en-US" sz="2800"/>
          </a:p>
        </p:txBody>
      </p:sp>
      <p:sp>
        <p:nvSpPr>
          <p:cNvPr id="4098" name="Rectangle 2"/>
          <p:cNvSpPr>
            <a:spLocks noGrp="1" noChangeArrowheads="1"/>
          </p:cNvSpPr>
          <p:nvPr>
            <p:ph type="title"/>
          </p:nvPr>
        </p:nvSpPr>
        <p:spPr/>
        <p:txBody>
          <a:bodyPr/>
          <a:lstStyle/>
          <a:p>
            <a:r>
              <a:rPr lang="en-GB" altLang="zh-CN" b="1">
                <a:ea typeface="宋体" charset="-122"/>
              </a:rPr>
              <a:t>Othello’s Trust</a:t>
            </a:r>
            <a:endParaRPr lang="en-US" altLang="en-US" b="1"/>
          </a:p>
        </p:txBody>
      </p:sp>
    </p:spTree>
    <p:extLst>
      <p:ext uri="{BB962C8B-B14F-4D97-AF65-F5344CB8AC3E}">
        <p14:creationId xmlns:p14="http://schemas.microsoft.com/office/powerpoint/2010/main" val="36317455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620688"/>
            <a:ext cx="8229600" cy="5505475"/>
          </a:xfrm>
        </p:spPr>
        <p:txBody>
          <a:bodyPr/>
          <a:lstStyle/>
          <a:p>
            <a:pPr>
              <a:lnSpc>
                <a:spcPct val="80000"/>
              </a:lnSpc>
            </a:pPr>
            <a:r>
              <a:rPr lang="en-GB" altLang="zh-CN" sz="2800" dirty="0">
                <a:ea typeface="宋体" charset="-122"/>
              </a:rPr>
              <a:t>Othello’s trusting nature and his love for Desdemona clash often however when Iago begins insinuating Desdemona’s infidelity, this causes him to get angry, for good reason</a:t>
            </a:r>
            <a:r>
              <a:rPr lang="en-GB" altLang="zh-CN" sz="2800" dirty="0" smtClean="0">
                <a:ea typeface="宋体" charset="-122"/>
              </a:rPr>
              <a:t>.</a:t>
            </a:r>
          </a:p>
          <a:p>
            <a:pPr marL="0" indent="0">
              <a:lnSpc>
                <a:spcPct val="80000"/>
              </a:lnSpc>
              <a:buNone/>
            </a:pPr>
            <a:endParaRPr lang="en-GB" altLang="zh-CN" sz="2800" dirty="0">
              <a:ea typeface="宋体" charset="-122"/>
            </a:endParaRPr>
          </a:p>
          <a:p>
            <a:pPr>
              <a:lnSpc>
                <a:spcPct val="80000"/>
              </a:lnSpc>
            </a:pPr>
            <a:r>
              <a:rPr lang="en-GB" altLang="zh-CN" sz="2800" dirty="0">
                <a:ea typeface="宋体" charset="-122"/>
              </a:rPr>
              <a:t>However, In Act 3 Scene 3 Othello eventually lets his passions take hold of him, where before he was demanding “Ocular proof”, his trust for Iago trumps his love for Desdemona (which really brings to question how much he really loved her in the first place)</a:t>
            </a:r>
            <a:r>
              <a:rPr lang="en-US" altLang="zh-CN" sz="2800" dirty="0">
                <a:ea typeface="宋体" charset="-122"/>
                <a:hlinkClick r:id="rId2"/>
              </a:rPr>
              <a:t>https://www.youtube.com/watch?v=wHVnLyP9ZVE</a:t>
            </a:r>
            <a:endParaRPr lang="en-US" altLang="en-US" sz="2800" dirty="0"/>
          </a:p>
        </p:txBody>
      </p:sp>
    </p:spTree>
    <p:extLst>
      <p:ext uri="{BB962C8B-B14F-4D97-AF65-F5344CB8AC3E}">
        <p14:creationId xmlns:p14="http://schemas.microsoft.com/office/powerpoint/2010/main" val="2498258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GB" altLang="zh-CN">
                <a:ea typeface="宋体" charset="-122"/>
              </a:rPr>
              <a:t>He goes from: “Give me the ocular proof” Act 3 Scene 3 line 361</a:t>
            </a:r>
          </a:p>
          <a:p>
            <a:r>
              <a:rPr lang="en-GB" altLang="zh-CN">
                <a:ea typeface="宋体" charset="-122"/>
              </a:rPr>
              <a:t>To: “Damn her, lewd minx! O, damn her, damn her!” Act 3 Scene 3 Line 475</a:t>
            </a:r>
          </a:p>
          <a:p>
            <a:r>
              <a:rPr lang="en-GB" altLang="zh-CN">
                <a:ea typeface="宋体" charset="-122"/>
              </a:rPr>
              <a:t>In a very short space of time. This shows just how much Iago can manipulate his fierce and passionate nature.</a:t>
            </a:r>
            <a:endParaRPr lang="en-US" altLang="en-US"/>
          </a:p>
        </p:txBody>
      </p:sp>
      <p:sp>
        <p:nvSpPr>
          <p:cNvPr id="7170" name="Rectangle 2"/>
          <p:cNvSpPr>
            <a:spLocks noGrp="1" noChangeArrowheads="1"/>
          </p:cNvSpPr>
          <p:nvPr>
            <p:ph type="title"/>
          </p:nvPr>
        </p:nvSpPr>
        <p:spPr/>
        <p:txBody>
          <a:bodyPr/>
          <a:lstStyle/>
          <a:p>
            <a:endParaRPr lang="en-US" altLang="en-US"/>
          </a:p>
        </p:txBody>
      </p:sp>
    </p:spTree>
    <p:extLst>
      <p:ext uri="{BB962C8B-B14F-4D97-AF65-F5344CB8AC3E}">
        <p14:creationId xmlns:p14="http://schemas.microsoft.com/office/powerpoint/2010/main" val="2574345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altLang="en-US"/>
              <a:t>Desdemona is the daughter of Brabantio, a man of reputation in Venice. She has defied the norms of her society by eloping with Othello </a:t>
            </a:r>
          </a:p>
        </p:txBody>
      </p:sp>
      <p:sp>
        <p:nvSpPr>
          <p:cNvPr id="24578" name="Rectangle 2"/>
          <p:cNvSpPr>
            <a:spLocks noGrp="1" noChangeArrowheads="1"/>
          </p:cNvSpPr>
          <p:nvPr>
            <p:ph type="title"/>
          </p:nvPr>
        </p:nvSpPr>
        <p:spPr/>
        <p:txBody>
          <a:bodyPr/>
          <a:lstStyle/>
          <a:p>
            <a:r>
              <a:rPr lang="en-US" altLang="en-US" b="1" u="sng"/>
              <a:t>Desdemona</a:t>
            </a:r>
            <a:r>
              <a:rPr lang="en-US" altLang="en-US"/>
              <a:t> </a:t>
            </a:r>
          </a:p>
        </p:txBody>
      </p:sp>
    </p:spTree>
    <p:extLst>
      <p:ext uri="{BB962C8B-B14F-4D97-AF65-F5344CB8AC3E}">
        <p14:creationId xmlns:p14="http://schemas.microsoft.com/office/powerpoint/2010/main" val="4032984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normAutofit lnSpcReduction="10000"/>
          </a:bodyPr>
          <a:lstStyle/>
          <a:p>
            <a:pPr>
              <a:lnSpc>
                <a:spcPct val="80000"/>
              </a:lnSpc>
            </a:pPr>
            <a:r>
              <a:rPr lang="en-US" altLang="en-US" sz="2800"/>
              <a:t>Her marriage with Othello has been seen as a way of Desdemona asserting her independence.  She goes against the classic view of a 17th century woman by not asking for her father’s approval for her marriage with Othello, she took the matter in her own hands stating that she is merely doing just like her mother was “preferring you before her father” (I.iii.185)</a:t>
            </a:r>
          </a:p>
          <a:p>
            <a:pPr>
              <a:lnSpc>
                <a:spcPct val="80000"/>
              </a:lnSpc>
            </a:pPr>
            <a:r>
              <a:rPr lang="en-US" altLang="en-US" sz="2800"/>
              <a:t> Desdemona also goes against the norms of the Venetian society by marrying someone of a different race. Othello is highly regarded in Venice, however, he is still seen as a foreigner. </a:t>
            </a:r>
          </a:p>
        </p:txBody>
      </p:sp>
      <p:sp>
        <p:nvSpPr>
          <p:cNvPr id="25602" name="Rectangle 2"/>
          <p:cNvSpPr>
            <a:spLocks noGrp="1" noChangeArrowheads="1"/>
          </p:cNvSpPr>
          <p:nvPr>
            <p:ph type="title"/>
          </p:nvPr>
        </p:nvSpPr>
        <p:spPr/>
        <p:txBody>
          <a:bodyPr/>
          <a:lstStyle/>
          <a:p>
            <a:r>
              <a:rPr lang="en-US" altLang="en-US" b="1"/>
              <a:t>Her marriage with Othello</a:t>
            </a:r>
          </a:p>
        </p:txBody>
      </p:sp>
    </p:spTree>
    <p:extLst>
      <p:ext uri="{BB962C8B-B14F-4D97-AF65-F5344CB8AC3E}">
        <p14:creationId xmlns:p14="http://schemas.microsoft.com/office/powerpoint/2010/main" val="2564793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lnSpcReduction="10000"/>
          </a:bodyPr>
          <a:lstStyle/>
          <a:p>
            <a:pPr>
              <a:lnSpc>
                <a:spcPct val="80000"/>
              </a:lnSpc>
            </a:pPr>
            <a:r>
              <a:rPr lang="en-US" altLang="en-US" sz="2800"/>
              <a:t>A very important quote in the first scene shows Desdemona’s love for Othello: “My heart’s subdued even to the very quality of my lord. I saw Othello’s visage in his mind and to his honours and his valiant parts did I my soul and fortunes consecrate.” (I.iii.247-251) </a:t>
            </a:r>
          </a:p>
          <a:p>
            <a:pPr>
              <a:lnSpc>
                <a:spcPct val="80000"/>
              </a:lnSpc>
            </a:pPr>
            <a:r>
              <a:rPr lang="en-US" altLang="en-US" sz="2800"/>
              <a:t>This passage suggests that Desdemona loves Othello as a whole, not just because of the “dangers I [Othello] had passed”. </a:t>
            </a:r>
          </a:p>
          <a:p>
            <a:pPr>
              <a:lnSpc>
                <a:spcPct val="80000"/>
              </a:lnSpc>
            </a:pPr>
            <a:r>
              <a:rPr lang="en-US" altLang="en-US" sz="2800"/>
              <a:t>Throughout the play, she does remain faithful to Othello, she never doubts him or denies him anything. </a:t>
            </a:r>
          </a:p>
        </p:txBody>
      </p:sp>
      <p:sp>
        <p:nvSpPr>
          <p:cNvPr id="26626" name="Rectangle 2"/>
          <p:cNvSpPr>
            <a:spLocks noGrp="1" noChangeArrowheads="1"/>
          </p:cNvSpPr>
          <p:nvPr>
            <p:ph type="title"/>
          </p:nvPr>
        </p:nvSpPr>
        <p:spPr/>
        <p:txBody>
          <a:bodyPr/>
          <a:lstStyle/>
          <a:p>
            <a:r>
              <a:rPr lang="en-US" altLang="en-US" b="1"/>
              <a:t>Her love for Othello</a:t>
            </a:r>
          </a:p>
        </p:txBody>
      </p:sp>
    </p:spTree>
    <p:extLst>
      <p:ext uri="{BB962C8B-B14F-4D97-AF65-F5344CB8AC3E}">
        <p14:creationId xmlns:p14="http://schemas.microsoft.com/office/powerpoint/2010/main" val="559476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pPr>
              <a:lnSpc>
                <a:spcPct val="80000"/>
              </a:lnSpc>
            </a:pPr>
            <a:r>
              <a:rPr lang="en-US" altLang="en-US" sz="2400"/>
              <a:t>It has been argued that Desdemona is a Christ like figure, she is kind, loving and trusting towards all the other characters in the play, just like Christ was to humankind. </a:t>
            </a:r>
          </a:p>
          <a:p>
            <a:pPr>
              <a:lnSpc>
                <a:spcPct val="80000"/>
              </a:lnSpc>
            </a:pPr>
            <a:endParaRPr lang="en-US" altLang="en-US" sz="2400"/>
          </a:p>
          <a:p>
            <a:pPr>
              <a:lnSpc>
                <a:spcPct val="80000"/>
              </a:lnSpc>
            </a:pPr>
            <a:r>
              <a:rPr lang="en-US" altLang="en-US" sz="2400"/>
              <a:t>To a certain extent Desdemona’s naivety/innocence is responsible for her downfall, she fails to see the bad in people. She blindly follows the advice Iago has given her regarding Cassio’s position and she fails to notice that her constant reference to Cassio is angering Othello and causing him to doubt her. </a:t>
            </a:r>
          </a:p>
        </p:txBody>
      </p:sp>
      <p:sp>
        <p:nvSpPr>
          <p:cNvPr id="27650" name="Rectangle 2"/>
          <p:cNvSpPr>
            <a:spLocks noGrp="1" noChangeArrowheads="1"/>
          </p:cNvSpPr>
          <p:nvPr>
            <p:ph type="title"/>
          </p:nvPr>
        </p:nvSpPr>
        <p:spPr/>
        <p:txBody>
          <a:bodyPr/>
          <a:lstStyle/>
          <a:p>
            <a:r>
              <a:rPr lang="en-US" altLang="en-US" b="1"/>
              <a:t>Innocence</a:t>
            </a:r>
          </a:p>
        </p:txBody>
      </p:sp>
    </p:spTree>
    <p:extLst>
      <p:ext uri="{BB962C8B-B14F-4D97-AF65-F5344CB8AC3E}">
        <p14:creationId xmlns:p14="http://schemas.microsoft.com/office/powerpoint/2010/main" val="18761005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99</TotalTime>
  <Words>2040</Words>
  <Application>Microsoft Office PowerPoint</Application>
  <PresentationFormat>On-screen Show (4:3)</PresentationFormat>
  <Paragraphs>119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Othello Re-cap</vt:lpstr>
      <vt:lpstr>Othello</vt:lpstr>
      <vt:lpstr>Othello’s Trust</vt:lpstr>
      <vt:lpstr>PowerPoint Presentation</vt:lpstr>
      <vt:lpstr>PowerPoint Presentation</vt:lpstr>
      <vt:lpstr>Desdemona </vt:lpstr>
      <vt:lpstr>Her marriage with Othello</vt:lpstr>
      <vt:lpstr>Her love for Othello</vt:lpstr>
      <vt:lpstr>Innocence</vt:lpstr>
      <vt:lpstr>PowerPoint Presentation</vt:lpstr>
      <vt:lpstr>Iago</vt:lpstr>
      <vt:lpstr>What motivates Iago?</vt:lpstr>
      <vt:lpstr>How other people see him:</vt:lpstr>
      <vt:lpstr>How he sees himself:</vt:lpstr>
      <vt:lpstr>His relationship with his wife:</vt:lpstr>
      <vt:lpstr>His views on women:</vt:lpstr>
      <vt:lpstr>Cassio – Othello’s Lieutenant</vt:lpstr>
      <vt:lpstr>Inability to drink </vt:lpstr>
      <vt:lpstr>What other see him as </vt:lpstr>
      <vt:lpstr>Themes</vt:lpstr>
      <vt:lpstr>Betrayal and Deception</vt:lpstr>
      <vt:lpstr>Service</vt:lpstr>
      <vt:lpstr>Good vs evil</vt:lpstr>
      <vt:lpstr>Jealousy</vt:lpstr>
      <vt:lpstr>Love</vt:lpstr>
      <vt:lpstr>The Outsider (and Race)</vt:lpstr>
      <vt:lpstr>The Danger of Isolation (outsider cont’…)</vt:lpstr>
      <vt:lpstr>Symbols</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 Re-cap</dc:title>
  <dc:creator>Lesley Neals</dc:creator>
  <cp:lastModifiedBy>Lesley Neals</cp:lastModifiedBy>
  <cp:revision>8</cp:revision>
  <dcterms:created xsi:type="dcterms:W3CDTF">2015-05-19T22:14:48Z</dcterms:created>
  <dcterms:modified xsi:type="dcterms:W3CDTF">2015-05-19T23:54:34Z</dcterms:modified>
</cp:coreProperties>
</file>