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5" r:id="rId17"/>
    <p:sldId id="276" r:id="rId18"/>
    <p:sldId id="277" r:id="rId19"/>
    <p:sldId id="278" r:id="rId20"/>
    <p:sldId id="279" r:id="rId21"/>
    <p:sldId id="281"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1EFBC-C02A-484D-8E06-30999736411B}" type="datetimeFigureOut">
              <a:rPr lang="en-CA" smtClean="0"/>
              <a:t>02/02/2015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38A5F-CCA7-46D3-AD73-4B021E8397D8}" type="slidenum">
              <a:rPr lang="en-CA" smtClean="0"/>
              <a:t>‹#›</a:t>
            </a:fld>
            <a:endParaRPr lang="en-CA"/>
          </a:p>
        </p:txBody>
      </p:sp>
    </p:spTree>
    <p:extLst>
      <p:ext uri="{BB962C8B-B14F-4D97-AF65-F5344CB8AC3E}">
        <p14:creationId xmlns:p14="http://schemas.microsoft.com/office/powerpoint/2010/main" val="405231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62A4BA6-A9FB-4CBA-B573-3BB72C71BF03}" type="slidenum">
              <a:rPr lang="en-GB" altLang="en-US">
                <a:latin typeface="Arial" charset="0"/>
              </a:rPr>
              <a:pPr/>
              <a:t>1</a:t>
            </a:fld>
            <a:endParaRPr lang="en-GB" altLang="en-US">
              <a:latin typeface="Arial"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93CC738-642C-4D09-ADFD-9E9669D775B1}" type="slidenum">
              <a:rPr lang="en-GB" altLang="en-US">
                <a:latin typeface="Arial" charset="0"/>
              </a:rPr>
              <a:pPr/>
              <a:t>10</a:t>
            </a:fld>
            <a:endParaRPr lang="en-GB" altLang="en-US">
              <a:latin typeface="Arial"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8AA8EC3-D02E-4977-BDB9-ECB3A2BFE995}" type="slidenum">
              <a:rPr lang="en-GB" altLang="en-US">
                <a:latin typeface="Arial" charset="0"/>
              </a:rPr>
              <a:pPr/>
              <a:t>11</a:t>
            </a:fld>
            <a:endParaRPr lang="en-GB" altLang="en-US">
              <a:latin typeface="Arial"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CD18FA4-8685-4918-9175-C9701B42D682}" type="slidenum">
              <a:rPr lang="en-GB" altLang="en-US">
                <a:latin typeface="Arial" charset="0"/>
              </a:rPr>
              <a:pPr/>
              <a:t>12</a:t>
            </a:fld>
            <a:endParaRPr lang="en-GB" altLang="en-US">
              <a:latin typeface="Arial"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5373C3C-7D0D-4D04-8AB9-5C7AD1A31AA5}" type="slidenum">
              <a:rPr lang="en-GB" altLang="en-US">
                <a:latin typeface="Arial" charset="0"/>
              </a:rPr>
              <a:pPr/>
              <a:t>13</a:t>
            </a:fld>
            <a:endParaRPr lang="en-GB" altLang="en-US">
              <a:latin typeface="Arial"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DEFF68D-46B2-4B4E-AE40-62DEC7455DAF}" type="slidenum">
              <a:rPr lang="en-GB" altLang="en-US">
                <a:latin typeface="Arial" charset="0"/>
              </a:rPr>
              <a:pPr/>
              <a:t>14</a:t>
            </a:fld>
            <a:endParaRPr lang="en-GB" altLang="en-US">
              <a:latin typeface="Arial"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217DE8F-3F28-4305-93F9-DFD3FFC985C8}" type="slidenum">
              <a:rPr lang="en-GB" altLang="en-US">
                <a:latin typeface="Arial" charset="0"/>
              </a:rPr>
              <a:pPr/>
              <a:t>15</a:t>
            </a:fld>
            <a:endParaRPr lang="en-GB" altLang="en-US">
              <a:latin typeface="Arial"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CE7A08-FEFF-4838-9CC1-9E98584D9D5C}" type="slidenum">
              <a:rPr lang="en-GB" altLang="en-US">
                <a:latin typeface="Arial" charset="0"/>
              </a:rPr>
              <a:pPr/>
              <a:t>16</a:t>
            </a:fld>
            <a:endParaRPr lang="en-GB" altLang="en-US">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3092BD3-DE6A-4F11-AA24-BE017D6C3F26}" type="slidenum">
              <a:rPr lang="en-GB" altLang="en-US">
                <a:latin typeface="Arial" charset="0"/>
              </a:rPr>
              <a:pPr/>
              <a:t>17</a:t>
            </a:fld>
            <a:endParaRPr lang="en-GB" altLang="en-US">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88DA7B5-97EC-4BAC-A5F4-CA7195690BF9}" type="slidenum">
              <a:rPr lang="en-GB" altLang="en-US">
                <a:latin typeface="Arial" charset="0"/>
              </a:rPr>
              <a:pPr/>
              <a:t>18</a:t>
            </a:fld>
            <a:endParaRPr lang="en-GB" altLang="en-US">
              <a:latin typeface="Arial"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97849C4-7A18-44FE-B4D4-1E6AAEC975A0}" type="slidenum">
              <a:rPr lang="en-GB" altLang="en-US">
                <a:latin typeface="Arial" charset="0"/>
              </a:rPr>
              <a:pPr/>
              <a:t>19</a:t>
            </a:fld>
            <a:endParaRPr lang="en-GB" altLang="en-US">
              <a:latin typeface="Arial"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7A15FE1-DD0C-43F3-8D82-25F20B6C3139}" type="slidenum">
              <a:rPr lang="en-GB" altLang="en-US">
                <a:latin typeface="Arial" charset="0"/>
              </a:rPr>
              <a:pPr/>
              <a:t>2</a:t>
            </a:fld>
            <a:endParaRPr lang="en-GB" altLang="en-US">
              <a:latin typeface="Arial"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F623169-FF96-4A9F-B8B9-227852866567}" type="slidenum">
              <a:rPr lang="en-GB" altLang="en-US">
                <a:latin typeface="Arial" charset="0"/>
              </a:rPr>
              <a:pPr/>
              <a:t>20</a:t>
            </a:fld>
            <a:endParaRPr lang="en-GB" altLang="en-US">
              <a:latin typeface="Arial"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2301959-23C0-45EC-B2D8-BE71623DEFCD}" type="slidenum">
              <a:rPr lang="en-GB" altLang="en-US">
                <a:latin typeface="Arial" charset="0"/>
              </a:rPr>
              <a:pPr/>
              <a:t>21</a:t>
            </a:fld>
            <a:endParaRPr lang="en-GB" altLang="en-US">
              <a:latin typeface="Arial"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D24E2B3-F062-4A50-BF27-46D74C684130}" type="slidenum">
              <a:rPr lang="en-GB" altLang="en-US">
                <a:latin typeface="Arial" charset="0"/>
              </a:rPr>
              <a:pPr/>
              <a:t>22</a:t>
            </a:fld>
            <a:endParaRPr lang="en-GB" altLang="en-US">
              <a:latin typeface="Arial"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C34CCEB-0C4A-4E64-A52B-D0BB9A81AA1F}" type="slidenum">
              <a:rPr lang="en-GB" altLang="en-US">
                <a:latin typeface="Arial" charset="0"/>
              </a:rPr>
              <a:pPr/>
              <a:t>23</a:t>
            </a:fld>
            <a:endParaRPr lang="en-GB" altLang="en-US">
              <a:latin typeface="Arial"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6F1FB1A-0C29-46FA-BBD6-723DA4378C82}" type="slidenum">
              <a:rPr lang="en-GB" altLang="en-US">
                <a:latin typeface="Arial" charset="0"/>
              </a:rPr>
              <a:pPr/>
              <a:t>24</a:t>
            </a:fld>
            <a:endParaRPr lang="en-GB" altLang="en-US">
              <a:latin typeface="Arial"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426243D-9C73-4485-A293-E7FFF3860AEC}" type="slidenum">
              <a:rPr lang="en-GB" altLang="en-US">
                <a:latin typeface="Arial" charset="0"/>
              </a:rPr>
              <a:pPr/>
              <a:t>25</a:t>
            </a:fld>
            <a:endParaRPr lang="en-GB" altLang="en-US">
              <a:latin typeface="Arial"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48FD199-04BA-409C-B6F2-D576446EC78E}" type="slidenum">
              <a:rPr lang="en-GB" altLang="en-US">
                <a:latin typeface="Arial" charset="0"/>
              </a:rPr>
              <a:pPr/>
              <a:t>26</a:t>
            </a:fld>
            <a:endParaRPr lang="en-GB" altLang="en-US">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43AA229-D3E7-4E10-9F70-EE8A61BE9B33}" type="slidenum">
              <a:rPr lang="en-GB" altLang="en-US">
                <a:latin typeface="Arial" charset="0"/>
              </a:rPr>
              <a:pPr/>
              <a:t>27</a:t>
            </a:fld>
            <a:endParaRPr lang="en-GB" altLang="en-US">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59E6CEA-97EA-42AC-B198-80DE453FB468}" type="slidenum">
              <a:rPr lang="en-GB" altLang="en-US">
                <a:latin typeface="Arial" charset="0"/>
              </a:rPr>
              <a:pPr/>
              <a:t>28</a:t>
            </a:fld>
            <a:endParaRPr lang="en-GB" altLang="en-US">
              <a:latin typeface="Arial"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EF5F4E0-5B9A-4FA6-BCF3-02110A7306B3}" type="slidenum">
              <a:rPr lang="en-GB" altLang="en-US">
                <a:latin typeface="Arial" charset="0"/>
              </a:rPr>
              <a:pPr/>
              <a:t>29</a:t>
            </a:fld>
            <a:endParaRPr lang="en-GB" altLang="en-US">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4CE4FFF-DCD0-49B6-A5D4-15DE96770596}" type="slidenum">
              <a:rPr lang="en-GB" altLang="en-US">
                <a:latin typeface="Arial" charset="0"/>
              </a:rPr>
              <a:pPr/>
              <a:t>3</a:t>
            </a:fld>
            <a:endParaRPr lang="en-GB" altLang="en-US">
              <a:latin typeface="Arial"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DEFD073-725F-48AA-98FC-00C9AA10C6D2}" type="slidenum">
              <a:rPr lang="en-GB" altLang="en-US">
                <a:latin typeface="Arial" charset="0"/>
              </a:rPr>
              <a:pPr/>
              <a:t>30</a:t>
            </a:fld>
            <a:endParaRPr lang="en-GB" altLang="en-US">
              <a:latin typeface="Arial"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E8F8D1B-2BD2-4A4E-B027-F35C721073D8}" type="slidenum">
              <a:rPr lang="en-GB" altLang="en-US">
                <a:latin typeface="Arial" charset="0"/>
              </a:rPr>
              <a:pPr/>
              <a:t>31</a:t>
            </a:fld>
            <a:endParaRPr lang="en-GB" altLang="en-US">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B86197B-C150-4FE1-8F3B-76863EA372A0}" type="slidenum">
              <a:rPr lang="en-GB" altLang="en-US">
                <a:latin typeface="Arial" charset="0"/>
              </a:rPr>
              <a:pPr/>
              <a:t>32</a:t>
            </a:fld>
            <a:endParaRPr lang="en-GB" altLang="en-US">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C630269-5C4D-42CB-9309-1DDDC066A7E6}" type="slidenum">
              <a:rPr lang="en-GB" altLang="en-US">
                <a:latin typeface="Arial" charset="0"/>
              </a:rPr>
              <a:pPr/>
              <a:t>33</a:t>
            </a:fld>
            <a:endParaRPr lang="en-GB" altLang="en-US">
              <a:latin typeface="Arial"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15F1945-2B22-4D06-8EFC-276E98A7DF37}" type="slidenum">
              <a:rPr lang="en-GB" altLang="en-US">
                <a:latin typeface="Arial" charset="0"/>
              </a:rPr>
              <a:pPr/>
              <a:t>34</a:t>
            </a:fld>
            <a:endParaRPr lang="en-GB" altLang="en-US">
              <a:latin typeface="Arial"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7FBC2C7-FE28-4E51-968B-66C56B6A57C9}" type="slidenum">
              <a:rPr lang="en-GB" altLang="en-US">
                <a:latin typeface="Arial" charset="0"/>
              </a:rPr>
              <a:pPr/>
              <a:t>35</a:t>
            </a:fld>
            <a:endParaRPr lang="en-GB" altLang="en-US">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143BC10-4332-48E7-AFDB-60B45D72504E}" type="slidenum">
              <a:rPr lang="en-GB" altLang="en-US">
                <a:latin typeface="Arial" charset="0"/>
              </a:rPr>
              <a:pPr/>
              <a:t>36</a:t>
            </a:fld>
            <a:endParaRPr lang="en-GB" altLang="en-US">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00D669A-7852-4ACC-A885-F15810AF8FA1}" type="slidenum">
              <a:rPr lang="en-GB" altLang="en-US">
                <a:latin typeface="Arial" charset="0"/>
              </a:rPr>
              <a:pPr/>
              <a:t>37</a:t>
            </a:fld>
            <a:endParaRPr lang="en-GB" altLang="en-US">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9A13E93-B192-46EF-82A5-25E89B88C6D1}" type="slidenum">
              <a:rPr lang="en-GB" altLang="en-US">
                <a:latin typeface="Arial" charset="0"/>
              </a:rPr>
              <a:pPr/>
              <a:t>38</a:t>
            </a:fld>
            <a:endParaRPr lang="en-GB" altLang="en-US">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76F1737-8203-43E3-B65D-A3CE4E5DAA1D}" type="slidenum">
              <a:rPr lang="en-GB" altLang="en-US">
                <a:latin typeface="Arial" charset="0"/>
              </a:rPr>
              <a:pPr/>
              <a:t>39</a:t>
            </a:fld>
            <a:endParaRPr lang="en-GB" altLang="en-US">
              <a:latin typeface="Arial"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791BF1-E00C-4130-947C-114407A62C56}" type="slidenum">
              <a:rPr lang="en-GB" altLang="en-US">
                <a:latin typeface="Arial" charset="0"/>
              </a:rPr>
              <a:pPr/>
              <a:t>4</a:t>
            </a:fld>
            <a:endParaRPr lang="en-GB" altLang="en-US">
              <a:latin typeface="Arial"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F595B35-5716-4A55-B461-30DB670D7D29}" type="slidenum">
              <a:rPr lang="en-GB" altLang="en-US">
                <a:latin typeface="Arial" charset="0"/>
              </a:rPr>
              <a:pPr/>
              <a:t>40</a:t>
            </a:fld>
            <a:endParaRPr lang="en-GB" altLang="en-US">
              <a:latin typeface="Arial"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1B8AA0E-6C51-4E36-93E5-E2F458072978}" type="slidenum">
              <a:rPr lang="en-GB" altLang="en-US">
                <a:latin typeface="Arial" charset="0"/>
              </a:rPr>
              <a:pPr/>
              <a:t>41</a:t>
            </a:fld>
            <a:endParaRPr lang="en-GB" altLang="en-US">
              <a:latin typeface="Arial"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B834694-8A32-4AF1-BBC8-92DB0F40F701}" type="slidenum">
              <a:rPr lang="en-GB" altLang="en-US">
                <a:latin typeface="Arial" charset="0"/>
              </a:rPr>
              <a:pPr/>
              <a:t>42</a:t>
            </a:fld>
            <a:endParaRPr lang="en-GB" altLang="en-US">
              <a:latin typeface="Arial" charset="0"/>
            </a:endParaRPr>
          </a:p>
        </p:txBody>
      </p:sp>
      <p:sp>
        <p:nvSpPr>
          <p:cNvPr id="101379" name="Rectangle 2"/>
          <p:cNvSpPr>
            <a:spLocks noRo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xfrm>
            <a:off x="914400" y="4343400"/>
            <a:ext cx="5029200" cy="4114800"/>
          </a:xfrm>
          <a:noFill/>
        </p:spPr>
        <p:txBody>
          <a:bodyPr/>
          <a:lstStyle/>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7D9FB75-DDE2-4270-BE22-12CF46684DCB}" type="slidenum">
              <a:rPr lang="en-GB" altLang="en-US">
                <a:latin typeface="Arial" charset="0"/>
              </a:rPr>
              <a:pPr/>
              <a:t>5</a:t>
            </a:fld>
            <a:endParaRPr lang="en-GB" altLang="en-US">
              <a:latin typeface="Arial"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7A679E5-29DB-4348-9009-0CC3FC83D4D0}" type="slidenum">
              <a:rPr lang="en-GB" altLang="en-US">
                <a:latin typeface="Arial" charset="0"/>
              </a:rPr>
              <a:pPr/>
              <a:t>6</a:t>
            </a:fld>
            <a:endParaRPr lang="en-GB" altLang="en-US">
              <a:latin typeface="Arial"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42B0447-71CB-4AFF-870D-37195E2739D5}" type="slidenum">
              <a:rPr lang="en-GB" altLang="en-US">
                <a:latin typeface="Arial" charset="0"/>
              </a:rPr>
              <a:pPr/>
              <a:t>7</a:t>
            </a:fld>
            <a:endParaRPr lang="en-GB" altLang="en-US">
              <a:latin typeface="Arial"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3393858-B8B3-4354-9786-016109CD878D}" type="slidenum">
              <a:rPr lang="en-GB" altLang="en-US">
                <a:latin typeface="Arial" charset="0"/>
              </a:rPr>
              <a:pPr/>
              <a:t>8</a:t>
            </a:fld>
            <a:endParaRPr lang="en-GB" altLang="en-US">
              <a:latin typeface="Arial"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169A392-F0E7-427A-9DF4-FB20D0FE762E}" type="slidenum">
              <a:rPr lang="en-GB" altLang="en-US">
                <a:latin typeface="Arial" charset="0"/>
              </a:rPr>
              <a:pPr/>
              <a:t>9</a:t>
            </a:fld>
            <a:endParaRPr lang="en-GB" altLang="en-US">
              <a:latin typeface="Arial"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82EB29-37F6-4368-B6E5-EA44926E26F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2EB29-37F6-4368-B6E5-EA44926E26F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2EB29-37F6-4368-B6E5-EA44926E26F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9"/>
          <p:cNvSpPr>
            <a:spLocks noGrp="1" noChangeArrowheads="1"/>
          </p:cNvSpPr>
          <p:nvPr>
            <p:ph type="dt" sz="half" idx="10"/>
          </p:nvPr>
        </p:nvSpPr>
        <p:spPr>
          <a:ln/>
        </p:spPr>
        <p:txBody>
          <a:bodyPr/>
          <a:lstStyle>
            <a:lvl1pPr>
              <a:defRPr/>
            </a:lvl1pPr>
          </a:lstStyle>
          <a:p>
            <a:endParaRPr lang="en-US" altLang="en-US"/>
          </a:p>
        </p:txBody>
      </p:sp>
      <p:sp>
        <p:nvSpPr>
          <p:cNvPr id="7" name="Rectangle 20"/>
          <p:cNvSpPr>
            <a:spLocks noGrp="1" noChangeArrowheads="1"/>
          </p:cNvSpPr>
          <p:nvPr>
            <p:ph type="ftr" sz="quarter" idx="11"/>
          </p:nvPr>
        </p:nvSpPr>
        <p:spPr>
          <a:ln/>
        </p:spPr>
        <p:txBody>
          <a:bodyPr/>
          <a:lstStyle>
            <a:lvl1pPr>
              <a:defRPr/>
            </a:lvl1pPr>
          </a:lstStyle>
          <a:p>
            <a:endParaRPr lang="en-US" altLang="en-US"/>
          </a:p>
        </p:txBody>
      </p:sp>
      <p:sp>
        <p:nvSpPr>
          <p:cNvPr id="8" name="Rectangle 21"/>
          <p:cNvSpPr>
            <a:spLocks noGrp="1" noChangeArrowheads="1"/>
          </p:cNvSpPr>
          <p:nvPr>
            <p:ph type="sldNum" sz="quarter" idx="12"/>
          </p:nvPr>
        </p:nvSpPr>
        <p:spPr>
          <a:ln/>
        </p:spPr>
        <p:txBody>
          <a:bodyPr/>
          <a:lstStyle>
            <a:lvl1pPr>
              <a:defRPr/>
            </a:lvl1pPr>
          </a:lstStyle>
          <a:p>
            <a:fld id="{266AA5EE-568D-4FC1-9235-92DE33A2980E}" type="slidenum">
              <a:rPr lang="en-US" altLang="en-US"/>
              <a:pPr/>
              <a:t>‹#›</a:t>
            </a:fld>
            <a:endParaRPr lang="en-US" altLang="en-US"/>
          </a:p>
        </p:txBody>
      </p:sp>
    </p:spTree>
    <p:extLst>
      <p:ext uri="{BB962C8B-B14F-4D97-AF65-F5344CB8AC3E}">
        <p14:creationId xmlns:p14="http://schemas.microsoft.com/office/powerpoint/2010/main" val="4016660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9"/>
          <p:cNvSpPr>
            <a:spLocks noGrp="1" noChangeArrowheads="1"/>
          </p:cNvSpPr>
          <p:nvPr>
            <p:ph type="dt" sz="half" idx="10"/>
          </p:nvPr>
        </p:nvSpPr>
        <p:spPr>
          <a:ln/>
        </p:spPr>
        <p:txBody>
          <a:bodyPr/>
          <a:lstStyle>
            <a:lvl1pPr>
              <a:defRPr/>
            </a:lvl1pPr>
          </a:lstStyle>
          <a:p>
            <a:endParaRPr lang="en-US" altLang="en-US"/>
          </a:p>
        </p:txBody>
      </p:sp>
      <p:sp>
        <p:nvSpPr>
          <p:cNvPr id="6" name="Rectangle 20"/>
          <p:cNvSpPr>
            <a:spLocks noGrp="1" noChangeArrowheads="1"/>
          </p:cNvSpPr>
          <p:nvPr>
            <p:ph type="ftr" sz="quarter" idx="11"/>
          </p:nvPr>
        </p:nvSpPr>
        <p:spPr>
          <a:ln/>
        </p:spPr>
        <p:txBody>
          <a:bodyPr/>
          <a:lstStyle>
            <a:lvl1pPr>
              <a:defRPr/>
            </a:lvl1pPr>
          </a:lstStyle>
          <a:p>
            <a:endParaRPr lang="en-US" altLang="en-US"/>
          </a:p>
        </p:txBody>
      </p:sp>
      <p:sp>
        <p:nvSpPr>
          <p:cNvPr id="7" name="Rectangle 21"/>
          <p:cNvSpPr>
            <a:spLocks noGrp="1" noChangeArrowheads="1"/>
          </p:cNvSpPr>
          <p:nvPr>
            <p:ph type="sldNum" sz="quarter" idx="12"/>
          </p:nvPr>
        </p:nvSpPr>
        <p:spPr>
          <a:ln/>
        </p:spPr>
        <p:txBody>
          <a:bodyPr/>
          <a:lstStyle>
            <a:lvl1pPr>
              <a:defRPr/>
            </a:lvl1pPr>
          </a:lstStyle>
          <a:p>
            <a:fld id="{5145C063-EDAE-493D-9670-13B09D72AA46}" type="slidenum">
              <a:rPr lang="en-US" altLang="en-US"/>
              <a:pPr/>
              <a:t>‹#›</a:t>
            </a:fld>
            <a:endParaRPr lang="en-US" altLang="en-US"/>
          </a:p>
        </p:txBody>
      </p:sp>
    </p:spTree>
    <p:extLst>
      <p:ext uri="{BB962C8B-B14F-4D97-AF65-F5344CB8AC3E}">
        <p14:creationId xmlns:p14="http://schemas.microsoft.com/office/powerpoint/2010/main" val="1052690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9"/>
          <p:cNvSpPr>
            <a:spLocks noGrp="1" noChangeArrowheads="1"/>
          </p:cNvSpPr>
          <p:nvPr>
            <p:ph type="dt" sz="half" idx="10"/>
          </p:nvPr>
        </p:nvSpPr>
        <p:spPr>
          <a:ln/>
        </p:spPr>
        <p:txBody>
          <a:bodyPr/>
          <a:lstStyle>
            <a:lvl1pPr>
              <a:defRPr/>
            </a:lvl1pPr>
          </a:lstStyle>
          <a:p>
            <a:endParaRPr lang="en-US" altLang="en-US"/>
          </a:p>
        </p:txBody>
      </p:sp>
      <p:sp>
        <p:nvSpPr>
          <p:cNvPr id="7" name="Rectangle 20"/>
          <p:cNvSpPr>
            <a:spLocks noGrp="1" noChangeArrowheads="1"/>
          </p:cNvSpPr>
          <p:nvPr>
            <p:ph type="ftr" sz="quarter" idx="11"/>
          </p:nvPr>
        </p:nvSpPr>
        <p:spPr>
          <a:ln/>
        </p:spPr>
        <p:txBody>
          <a:bodyPr/>
          <a:lstStyle>
            <a:lvl1pPr>
              <a:defRPr/>
            </a:lvl1pPr>
          </a:lstStyle>
          <a:p>
            <a:endParaRPr lang="en-US" altLang="en-US"/>
          </a:p>
        </p:txBody>
      </p:sp>
      <p:sp>
        <p:nvSpPr>
          <p:cNvPr id="8" name="Rectangle 21"/>
          <p:cNvSpPr>
            <a:spLocks noGrp="1" noChangeArrowheads="1"/>
          </p:cNvSpPr>
          <p:nvPr>
            <p:ph type="sldNum" sz="quarter" idx="12"/>
          </p:nvPr>
        </p:nvSpPr>
        <p:spPr>
          <a:ln/>
        </p:spPr>
        <p:txBody>
          <a:bodyPr/>
          <a:lstStyle>
            <a:lvl1pPr>
              <a:defRPr/>
            </a:lvl1pPr>
          </a:lstStyle>
          <a:p>
            <a:fld id="{730CEC59-3932-47EE-9D38-84E8C64E0BD2}" type="slidenum">
              <a:rPr lang="en-US" altLang="en-US"/>
              <a:pPr/>
              <a:t>‹#›</a:t>
            </a:fld>
            <a:endParaRPr lang="en-US" altLang="en-US"/>
          </a:p>
        </p:txBody>
      </p:sp>
    </p:spTree>
    <p:extLst>
      <p:ext uri="{BB962C8B-B14F-4D97-AF65-F5344CB8AC3E}">
        <p14:creationId xmlns:p14="http://schemas.microsoft.com/office/powerpoint/2010/main" val="638556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9"/>
          <p:cNvSpPr>
            <a:spLocks noGrp="1" noChangeArrowheads="1"/>
          </p:cNvSpPr>
          <p:nvPr>
            <p:ph type="dt" sz="half" idx="10"/>
          </p:nvPr>
        </p:nvSpPr>
        <p:spPr>
          <a:ln/>
        </p:spPr>
        <p:txBody>
          <a:bodyPr/>
          <a:lstStyle>
            <a:lvl1pPr>
              <a:defRPr/>
            </a:lvl1pPr>
          </a:lstStyle>
          <a:p>
            <a:endParaRPr lang="en-US" altLang="en-US"/>
          </a:p>
        </p:txBody>
      </p:sp>
      <p:sp>
        <p:nvSpPr>
          <p:cNvPr id="6" name="Rectangle 20"/>
          <p:cNvSpPr>
            <a:spLocks noGrp="1" noChangeArrowheads="1"/>
          </p:cNvSpPr>
          <p:nvPr>
            <p:ph type="ftr" sz="quarter" idx="11"/>
          </p:nvPr>
        </p:nvSpPr>
        <p:spPr>
          <a:ln/>
        </p:spPr>
        <p:txBody>
          <a:bodyPr/>
          <a:lstStyle>
            <a:lvl1pPr>
              <a:defRPr/>
            </a:lvl1pPr>
          </a:lstStyle>
          <a:p>
            <a:endParaRPr lang="en-US" altLang="en-US"/>
          </a:p>
        </p:txBody>
      </p:sp>
      <p:sp>
        <p:nvSpPr>
          <p:cNvPr id="7" name="Rectangle 21"/>
          <p:cNvSpPr>
            <a:spLocks noGrp="1" noChangeArrowheads="1"/>
          </p:cNvSpPr>
          <p:nvPr>
            <p:ph type="sldNum" sz="quarter" idx="12"/>
          </p:nvPr>
        </p:nvSpPr>
        <p:spPr>
          <a:ln/>
        </p:spPr>
        <p:txBody>
          <a:bodyPr/>
          <a:lstStyle>
            <a:lvl1pPr>
              <a:defRPr/>
            </a:lvl1pPr>
          </a:lstStyle>
          <a:p>
            <a:fld id="{DFDD134F-42C7-441A-8FD8-39AD6BC8E128}" type="slidenum">
              <a:rPr lang="en-US" altLang="en-US"/>
              <a:pPr/>
              <a:t>‹#›</a:t>
            </a:fld>
            <a:endParaRPr lang="en-US" altLang="en-US"/>
          </a:p>
        </p:txBody>
      </p:sp>
    </p:spTree>
    <p:extLst>
      <p:ext uri="{BB962C8B-B14F-4D97-AF65-F5344CB8AC3E}">
        <p14:creationId xmlns:p14="http://schemas.microsoft.com/office/powerpoint/2010/main" val="1384863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9"/>
          <p:cNvSpPr>
            <a:spLocks noGrp="1" noChangeArrowheads="1"/>
          </p:cNvSpPr>
          <p:nvPr>
            <p:ph type="dt" sz="half" idx="10"/>
          </p:nvPr>
        </p:nvSpPr>
        <p:spPr>
          <a:ln/>
        </p:spPr>
        <p:txBody>
          <a:bodyPr/>
          <a:lstStyle>
            <a:lvl1pPr>
              <a:defRPr/>
            </a:lvl1pPr>
          </a:lstStyle>
          <a:p>
            <a:endParaRPr lang="en-US" altLang="en-US"/>
          </a:p>
        </p:txBody>
      </p:sp>
      <p:sp>
        <p:nvSpPr>
          <p:cNvPr id="7" name="Rectangle 20"/>
          <p:cNvSpPr>
            <a:spLocks noGrp="1" noChangeArrowheads="1"/>
          </p:cNvSpPr>
          <p:nvPr>
            <p:ph type="ftr" sz="quarter" idx="11"/>
          </p:nvPr>
        </p:nvSpPr>
        <p:spPr>
          <a:ln/>
        </p:spPr>
        <p:txBody>
          <a:bodyPr/>
          <a:lstStyle>
            <a:lvl1pPr>
              <a:defRPr/>
            </a:lvl1pPr>
          </a:lstStyle>
          <a:p>
            <a:endParaRPr lang="en-US" altLang="en-US"/>
          </a:p>
        </p:txBody>
      </p:sp>
      <p:sp>
        <p:nvSpPr>
          <p:cNvPr id="8" name="Rectangle 21"/>
          <p:cNvSpPr>
            <a:spLocks noGrp="1" noChangeArrowheads="1"/>
          </p:cNvSpPr>
          <p:nvPr>
            <p:ph type="sldNum" sz="quarter" idx="12"/>
          </p:nvPr>
        </p:nvSpPr>
        <p:spPr>
          <a:ln/>
        </p:spPr>
        <p:txBody>
          <a:bodyPr/>
          <a:lstStyle>
            <a:lvl1pPr>
              <a:defRPr/>
            </a:lvl1pPr>
          </a:lstStyle>
          <a:p>
            <a:fld id="{A479DC9C-D7EC-42EC-A12D-A03A69BB13AD}" type="slidenum">
              <a:rPr lang="en-US" altLang="en-US"/>
              <a:pPr/>
              <a:t>‹#›</a:t>
            </a:fld>
            <a:endParaRPr lang="en-US" altLang="en-US"/>
          </a:p>
        </p:txBody>
      </p:sp>
    </p:spTree>
    <p:extLst>
      <p:ext uri="{BB962C8B-B14F-4D97-AF65-F5344CB8AC3E}">
        <p14:creationId xmlns:p14="http://schemas.microsoft.com/office/powerpoint/2010/main" val="220832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600200"/>
            <a:ext cx="4038600" cy="4530725"/>
          </a:xfrm>
        </p:spPr>
        <p:txBody>
          <a:bodyPr/>
          <a:lstStyle/>
          <a:p>
            <a:pPr lvl="0"/>
            <a:endParaRPr lang="en-CA" noProof="0" smtClean="0"/>
          </a:p>
        </p:txBody>
      </p:sp>
      <p:sp>
        <p:nvSpPr>
          <p:cNvPr id="5" name="Rectangle 19"/>
          <p:cNvSpPr>
            <a:spLocks noGrp="1" noChangeArrowheads="1"/>
          </p:cNvSpPr>
          <p:nvPr>
            <p:ph type="dt" sz="half" idx="10"/>
          </p:nvPr>
        </p:nvSpPr>
        <p:spPr>
          <a:ln/>
        </p:spPr>
        <p:txBody>
          <a:bodyPr/>
          <a:lstStyle>
            <a:lvl1pPr>
              <a:defRPr/>
            </a:lvl1pPr>
          </a:lstStyle>
          <a:p>
            <a:endParaRPr lang="en-US" altLang="en-US"/>
          </a:p>
        </p:txBody>
      </p:sp>
      <p:sp>
        <p:nvSpPr>
          <p:cNvPr id="6" name="Rectangle 20"/>
          <p:cNvSpPr>
            <a:spLocks noGrp="1" noChangeArrowheads="1"/>
          </p:cNvSpPr>
          <p:nvPr>
            <p:ph type="ftr" sz="quarter" idx="11"/>
          </p:nvPr>
        </p:nvSpPr>
        <p:spPr>
          <a:ln/>
        </p:spPr>
        <p:txBody>
          <a:bodyPr/>
          <a:lstStyle>
            <a:lvl1pPr>
              <a:defRPr/>
            </a:lvl1pPr>
          </a:lstStyle>
          <a:p>
            <a:endParaRPr lang="en-US" altLang="en-US"/>
          </a:p>
        </p:txBody>
      </p:sp>
      <p:sp>
        <p:nvSpPr>
          <p:cNvPr id="7" name="Rectangle 21"/>
          <p:cNvSpPr>
            <a:spLocks noGrp="1" noChangeArrowheads="1"/>
          </p:cNvSpPr>
          <p:nvPr>
            <p:ph type="sldNum" sz="quarter" idx="12"/>
          </p:nvPr>
        </p:nvSpPr>
        <p:spPr>
          <a:ln/>
        </p:spPr>
        <p:txBody>
          <a:bodyPr/>
          <a:lstStyle>
            <a:lvl1pPr>
              <a:defRPr/>
            </a:lvl1pPr>
          </a:lstStyle>
          <a:p>
            <a:fld id="{FA94D69F-8469-4606-B3ED-EC9AD66669C0}" type="slidenum">
              <a:rPr lang="en-US" altLang="en-US"/>
              <a:pPr/>
              <a:t>‹#›</a:t>
            </a:fld>
            <a:endParaRPr lang="en-US" altLang="en-US"/>
          </a:p>
        </p:txBody>
      </p:sp>
    </p:spTree>
    <p:extLst>
      <p:ext uri="{BB962C8B-B14F-4D97-AF65-F5344CB8AC3E}">
        <p14:creationId xmlns:p14="http://schemas.microsoft.com/office/powerpoint/2010/main" val="277692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2EB29-37F6-4368-B6E5-EA44926E26F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2EB29-37F6-4368-B6E5-EA44926E26F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82EB29-37F6-4368-B6E5-EA44926E26F2}" type="datetimeFigureOut">
              <a:rPr lang="en-CA" smtClean="0"/>
              <a:t>02/02/2015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2EB29-37F6-4368-B6E5-EA44926E26F2}" type="datetimeFigureOut">
              <a:rPr lang="en-CA" smtClean="0"/>
              <a:t>02/02/2015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2EB29-37F6-4368-B6E5-EA44926E26F2}" type="datetimeFigureOut">
              <a:rPr lang="en-CA" smtClean="0"/>
              <a:t>02/02/2015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2EB29-37F6-4368-B6E5-EA44926E26F2}" type="datetimeFigureOut">
              <a:rPr lang="en-CA" smtClean="0"/>
              <a:t>02/02/2015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2EB29-37F6-4368-B6E5-EA44926E26F2}" type="datetimeFigureOut">
              <a:rPr lang="en-CA" smtClean="0"/>
              <a:t>02/02/2015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7379E5-171E-42F2-94EC-25BF4F5A1BA5}"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2EB29-37F6-4368-B6E5-EA44926E26F2}" type="datetimeFigureOut">
              <a:rPr lang="en-CA" smtClean="0"/>
              <a:t>02/02/2015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7379E5-171E-42F2-94EC-25BF4F5A1BA5}" type="slidenum">
              <a:rPr lang="en-CA" smtClean="0"/>
              <a:t>‹#›</a:t>
            </a:fld>
            <a:endParaRPr lang="en-CA"/>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0982EB29-37F6-4368-B6E5-EA44926E26F2}" type="datetimeFigureOut">
              <a:rPr lang="en-CA" smtClean="0"/>
              <a:t>02/02/2015</a:t>
            </a:fld>
            <a:endParaRPr lang="en-C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C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507379E5-171E-42F2-94EC-25BF4F5A1BA5}" type="slidenum">
              <a:rPr lang="en-CA" smtClean="0"/>
              <a:t>‹#›</a:t>
            </a:fld>
            <a:endParaRPr lang="en-CA"/>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valleybooks.net/valleybooks/images/items/1942.jpg&amp;imgrefurl=http://www.valleybooks.net/cgi-bin/valleybooks/featured.html&amp;h=303&amp;w=200&amp;sz=29&amp;tbnid=NyYEhN1IrVoJ:&amp;tbnh=111&amp;tbnw=73&amp;hl=en&amp;start=5&amp;prev=/images%3Fq%3Dsteinbeck,%2Bjohn%26hl%3Den%26lr%3D%26rls%3DGGLD,GGLD:2004-13,GGLD:en%26sa%3DN" TargetMode="External"/><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hyperlink" Target="http://memory.loc.gov/cgi-bin/displayPhoto.pl?path=/afc/afcts/images/p014&amp;topImages=0001r.jpg&amp;topLinks=0001u.tif&amp;displayProfile=4&amp;dir=ammem&amp;itemLink=S?ammem/toddbib:@field(DOCID(p014))" TargetMode="Externa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m/imgres?imgurl=http://www.angelfire.com/ny5/msgfisher/ww2-p.jpg&amp;imgrefurl=http://www.angelfire.com/ny5/msgfisher/ww2pic.html&amp;h=597&amp;w=750&amp;sz=39&amp;tbnid=pcPKXMomJj0J:&amp;tbnh=111&amp;tbnw=139&amp;hl=en&amp;start=14&amp;prev=/images%3Fq%3Dww2%26hl%3Den%26lr%3D%26rls%3DGGLD,GGLD:2004-13,GGLD:en%26sa%3DN" TargetMode="External"/><Relationship Id="rId13"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6.jpeg"/><Relationship Id="rId12" Type="http://schemas.openxmlformats.org/officeDocument/2006/relationships/hyperlink" Target="http://images.google.com/imgres?imgurl=http://www.njchurchscape.com/Pomona-chapel.jpg&amp;imgrefurl=http://www.njchurchscape.com/Pomona-UnionChapel.html&amp;h=292&amp;w=250&amp;sz=13&amp;tbnid=nKj5wzsfMPAJ:&amp;tbnh=111&amp;tbnw=95&amp;hl=en&amp;start=103&amp;prev=/images%3Fq%3Dchapel%26start%3D100%26hl%3Den%26lr%3D%26sa%3DN"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images.google.com/imgres?imgurl=http://www.informationwar.org/wars%2520gallery/ww2-at-home.jpg&amp;imgrefurl=http://www.informationwar.org/wars%2520gallery/&amp;h=341&amp;w=230&amp;sz=53&amp;tbnid=JtZhQb0xWjMJ:&amp;tbnh=114&amp;tbnw=77&amp;hl=en&amp;start=24&amp;prev=/images%3Fq%3Dww2%26start%3D20%26hl%3Den%26lr%3D%26rls%3DGGLD,GGLD:2004-13,GGLD:en%26sa%3DN" TargetMode="External"/><Relationship Id="rId11" Type="http://schemas.openxmlformats.org/officeDocument/2006/relationships/image" Target="../media/image38.jpeg"/><Relationship Id="rId5" Type="http://schemas.openxmlformats.org/officeDocument/2006/relationships/image" Target="../media/image35.jpeg"/><Relationship Id="rId15" Type="http://schemas.openxmlformats.org/officeDocument/2006/relationships/image" Target="../media/image40.jpeg"/><Relationship Id="rId10" Type="http://schemas.openxmlformats.org/officeDocument/2006/relationships/hyperlink" Target="http://images.google.com/imgres?imgurl=http://www.contifilms.com/1/images/past/ww2.jpg&amp;imgrefurl=http://www.contifilms.com/1/fxpast_feat_main.htm&amp;h=480&amp;w=640&amp;sz=20&amp;tbnid=xPjwkB_OoE4J:&amp;tbnh=101&amp;tbnw=135&amp;hl=en&amp;start=39&amp;prev=/images%3Fq%3Dww2%26start%3D20%26hl%3Den%26lr%3D%26rls%3DGGLD,GGLD:2004-13,GGLD:en%26sa%3DN" TargetMode="External"/><Relationship Id="rId4" Type="http://schemas.openxmlformats.org/officeDocument/2006/relationships/hyperlink" Target="http://images.google.com/imgres?imgurl=http://ww2.lafayette.edu/~hollidac/obit.jpg&amp;imgrefurl=http://ww2.lafayette.edu/~hollidac/jackalope.html&amp;h=1242&amp;w=1500&amp;sz=192&amp;tbnid=oQleRi8j7FAJ:&amp;tbnh=124&amp;tbnw=150&amp;hl=en&amp;start=1&amp;prev=/images%3Fq%3Dww2%26hl%3Den%26lr%3D%26rls%3DGGLD,GGLD:2004-13,GGLD:en" TargetMode="External"/><Relationship Id="rId9" Type="http://schemas.openxmlformats.org/officeDocument/2006/relationships/image" Target="../media/image37.jpeg"/><Relationship Id="rId14" Type="http://schemas.openxmlformats.org/officeDocument/2006/relationships/hyperlink" Target="http://images.google.com/imgres?imgurl=http://www.sites.si.edu/images/exhibits/father1.jpg&amp;imgrefurl=http://www.sites.si.edu/exhibitions/exhibit_main.asp%3Fid%3D46&amp;h=209&amp;w=167&amp;sz=8&amp;tbnid=2WSHqBuHKdYJ:&amp;tbnh=99&amp;tbnw=79&amp;hl=en&amp;start=21&amp;prev=/images%3Fq%3Dsalinas%2Bcalifornia%26start%3D20%26hl%3Den%26lr%3D%26sa%3D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lcweb2.loc.gov/cgi-bin/query/S?ammem/toddbib:@field(DOCID(p009))" TargetMode="External"/><Relationship Id="rId7" Type="http://schemas.openxmlformats.org/officeDocument/2006/relationships/hyperlink" Target="http://images.google.com/imgres?imgurl=http://www.dkcellars.com/articlesETC/migrant.jpg&amp;imgrefurl=http://www.dkcellars.com/adair.htm&amp;h=316&amp;w=412&amp;sz=97&amp;tbnid=IOpF9veJMoMJ:&amp;tbnh=92&amp;tbnw=120&amp;hl=en&amp;start=19&amp;prev=/images%3Fq%3Dmigrant%2Bworkers%26hl%3Den%26lr%3D%26rls%3DGGLD,GGLD:2004-13,GGLD:en"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2.jpeg"/><Relationship Id="rId5" Type="http://schemas.openxmlformats.org/officeDocument/2006/relationships/hyperlink" Target="http://images.google.com/imgres?imgurl=http://newdeal.feri.org/images/r80.gif&amp;imgrefurl=http://newdeal.feri.org/library/r80.htm&amp;h=490&amp;w=500&amp;sz=97&amp;tbnid=j8gy5tU3TccJ:&amp;tbnh=124&amp;tbnw=127&amp;hl=en&amp;start=2&amp;prev=/images%3Fq%3Dmigrant%2Bworkers%26hl%3Den%26lr%3D%26rls%3DGGLD,GGLD:2004-13,GGLD:en" TargetMode="Externa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hyperlink" Target="http://images.google.com/imgres?imgurl=http://www.quanloi.org/NewsFlash%2520Items/David%2520M%2520Shribman%2520Column.jpg&amp;imgrefurl=http://www.quanloi.org/NewsFlash%2520Items/Vietnam%2520in%2520the%2520News.htm&amp;h=1000&amp;w=553&amp;sz=292&amp;tbnid=ktE_GkR6YCoJ:&amp;tbnh=148&amp;tbnw=82&amp;hl=en&amp;start=38&amp;prev=/images%3Fq%3Dvietnam%2Bfighting%26start%3D20%26hl%3Den%26lr%3D%26rls%3DGGLD,GGLD:2004-13,GGLD:en%26sa%3DN" TargetMode="External"/><Relationship Id="rId18" Type="http://schemas.openxmlformats.org/officeDocument/2006/relationships/image" Target="../media/image52.jpeg"/><Relationship Id="rId3" Type="http://schemas.openxmlformats.org/officeDocument/2006/relationships/hyperlink" Target="http://images.google.com/imgres?imgurl=http://www.culture-of-peace.info/ppa/muste-big.jpg&amp;imgrefurl=http://www.culture-of-peace.info/ppa/chapter5-13.html&amp;h=620&amp;w=799&amp;sz=104&amp;tbnid=AtXETgF8Be4J:&amp;tbnh=110&amp;tbnw=142&amp;hl=en&amp;start=5&amp;prev=/images%3Fq%3Danti%2Bwar%2Bvietnam%26hl%3Den%26lr%3D%26rls%3DGGLD,GGLD:2004-13,GGLD:en" TargetMode="External"/><Relationship Id="rId7" Type="http://schemas.openxmlformats.org/officeDocument/2006/relationships/hyperlink" Target="http://images.google.com/imgres?imgurl=http://www.doublestandards.org/kimphuc.jpg&amp;imgrefurl=http://www.doublestandards.org/kimphuc.html&amp;h=354&amp;w=468&amp;sz=32&amp;tbnid=DYA3AwCuVe0J:&amp;tbnh=94&amp;tbnw=124&amp;hl=en&amp;start=10&amp;prev=/images%3Fq%3Dwar%2Bvietnam%26hl%3Den%26lr%3D%26rls%3DGGLD,GGLD:2004-13,GGLD:en" TargetMode="External"/><Relationship Id="rId12" Type="http://schemas.openxmlformats.org/officeDocument/2006/relationships/image" Target="../media/image49.jpeg"/><Relationship Id="rId17" Type="http://schemas.openxmlformats.org/officeDocument/2006/relationships/hyperlink" Target="http://images.google.com/imgres?imgurl=http://www.english.uiuc.edu/maps/vietnam/vietphotos/05.jpg.JPG&amp;imgrefurl=http://www.english.uiuc.edu/maps/vietnam/photoessay.htm&amp;h=325&amp;w=253&amp;sz=23&amp;tbnid=Hjtr0xRyWFEJ:&amp;tbnh=113&amp;tbnw=88&amp;hl=en&amp;start=39&amp;prev=/images%3Fq%3Dvietnam%2Bsoldier%26start%3D20%26hl%3Den%26lr%3D%26rls%3DGGLD,GGLD:2004-13,GGLD:en%26sa%3DN" TargetMode="External"/><Relationship Id="rId2" Type="http://schemas.openxmlformats.org/officeDocument/2006/relationships/notesSlide" Target="../notesSlides/notesSlide14.xml"/><Relationship Id="rId16"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hyperlink" Target="http://images.google.com/imgres?imgurl=http://history.searchbeat.com/vietnamwar/1962training.gif&amp;imgrefurl=http://history.searchbeat.com/vietnamwar/vietnam1962.htm&amp;h=200&amp;w=200&amp;sz=37&amp;tbnid=S86u6XiXU7EJ:&amp;tbnh=99&amp;tbnw=99&amp;hl=en&amp;start=15&amp;prev=/images%3Fq%3Dwar%2Bvietnam%2Bjungle%26hl%3Den%26lr%3D%26rls%3DGGLD,GGLD:2004-13,GGLD:en" TargetMode="External"/><Relationship Id="rId5" Type="http://schemas.openxmlformats.org/officeDocument/2006/relationships/hyperlink" Target="http://images.google.com/imgres?imgurl=http://www.aviation-art.net/chinook.jpg&amp;imgrefurl=http://www.aviation-art.net/gallery_three.htm&amp;h=427&amp;w=594&amp;sz=60&amp;tbnid=319gHgVG1WYJ:&amp;tbnh=95&amp;tbnw=132&amp;hl=en&amp;start=6&amp;prev=/images%3Fq%3Dwar%2Bvietnam%26hl%3Den%26lr%3D%26rls%3DGGLD,GGLD:2004-13,GGLD:en" TargetMode="External"/><Relationship Id="rId15" Type="http://schemas.openxmlformats.org/officeDocument/2006/relationships/hyperlink" Target="http://images.google.com/imgres?imgurl=http://www.army.mil/cmh-pg/books/Vietnam/7-ff/p118.jpg&amp;imgrefurl=http://www.army.mil/cmh-pg/books/Vietnam/7-ff/FrontMatter.htm&amp;h=1396&amp;w=1128&amp;sz=264&amp;tbnid=49iNjA_a1ZkJ:&amp;tbnh=150&amp;tbnw=121&amp;hl=en&amp;start=8&amp;prev=/images%3Fq%3Dvietnam%2Bsoldier%26hl%3Den%26lr%3D%26rls%3DGGLD,GGLD:2004-13,GGLD:en" TargetMode="External"/><Relationship Id="rId10" Type="http://schemas.openxmlformats.org/officeDocument/2006/relationships/image" Target="../media/image48.jpeg"/><Relationship Id="rId4" Type="http://schemas.openxmlformats.org/officeDocument/2006/relationships/image" Target="../media/image45.jpeg"/><Relationship Id="rId9" Type="http://schemas.openxmlformats.org/officeDocument/2006/relationships/hyperlink" Target="http://images.google.com/imgres?imgurl=http://www.hiarmymuseumsoc.org/museum/graphics/helicopters_vietnam.jpg&amp;imgrefurl=http://www.hiarmymuseumsoc.org/museum/vietnam_war.html&amp;h=1387&amp;w=973&amp;sz=293&amp;tbnid=_Ny3UcNYQCcJ:&amp;tbnh=150&amp;tbnw=105&amp;hl=en&amp;start=53&amp;prev=/images%3Fq%3Dwar%2Bvietnam%26start%3D40%26hl%3Den%26lr%3D%26rls%3DGGLD,GGLD:2004-13,GGLD:en%26sa%3DN" TargetMode="External"/><Relationship Id="rId1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hyperlink" Target="http://images.google.com/imgres?imgurl=http://www.hhjm.com/rally/FortsTrailVideo/tombstone.jpg&amp;imgrefurl=http://www.hhjm.com/rally/FortsTrailVideo/&amp;h=234&amp;w=187&amp;sz=15&amp;tbnid=zcepVDJrNjIJ:&amp;tbnh=104&amp;tbnw=83&amp;hl=en&amp;start=4&amp;prev=/images%3Fq%3Dtombstone%26hl%3Den%26lr%3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memory.loc.gov/pnp/fsa/8b38000/8b38600/8b38645r.jpg" TargetMode="External"/><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7.jpeg"/><Relationship Id="rId5" Type="http://schemas.openxmlformats.org/officeDocument/2006/relationships/hyperlink" Target="http://www.nasa.gov/centers/goddard/images/content/95248main_theb1365.jpg" TargetMode="External"/><Relationship Id="rId4" Type="http://schemas.openxmlformats.org/officeDocument/2006/relationships/image" Target="../media/image56.jpe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7.jpeg"/><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74.jpeg"/><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hyperlink" Target="http://images.google.com/imgres?imgurl=http://www.lib.niu.edu/ipo/ii9508101a.jpg&amp;imgrefurl=http://www.lib.niu.edu/ipo/ii950810.html&amp;h=419&amp;w=600&amp;sz=63&amp;tbnid=qEFZW7EraQsJ:&amp;tbnh=92&amp;tbnw=132&amp;hl=en&amp;start=42&amp;prev=/images%3Fq%3Dmigrant%2Bworkers%26start%3D40%26hl%3Den%26lr%3D%26rls%3DGGLD,GGLD:2004-13,GGLD:en%26sa%3DN" TargetMode="External"/><Relationship Id="rId7" Type="http://schemas.openxmlformats.org/officeDocument/2006/relationships/hyperlink" Target="http://images.google.com/imgres?imgurl=http://www.mt.net/~reo/migrant.jpg&amp;imgrefurl=http://www.mt.net/~reo/sharon4.htm&amp;h=961&amp;w=1221&amp;sz=199&amp;tbnid=WtSMz70rSPkJ:&amp;tbnh=118&amp;tbnw=150&amp;hl=en&amp;start=66&amp;prev=/images%3Fq%3Dmigrant%2Bworkers%26start%3D60%26hl%3Den%26lr%3D%26rls%3DGGLD,GGLD:2004-13,GGLD:en%26sa%3DN" TargetMode="External"/><Relationship Id="rId12" Type="http://schemas.openxmlformats.org/officeDocument/2006/relationships/image" Target="../media/image79.jpe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76.jpeg"/><Relationship Id="rId11" Type="http://schemas.openxmlformats.org/officeDocument/2006/relationships/hyperlink" Target="http://images.google.com/imgres?imgurl=http://pbi-ibp.nrc-cnrc.gc.ca/en/bulletin/2004issue2/images/page5_02.jpg&amp;imgrefurl=http://pbi-ibp.nrc-cnrc.gc.ca/en/bulletin/2004issue2/page5.htm&amp;h=160&amp;w=241&amp;sz=20&amp;tbnid=zZZHK14la5MJ:&amp;tbnh=69&amp;tbnw=104&amp;hl=en&amp;start=153&amp;prev=/images%3Fq%3Dharvesting%2Bwheat%26start%3D140%26hl%3Den%26lr%3D%26rls%3DGGLD,GGLD:2004-13,GGLD:en%26sa%3DN" TargetMode="External"/><Relationship Id="rId5" Type="http://schemas.openxmlformats.org/officeDocument/2006/relationships/hyperlink" Target="http://images.google.com/imgres?imgurl=http://www.slvdweller.com/archives/LaJaraWorkers.jpg&amp;imgrefurl=http://www.slvdweller.com/archives/cat_slv_historic_photos.html&amp;h=217&amp;w=350&amp;sz=15&amp;tbnid=8AJ03qzdyuIJ:&amp;tbnh=71&amp;tbnw=115&amp;hl=en&amp;start=52&amp;prev=/images%3Fq%3Dmigrant%2Bworkers%26start%3D40%26hl%3Den%26lr%3D%26rls%3DGGLD,GGLD:2004-13,GGLD:en%26sa%3DN" TargetMode="External"/><Relationship Id="rId10" Type="http://schemas.openxmlformats.org/officeDocument/2006/relationships/image" Target="../media/image78.jpeg"/><Relationship Id="rId4" Type="http://schemas.openxmlformats.org/officeDocument/2006/relationships/image" Target="../media/image75.jpeg"/><Relationship Id="rId9" Type="http://schemas.openxmlformats.org/officeDocument/2006/relationships/hyperlink" Target="http://images.google.com/imgres?imgurl=http://www.baum.com.au/Dr_J_Baum/archiv_foto/small/7/7258-Harvesting_wheat._Foto_Austr._Nat._Travel._Ass.,_Au....jpg&amp;imgrefurl=http://www.baum.com.au/Dr_J_Baum/archiv_foto/karty/Polni_hospodarstvi.html&amp;h=730&amp;w=1000&amp;sz=135&amp;tbnid=wSStIo6B31kJ:&amp;tbnh=108&amp;tbnw=148&amp;hl=en&amp;start=46&amp;prev=/images%3Fq%3Dharvesting%2Bwheat%26start%3D40%26hl%3Den%26lr%3D%26rls%3DGGLD,GGLD:2004-13,GGLD:en%26sa%3DN"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hyperlink" Target="http://images.google.com/imgres?imgurl=http://eclectic.ss.uci.edu/~drwhite/turks/ulla13.jpg&amp;imgrefurl=http://eclectic.ss.uci.edu/~drwhite/turks/&amp;h=473&amp;w=654&amp;sz=27&amp;tbnid=l_8i1ByUEWMJ:&amp;tbnh=98&amp;tbnw=136&amp;hl=en&amp;start=92&amp;prev=/images%3Fq%3Dharvesting%2Bwheat%26start%3D80%26hl%3Den%26lr%3D%26rls%3DGGLD,GGLD:2004-13,GGLD:en%26sa%3DN" TargetMode="External"/><Relationship Id="rId7" Type="http://schemas.openxmlformats.org/officeDocument/2006/relationships/hyperlink" Target="http://images.google.com/imgres?imgurl=http://www.campsilos.org/mod2/images/9_haypeople.jpg&amp;imgrefurl=http://www.campsilos.org/mod2/teachers/r1_part5.shtml&amp;h=217&amp;w=334&amp;sz=19&amp;tbnid=HMm3tPbYIaEJ:&amp;tbnh=74&amp;tbnw=114&amp;hl=en&amp;start=152&amp;prev=/images%3Fq%3Dharvesting%2Bwheat%26start%3D140%26hl%3Den%26lr%3D%26rls%3DGGLD,GGLD:2004-13,GGLD:en%26sa%3DN"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81.jpeg"/><Relationship Id="rId5" Type="http://schemas.openxmlformats.org/officeDocument/2006/relationships/hyperlink" Target="http://images.google.com/imgres?imgurl=http://www.hort.purdue.edu/newcrop/history/lecture32/h_11.jpg&amp;imgrefurl=http://www.hort.purdue.edu/newcrop/history/lecture32/h_11.html&amp;h=383&amp;w=600&amp;sz=111&amp;tbnid=9qsnO47CXpYJ:&amp;tbnh=84&amp;tbnw=132&amp;hl=en&amp;start=133&amp;prev=/images%3Fq%3Dharvesting%2Bwheat%26start%3D120%26hl%3Den%26lr%3D%26rls%3DGGLD,GGLD:2004-13,GGLD:en%26sa%3DN" TargetMode="External"/><Relationship Id="rId4" Type="http://schemas.openxmlformats.org/officeDocument/2006/relationships/image" Target="../media/image80.jpeg"/></Relationships>
</file>

<file path=ppt/slides/_rels/slide2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85.jpeg"/></Relationships>
</file>

<file path=ppt/slides/_rels/slide2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87.jpeg"/><Relationship Id="rId4" Type="http://schemas.openxmlformats.org/officeDocument/2006/relationships/hyperlink" Target="http://images.google.com/imgres?imgurl=http://www.webspawner.com/users/morparmtn/american%2520dream.jpg&amp;imgrefurl=http://www.webspawner.com/users/morparmtn/&amp;h=185&amp;w=325&amp;sz=11&amp;tbnid=ouxYXowGJe4J:&amp;tbnh=64&amp;tbnw=112&amp;hl=en&amp;start=1&amp;prev=/images%3Fq%3Damerican%2Bdream%26hl%3Den%26lr%3D"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images.google.com/imgres?imgurl=http://www.english.uiuc.edu/maps/depression/images/sm_train.jpg&amp;imgrefurl=http://www.english.uiuc.edu/maps/depression/depression.htm&amp;h=295&amp;w=300&amp;sz=69&amp;tbnid=GgMBh0rZV_UJ:&amp;tbnh=109&amp;tbnw=111&amp;hl=en&amp;start=13&amp;prev=/images%3Fq%3Dgreat%2Bdepression%2B%26hl%3Den%26lr%3D" TargetMode="External"/><Relationship Id="rId3" Type="http://schemas.openxmlformats.org/officeDocument/2006/relationships/image" Target="../media/image88.jpeg"/><Relationship Id="rId7" Type="http://schemas.openxmlformats.org/officeDocument/2006/relationships/image" Target="../media/image90.jpe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hyperlink" Target="http://images.google.com/imgres?imgurl=http://www.nps.gov/elro/images/fdrl_hooverville.jpg&amp;imgrefurl=http://www.nps.gov/elro/glossary/great-depression.htm&amp;h=200&amp;w=277&amp;sz=7&amp;tbnid=YCeHrZ6nbdgJ:&amp;tbnh=78&amp;tbnw=108&amp;hl=en&amp;start=9&amp;prev=/images%3Fq%3Dgreat%2Bdepression%2B%26hl%3Den%26lr%3D" TargetMode="External"/><Relationship Id="rId11" Type="http://schemas.openxmlformats.org/officeDocument/2006/relationships/image" Target="../media/image92.jpeg"/><Relationship Id="rId5" Type="http://schemas.openxmlformats.org/officeDocument/2006/relationships/image" Target="../media/image89.jpeg"/><Relationship Id="rId10" Type="http://schemas.openxmlformats.org/officeDocument/2006/relationships/hyperlink" Target="http://images.google.com/imgres?imgurl=http://www.oah.org/pubs/magazine/greatdepression/img/christmas.jpg&amp;imgrefurl=http://www.oah.org/pubs/magazine/greatdepression/stevens-fogel-photos.html&amp;h=556&amp;w=855&amp;sz=159&amp;tbnid=6IyhCD1qy7YJ:&amp;tbnh=93&amp;tbnw=143&amp;hl=en&amp;start=19&amp;prev=/images%3Fq%3Dgreat%2Bdepression%2B%26hl%3Den%26lr%3D" TargetMode="External"/><Relationship Id="rId4" Type="http://schemas.openxmlformats.org/officeDocument/2006/relationships/hyperlink" Target="http://images.google.com/imgres?imgurl=http://www.bergen.org/AAST/Projects/depression/images/soup.jpg&amp;imgrefurl=http://www.bergen.org/AAST/Projects/depression/problems.html&amp;h=232&amp;w=323&amp;sz=24&amp;tbnid=5jWVST3qKMQJ:&amp;tbnh=81&amp;tbnw=113&amp;hl=en&amp;start=3&amp;prev=/images%3Fq%3Dgreat%2Bdepression%2B%26hl%3Den%26lr%3D" TargetMode="External"/><Relationship Id="rId9" Type="http://schemas.openxmlformats.org/officeDocument/2006/relationships/image" Target="../media/image91.jpeg"/></Relationships>
</file>

<file path=ppt/slides/_rels/slide2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ideo" Target="file:///C:\Documents%20and%20Settings\Lisa%20Ward\Local%20Settings\Temporary%20Internet%20Files\Content.IE5\V2SI24ZO\MPj04065290000%5b1%5d.jpg" TargetMode="Externa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wmf"/></Relationships>
</file>

<file path=ppt/slides/_rels/slide31.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99.wmf"/><Relationship Id="rId4" Type="http://schemas.openxmlformats.org/officeDocument/2006/relationships/image" Target="../media/image98.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01.jpeg"/></Relationships>
</file>

<file path=ppt/slides/_rels/slide3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03.jpeg"/></Relationships>
</file>

<file path=ppt/slides/_rels/slide3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www.dorothea-lange.org/gallary_fields/template_expanded%20gallary_peapickers.htm" TargetMode="External"/><Relationship Id="rId18"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3.jpeg"/><Relationship Id="rId17" Type="http://schemas.openxmlformats.org/officeDocument/2006/relationships/hyperlink" Target="http://www.dorothea-lange.org/gallary_fields/template_expanded%20gallary_family.htm" TargetMode="External"/><Relationship Id="rId2" Type="http://schemas.openxmlformats.org/officeDocument/2006/relationships/notesSlide" Target="../notesSlides/notesSlide4.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www.dorothea-lange.org/gallary_fields/template_expanded%20gallary_ditched.htm" TargetMode="External"/><Relationship Id="rId5" Type="http://schemas.openxmlformats.org/officeDocument/2006/relationships/image" Target="../media/image8.jpeg"/><Relationship Id="rId15" Type="http://schemas.openxmlformats.org/officeDocument/2006/relationships/hyperlink" Target="http://www.dorothea-lange.org/gallary_fields/template_expanded%20gallary_jobless.htm" TargetMode="External"/><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hyperlink" Target="http://www.dorothea-lange.org/gallary_fields/template_expanded%20gallary_looking.htm" TargetMode="External"/><Relationship Id="rId1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09.jpeg"/></Relationships>
</file>

<file path=ppt/slides/_rels/slide4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vric.ucdavis.edu/virtour/salinas/koike3.jpg"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9.jpeg"/><Relationship Id="rId3" Type="http://schemas.openxmlformats.org/officeDocument/2006/relationships/hyperlink" Target="http://images.google.com/imgres?imgurl=http://www.bookstellyouwhy.com/home/books/1364.jpg&amp;imgrefurl=http://www.bookstellyouwhy.com/&amp;h=384&amp;w=278&amp;sz=30&amp;tbnid=lYY5yY0RjdQJ:&amp;tbnh=119&amp;tbnw=86&amp;hl=en&amp;start=19&amp;prev=/images%3Fq%3Dsteinbeck,%2Bjohn%26hl%3Den%26lr%3D%26rls%3DGGLD,GGLD:2004-13,GGLD:en%26sa%3DN" TargetMode="External"/><Relationship Id="rId7" Type="http://schemas.openxmlformats.org/officeDocument/2006/relationships/hyperlink" Target="http://images.google.com/imgres?imgurl=http://www.pace.edu/library/pages/links/steinbeck/tortilla%2520flatt%2520SMALL.jpg&amp;imgrefurl=http://www.pace.edu/library/pages/links/steinbeck/steinbeck.htm&amp;h=1055&amp;w=720&amp;sz=209&amp;tbnid=-xaQq8Nexm4J:&amp;tbnh=149&amp;tbnw=102&amp;hl=en&amp;start=26&amp;prev=/images%3Fq%3Dsteinbeck,%2Bjohn%26start%3D20%26hl%3Den%26lr%3D%26rls%3DGGLD,GGLD:2004-13,GGLD:en%26sa%3DN" TargetMode="External"/><Relationship Id="rId12" Type="http://schemas.openxmlformats.org/officeDocument/2006/relationships/hyperlink" Target="http://images.google.com/imgres?imgurl=http://www.khbooks.com/featured_books/book-pix/steinbeck1.jpg&amp;imgrefurl=http://www.khbooks.com/featured_books/inventory.htm&amp;h=654&amp;w=452&amp;sz=24&amp;tbnid=4fbvvdSD_-gJ:&amp;tbnh=135&amp;tbnw=93&amp;hl=en&amp;start=57&amp;prev=/images%3Fq%3Dsteinbeck,%2Bjohn%26start%3D40%26hl%3Den%26lr%3D%26rls%3DGGLD,GGLD:2004-13,GGLD:en%26sa%3D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28.jpeg"/><Relationship Id="rId5" Type="http://schemas.openxmlformats.org/officeDocument/2006/relationships/hyperlink" Target="http://images.google.com/imgres?imgurl=http://www.valleybooks.net/valleybooks/images/items/1942.jpg&amp;imgrefurl=http://www.valleybooks.net/cgi-bin/valleybooks/featured.html&amp;h=303&amp;w=200&amp;sz=29&amp;tbnid=NyYEhN1IrVoJ:&amp;tbnh=111&amp;tbnw=73&amp;hl=en&amp;start=5&amp;prev=/images%3Fq%3Dsteinbeck,%2Bjohn%26hl%3Den%26lr%3D%26rls%3DGGLD,GGLD:2004-13,GGLD:en%26sa%3DN"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images.google.com/imgres?imgurl=http://www.moesbooks.net/pics/22531.jpg&amp;imgrefurl=http://www.moesbooks.com/cgi-bin/moe/22531.html&amp;h=500&amp;w=348&amp;sz=45&amp;tbnid=iqjZATiTECsJ:&amp;tbnh=126&amp;tbnw=88&amp;hl=en&amp;start=56&amp;prev=/images%3Fq%3Dsteinbeck,%2Bjohn%26start%3D40%26hl%3Den%26lr%3D%26rls%3DGGLD,GGLD:2004-13,GGLD:en%26sa%3DN" TargetMode="External"/><Relationship Id="rId1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pace.edu/library/pages/links/steinbeck/tortilla%2520flatt%2520SMALL.jpg&amp;imgrefurl=http://www.pace.edu/library/pages/links/steinbeck/steinbeck.htm&amp;h=1055&amp;w=720&amp;sz=209&amp;tbnid=-xaQq8Nexm4J:&amp;tbnh=149&amp;tbnw=102&amp;hl=en&amp;start=26&amp;prev=/images%3Fq%3Dsteinbeck,%2Bjohn%26start%3D20%26hl%3Den%26lr%3D%26rls%3DGGLD,GGLD:2004-13,GGLD:en%26sa%3D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ctrTitle"/>
          </p:nvPr>
        </p:nvSpPr>
        <p:spPr>
          <a:xfrm>
            <a:off x="2804608" y="29879"/>
            <a:ext cx="7162800" cy="1239648"/>
          </a:xfrm>
        </p:spPr>
        <p:txBody>
          <a:bodyPr/>
          <a:lstStyle/>
          <a:p>
            <a:pPr eaLnBrk="1" hangingPunct="1">
              <a:defRPr/>
            </a:pPr>
            <a:r>
              <a:rPr lang="en-US" sz="5400" b="1" i="1" dirty="0">
                <a:latin typeface="Storybook" pitchFamily="2" charset="0"/>
              </a:rPr>
              <a:t>O</a:t>
            </a:r>
            <a:r>
              <a:rPr lang="en-US" sz="5400" b="1" i="1" dirty="0" smtClean="0">
                <a:latin typeface="Storybook" pitchFamily="2" charset="0"/>
              </a:rPr>
              <a:t>f </a:t>
            </a:r>
            <a:r>
              <a:rPr lang="en-US" sz="5400" b="1" i="1" dirty="0" smtClean="0">
                <a:latin typeface="Storybook" pitchFamily="2" charset="0"/>
              </a:rPr>
              <a:t>Mice and Men</a:t>
            </a:r>
          </a:p>
        </p:txBody>
      </p:sp>
      <p:sp>
        <p:nvSpPr>
          <p:cNvPr id="121861" name="Rectangle 5"/>
          <p:cNvSpPr>
            <a:spLocks noGrp="1" noChangeArrowheads="1"/>
          </p:cNvSpPr>
          <p:nvPr>
            <p:ph type="subTitle" idx="1"/>
          </p:nvPr>
        </p:nvSpPr>
        <p:spPr>
          <a:xfrm>
            <a:off x="4605505" y="1196752"/>
            <a:ext cx="3657600" cy="638944"/>
          </a:xfrm>
        </p:spPr>
        <p:txBody>
          <a:bodyPr>
            <a:normAutofit lnSpcReduction="10000"/>
          </a:bodyPr>
          <a:lstStyle/>
          <a:p>
            <a:pPr eaLnBrk="1" hangingPunct="1">
              <a:defRPr/>
            </a:pPr>
            <a:r>
              <a:rPr lang="en-US" sz="3600" dirty="0" smtClean="0">
                <a:latin typeface="Tw Cen MT" pitchFamily="34" charset="0"/>
              </a:rPr>
              <a:t>By John Steinbeck</a:t>
            </a:r>
          </a:p>
        </p:txBody>
      </p:sp>
      <p:pic>
        <p:nvPicPr>
          <p:cNvPr id="3076" name="Picture 7" descr="steinbeck1"/>
          <p:cNvPicPr>
            <a:picLocks noChangeAspect="1" noChangeArrowheads="1"/>
          </p:cNvPicPr>
          <p:nvPr/>
        </p:nvPicPr>
        <p:blipFill>
          <a:blip r:embed="rId3" cstate="print">
            <a:extLst>
              <a:ext uri="{28A0092B-C50C-407E-A947-70E740481C1C}">
                <a14:useLocalDpi xmlns:a14="http://schemas.microsoft.com/office/drawing/2010/main" val="0"/>
              </a:ext>
            </a:extLst>
          </a:blip>
          <a:srcRect l="5981" t="2942" r="11722" b="12630"/>
          <a:stretch>
            <a:fillRect/>
          </a:stretch>
        </p:blipFill>
        <p:spPr bwMode="auto">
          <a:xfrm>
            <a:off x="6012160" y="3248613"/>
            <a:ext cx="1990973" cy="282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Movie Poster Image for Of Mice and Men"/>
          <p:cNvPicPr>
            <a:picLocks noChangeAspect="1" noChangeArrowheads="1"/>
          </p:cNvPicPr>
          <p:nvPr/>
        </p:nvPicPr>
        <p:blipFill>
          <a:blip r:embed="rId4">
            <a:extLst>
              <a:ext uri="{28A0092B-C50C-407E-A947-70E740481C1C}">
                <a14:useLocalDpi xmlns:a14="http://schemas.microsoft.com/office/drawing/2010/main" val="0"/>
              </a:ext>
            </a:extLst>
          </a:blip>
          <a:srcRect l="17497" t="26401" r="12515" b="28156"/>
          <a:stretch>
            <a:fillRect/>
          </a:stretch>
        </p:blipFill>
        <p:spPr bwMode="auto">
          <a:xfrm>
            <a:off x="1403648" y="2133848"/>
            <a:ext cx="4038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889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57200" y="381000"/>
            <a:ext cx="9144000" cy="6324600"/>
          </a:xfrm>
        </p:spPr>
        <p:txBody>
          <a:bodyPr>
            <a:normAutofit fontScale="92500" lnSpcReduction="20000"/>
          </a:bodyPr>
          <a:lstStyle/>
          <a:p>
            <a:pPr eaLnBrk="1" hangingPunct="1">
              <a:lnSpc>
                <a:spcPct val="90000"/>
              </a:lnSpc>
            </a:pPr>
            <a:r>
              <a:rPr lang="en-US" altLang="en-US" sz="2400" smtClean="0">
                <a:latin typeface="Book Antiqua" pitchFamily="18" charset="0"/>
              </a:rPr>
              <a:t>In 1939, </a:t>
            </a:r>
            <a:r>
              <a:rPr lang="en-US" altLang="en-US" sz="2400" i="1" smtClean="0">
                <a:latin typeface="Book Antiqua" pitchFamily="18" charset="0"/>
              </a:rPr>
              <a:t>The Grapes of Wrath</a:t>
            </a:r>
            <a:r>
              <a:rPr lang="en-US" altLang="en-US" sz="2400" smtClean="0">
                <a:latin typeface="Book Antiqua" pitchFamily="18" charset="0"/>
              </a:rPr>
              <a:t> </a:t>
            </a:r>
          </a:p>
          <a:p>
            <a:pPr eaLnBrk="1" hangingPunct="1">
              <a:lnSpc>
                <a:spcPct val="90000"/>
              </a:lnSpc>
              <a:buFont typeface="Wingdings" pitchFamily="2" charset="2"/>
              <a:buNone/>
            </a:pPr>
            <a:r>
              <a:rPr lang="en-US" altLang="en-US" sz="2400" smtClean="0">
                <a:latin typeface="Book Antiqua" pitchFamily="18" charset="0"/>
              </a:rPr>
              <a:t>was published and became an </a:t>
            </a:r>
          </a:p>
          <a:p>
            <a:pPr eaLnBrk="1" hangingPunct="1">
              <a:lnSpc>
                <a:spcPct val="90000"/>
              </a:lnSpc>
              <a:buFont typeface="Wingdings" pitchFamily="2" charset="2"/>
              <a:buNone/>
            </a:pPr>
            <a:r>
              <a:rPr lang="en-US" altLang="en-US" sz="2400" smtClean="0">
                <a:latin typeface="Book Antiqua" pitchFamily="18" charset="0"/>
              </a:rPr>
              <a:t>instant best-seller; in 1940 it was </a:t>
            </a:r>
          </a:p>
          <a:p>
            <a:pPr eaLnBrk="1" hangingPunct="1">
              <a:lnSpc>
                <a:spcPct val="90000"/>
              </a:lnSpc>
              <a:buFont typeface="Wingdings" pitchFamily="2" charset="2"/>
              <a:buNone/>
            </a:pPr>
            <a:r>
              <a:rPr lang="en-US" altLang="en-US" sz="2400" smtClean="0">
                <a:latin typeface="Book Antiqua" pitchFamily="18" charset="0"/>
              </a:rPr>
              <a:t>awarded the Pulitzer Prize, one </a:t>
            </a:r>
          </a:p>
          <a:p>
            <a:pPr eaLnBrk="1" hangingPunct="1">
              <a:lnSpc>
                <a:spcPct val="90000"/>
              </a:lnSpc>
              <a:buFont typeface="Wingdings" pitchFamily="2" charset="2"/>
              <a:buNone/>
            </a:pPr>
            <a:r>
              <a:rPr lang="en-US" altLang="en-US" sz="2400" smtClean="0">
                <a:latin typeface="Book Antiqua" pitchFamily="18" charset="0"/>
              </a:rPr>
              <a:t>of the most prestigious literary </a:t>
            </a:r>
          </a:p>
          <a:p>
            <a:pPr eaLnBrk="1" hangingPunct="1">
              <a:lnSpc>
                <a:spcPct val="90000"/>
              </a:lnSpc>
              <a:buFont typeface="Wingdings" pitchFamily="2" charset="2"/>
              <a:buNone/>
            </a:pPr>
            <a:r>
              <a:rPr lang="en-US" altLang="en-US" sz="2400" smtClean="0">
                <a:latin typeface="Book Antiqua" pitchFamily="18" charset="0"/>
              </a:rPr>
              <a:t>awards in the world.</a:t>
            </a:r>
          </a:p>
          <a:p>
            <a:pPr eaLnBrk="1" hangingPunct="1">
              <a:lnSpc>
                <a:spcPct val="90000"/>
              </a:lnSpc>
            </a:pPr>
            <a:endParaRPr lang="en-US" altLang="en-US" sz="2400" smtClean="0">
              <a:latin typeface="Book Antiqua" pitchFamily="18" charset="0"/>
            </a:endParaRPr>
          </a:p>
          <a:p>
            <a:pPr eaLnBrk="1" hangingPunct="1">
              <a:lnSpc>
                <a:spcPct val="90000"/>
              </a:lnSpc>
            </a:pPr>
            <a:r>
              <a:rPr lang="en-US" altLang="en-US" sz="2400" smtClean="0">
                <a:latin typeface="Book Antiqua" pitchFamily="18" charset="0"/>
              </a:rPr>
              <a:t>This novel, just like </a:t>
            </a:r>
            <a:r>
              <a:rPr lang="en-US" altLang="en-US" sz="2400" i="1" smtClean="0">
                <a:latin typeface="Book Antiqua" pitchFamily="18" charset="0"/>
              </a:rPr>
              <a:t>Of Mice and Men</a:t>
            </a:r>
            <a:r>
              <a:rPr lang="en-US" altLang="en-US" sz="2400" smtClean="0">
                <a:latin typeface="Book Antiqua" pitchFamily="18" charset="0"/>
              </a:rPr>
              <a:t>, </a:t>
            </a:r>
          </a:p>
          <a:p>
            <a:pPr eaLnBrk="1" hangingPunct="1">
              <a:lnSpc>
                <a:spcPct val="90000"/>
              </a:lnSpc>
              <a:buFont typeface="Wingdings" pitchFamily="2" charset="2"/>
              <a:buNone/>
            </a:pPr>
            <a:r>
              <a:rPr lang="en-US" altLang="en-US" sz="2400" smtClean="0">
                <a:latin typeface="Book Antiqua" pitchFamily="18" charset="0"/>
              </a:rPr>
              <a:t>stemmed from his experience working </a:t>
            </a:r>
          </a:p>
          <a:p>
            <a:pPr eaLnBrk="1" hangingPunct="1">
              <a:lnSpc>
                <a:spcPct val="90000"/>
              </a:lnSpc>
              <a:buFont typeface="Wingdings" pitchFamily="2" charset="2"/>
              <a:buNone/>
            </a:pPr>
            <a:r>
              <a:rPr lang="en-US" altLang="en-US" sz="2400" smtClean="0">
                <a:latin typeface="Book Antiqua" pitchFamily="18" charset="0"/>
              </a:rPr>
              <a:t>among migrant workers.  </a:t>
            </a:r>
          </a:p>
          <a:p>
            <a:pPr eaLnBrk="1" hangingPunct="1">
              <a:lnSpc>
                <a:spcPct val="90000"/>
              </a:lnSpc>
            </a:pPr>
            <a:endParaRPr lang="en-US" altLang="en-US" sz="2400" smtClean="0">
              <a:latin typeface="Book Antiqua" pitchFamily="18" charset="0"/>
            </a:endParaRPr>
          </a:p>
          <a:p>
            <a:pPr eaLnBrk="1" hangingPunct="1">
              <a:lnSpc>
                <a:spcPct val="90000"/>
              </a:lnSpc>
            </a:pPr>
            <a:r>
              <a:rPr lang="en-US" altLang="en-US" sz="2400" smtClean="0">
                <a:latin typeface="Book Antiqua" pitchFamily="18" charset="0"/>
              </a:rPr>
              <a:t>Steinbeck’s experiences in the fields</a:t>
            </a:r>
          </a:p>
          <a:p>
            <a:pPr eaLnBrk="1" hangingPunct="1">
              <a:lnSpc>
                <a:spcPct val="90000"/>
              </a:lnSpc>
              <a:buFont typeface="Wingdings" pitchFamily="2" charset="2"/>
              <a:buNone/>
            </a:pPr>
            <a:r>
              <a:rPr lang="en-US" altLang="en-US" sz="2400" smtClean="0">
                <a:latin typeface="Book Antiqua" pitchFamily="18" charset="0"/>
              </a:rPr>
              <a:t> researching migrant workers led him to </a:t>
            </a:r>
          </a:p>
          <a:p>
            <a:pPr eaLnBrk="1" hangingPunct="1">
              <a:lnSpc>
                <a:spcPct val="90000"/>
              </a:lnSpc>
              <a:buFont typeface="Wingdings" pitchFamily="2" charset="2"/>
              <a:buNone/>
            </a:pPr>
            <a:r>
              <a:rPr lang="en-US" altLang="en-US" sz="2400" smtClean="0">
                <a:latin typeface="Book Antiqua" pitchFamily="18" charset="0"/>
              </a:rPr>
              <a:t>have more compassion for these workers,</a:t>
            </a:r>
          </a:p>
          <a:p>
            <a:pPr eaLnBrk="1" hangingPunct="1">
              <a:lnSpc>
                <a:spcPct val="90000"/>
              </a:lnSpc>
              <a:buFont typeface="Wingdings" pitchFamily="2" charset="2"/>
              <a:buNone/>
            </a:pPr>
            <a:r>
              <a:rPr lang="en-US" altLang="en-US" sz="2400" smtClean="0">
                <a:latin typeface="Book Antiqua" pitchFamily="18" charset="0"/>
              </a:rPr>
              <a:t>and stirred up his concern for social </a:t>
            </a:r>
          </a:p>
          <a:p>
            <a:pPr eaLnBrk="1" hangingPunct="1">
              <a:lnSpc>
                <a:spcPct val="90000"/>
              </a:lnSpc>
              <a:buFont typeface="Wingdings" pitchFamily="2" charset="2"/>
              <a:buNone/>
            </a:pPr>
            <a:r>
              <a:rPr lang="en-US" altLang="en-US" sz="2400" smtClean="0">
                <a:latin typeface="Book Antiqua" pitchFamily="18" charset="0"/>
              </a:rPr>
              <a:t>justice</a:t>
            </a:r>
            <a:r>
              <a:rPr lang="en-US" altLang="en-US" sz="2400" smtClean="0"/>
              <a:t>.</a:t>
            </a:r>
          </a:p>
          <a:p>
            <a:pPr eaLnBrk="1" hangingPunct="1">
              <a:lnSpc>
                <a:spcPct val="90000"/>
              </a:lnSpc>
              <a:buFont typeface="Wingdings" pitchFamily="2" charset="2"/>
              <a:buNone/>
            </a:pPr>
            <a:endParaRPr lang="en-US" altLang="en-US" sz="2400" smtClean="0"/>
          </a:p>
          <a:p>
            <a:pPr eaLnBrk="1" hangingPunct="1">
              <a:lnSpc>
                <a:spcPct val="90000"/>
              </a:lnSpc>
            </a:pPr>
            <a:endParaRPr lang="en-US" altLang="en-US" sz="2400" smtClean="0"/>
          </a:p>
        </p:txBody>
      </p:sp>
      <p:pic>
        <p:nvPicPr>
          <p:cNvPr id="12293" name="Picture 24" descr="1942">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00800" y="2590800"/>
            <a:ext cx="12525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3" descr="0001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953000"/>
            <a:ext cx="20574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3" descr="gra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04800"/>
            <a:ext cx="1352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606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683568" y="533400"/>
            <a:ext cx="7850832" cy="4830763"/>
          </a:xfrm>
        </p:spPr>
        <p:txBody>
          <a:bodyPr>
            <a:normAutofit fontScale="92500" lnSpcReduction="10000"/>
          </a:bodyPr>
          <a:lstStyle/>
          <a:p>
            <a:pPr eaLnBrk="1" hangingPunct="1">
              <a:lnSpc>
                <a:spcPct val="90000"/>
              </a:lnSpc>
            </a:pPr>
            <a:r>
              <a:rPr lang="en-US" altLang="en-US" sz="2800" dirty="0" smtClean="0">
                <a:latin typeface="Book Antiqua" pitchFamily="18" charset="0"/>
              </a:rPr>
              <a:t>In 1943 he </a:t>
            </a:r>
            <a:r>
              <a:rPr lang="en-US" altLang="en-US" sz="2800" dirty="0" smtClean="0">
                <a:latin typeface="Book Antiqua" pitchFamily="18" charset="0"/>
              </a:rPr>
              <a:t>married his second wife </a:t>
            </a:r>
            <a:r>
              <a:rPr lang="en-US" altLang="en-US" sz="2800" dirty="0" smtClean="0">
                <a:latin typeface="Book Antiqua" pitchFamily="18" charset="0"/>
              </a:rPr>
              <a:t>Gwendolyn </a:t>
            </a:r>
          </a:p>
          <a:p>
            <a:pPr eaLnBrk="1" hangingPunct="1">
              <a:lnSpc>
                <a:spcPct val="90000"/>
              </a:lnSpc>
              <a:buFont typeface="Wingdings" pitchFamily="2" charset="2"/>
              <a:buNone/>
            </a:pPr>
            <a:r>
              <a:rPr lang="en-US" altLang="en-US" sz="2800" dirty="0" smtClean="0">
                <a:latin typeface="Book Antiqua" pitchFamily="18" charset="0"/>
              </a:rPr>
              <a:t>Conger who would father him two </a:t>
            </a:r>
          </a:p>
          <a:p>
            <a:pPr eaLnBrk="1" hangingPunct="1">
              <a:lnSpc>
                <a:spcPct val="90000"/>
              </a:lnSpc>
              <a:buFont typeface="Wingdings" pitchFamily="2" charset="2"/>
              <a:buNone/>
            </a:pPr>
            <a:r>
              <a:rPr lang="en-US" altLang="en-US" sz="2800" dirty="0" smtClean="0">
                <a:latin typeface="Book Antiqua" pitchFamily="18" charset="0"/>
              </a:rPr>
              <a:t>sons before their divorce in 1948.</a:t>
            </a:r>
          </a:p>
          <a:p>
            <a:pPr eaLnBrk="1" hangingPunct="1">
              <a:lnSpc>
                <a:spcPct val="90000"/>
              </a:lnSpc>
              <a:buFont typeface="Wingdings" pitchFamily="2" charset="2"/>
              <a:buNone/>
            </a:pPr>
            <a:endParaRPr lang="en-US" altLang="en-US" sz="2800" dirty="0" smtClean="0">
              <a:latin typeface="Book Antiqua" pitchFamily="18" charset="0"/>
            </a:endParaRPr>
          </a:p>
          <a:p>
            <a:pPr eaLnBrk="1" hangingPunct="1">
              <a:lnSpc>
                <a:spcPct val="90000"/>
              </a:lnSpc>
              <a:buFont typeface="Wingdings" pitchFamily="2" charset="2"/>
              <a:buNone/>
            </a:pPr>
            <a:endParaRPr lang="en-US" altLang="en-US" sz="2800" dirty="0" smtClean="0">
              <a:latin typeface="Book Antiqua" pitchFamily="18" charset="0"/>
            </a:endParaRPr>
          </a:p>
          <a:p>
            <a:pPr eaLnBrk="1" hangingPunct="1">
              <a:lnSpc>
                <a:spcPct val="90000"/>
              </a:lnSpc>
            </a:pPr>
            <a:r>
              <a:rPr lang="en-US" altLang="en-US" sz="2800" dirty="0" smtClean="0">
                <a:latin typeface="Book Antiqua" pitchFamily="18" charset="0"/>
              </a:rPr>
              <a:t>In 1943 Steinbeck </a:t>
            </a:r>
          </a:p>
          <a:p>
            <a:pPr eaLnBrk="1" hangingPunct="1">
              <a:lnSpc>
                <a:spcPct val="90000"/>
              </a:lnSpc>
              <a:buFont typeface="Wingdings" pitchFamily="2" charset="2"/>
              <a:buNone/>
            </a:pPr>
            <a:r>
              <a:rPr lang="en-US" altLang="en-US" sz="2800" dirty="0" smtClean="0">
                <a:latin typeface="Book Antiqua" pitchFamily="18" charset="0"/>
              </a:rPr>
              <a:t>worked as a war </a:t>
            </a:r>
            <a:r>
              <a:rPr lang="en-US" altLang="en-US" sz="2800" dirty="0" err="1" smtClean="0">
                <a:latin typeface="Book Antiqua" pitchFamily="18" charset="0"/>
              </a:rPr>
              <a:t>corre</a:t>
            </a:r>
            <a:r>
              <a:rPr lang="en-US" altLang="en-US" sz="2800" dirty="0" smtClean="0">
                <a:latin typeface="Book Antiqua" pitchFamily="18" charset="0"/>
              </a:rPr>
              <a:t>-</a:t>
            </a:r>
          </a:p>
          <a:p>
            <a:pPr eaLnBrk="1" hangingPunct="1">
              <a:lnSpc>
                <a:spcPct val="90000"/>
              </a:lnSpc>
              <a:buFont typeface="Wingdings" pitchFamily="2" charset="2"/>
              <a:buNone/>
            </a:pPr>
            <a:r>
              <a:rPr lang="en-US" altLang="en-US" sz="2800" dirty="0" err="1" smtClean="0">
                <a:latin typeface="Book Antiqua" pitchFamily="18" charset="0"/>
              </a:rPr>
              <a:t>spondent</a:t>
            </a:r>
            <a:r>
              <a:rPr lang="en-US" altLang="en-US" sz="2800" dirty="0" smtClean="0">
                <a:latin typeface="Book Antiqua" pitchFamily="18" charset="0"/>
              </a:rPr>
              <a:t> for the New </a:t>
            </a:r>
          </a:p>
          <a:p>
            <a:pPr eaLnBrk="1" hangingPunct="1">
              <a:lnSpc>
                <a:spcPct val="90000"/>
              </a:lnSpc>
              <a:buFont typeface="Wingdings" pitchFamily="2" charset="2"/>
              <a:buNone/>
            </a:pPr>
            <a:r>
              <a:rPr lang="en-US" altLang="en-US" sz="2800" dirty="0" smtClean="0">
                <a:latin typeface="Book Antiqua" pitchFamily="18" charset="0"/>
              </a:rPr>
              <a:t>York newspaper,</a:t>
            </a:r>
            <a:r>
              <a:rPr lang="en-US" altLang="en-US" sz="2800" i="1" dirty="0" smtClean="0">
                <a:latin typeface="Book Antiqua" pitchFamily="18" charset="0"/>
              </a:rPr>
              <a:t> Herald </a:t>
            </a:r>
          </a:p>
          <a:p>
            <a:pPr eaLnBrk="1" hangingPunct="1">
              <a:lnSpc>
                <a:spcPct val="90000"/>
              </a:lnSpc>
              <a:buFont typeface="Wingdings" pitchFamily="2" charset="2"/>
              <a:buNone/>
            </a:pPr>
            <a:r>
              <a:rPr lang="en-US" altLang="en-US" sz="2800" i="1" dirty="0" smtClean="0">
                <a:latin typeface="Book Antiqua" pitchFamily="18" charset="0"/>
              </a:rPr>
              <a:t>Tribune.</a:t>
            </a:r>
          </a:p>
          <a:p>
            <a:pPr eaLnBrk="1" hangingPunct="1">
              <a:lnSpc>
                <a:spcPct val="90000"/>
              </a:lnSpc>
            </a:pPr>
            <a:endParaRPr lang="en-US" altLang="en-US" sz="2800" i="1" dirty="0" smtClean="0"/>
          </a:p>
        </p:txBody>
      </p:sp>
      <p:pic>
        <p:nvPicPr>
          <p:cNvPr id="2" name="Picture 8" descr="ww2-amphibious-ass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876800"/>
            <a:ext cx="215265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obi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8362"/>
            <a:ext cx="26670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descr="ww2-at-hom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7913" y="4495800"/>
            <a:ext cx="15255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ww2-p">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257800"/>
            <a:ext cx="1295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6" descr="ww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4343400"/>
            <a:ext cx="14208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4" descr="Pomona-chapel">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836712"/>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6" descr="father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7600" y="1143000"/>
            <a:ext cx="13985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045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2"/>
          </p:nvPr>
        </p:nvSpPr>
        <p:spPr>
          <a:xfrm>
            <a:off x="3276600" y="533400"/>
            <a:ext cx="5410200" cy="5592763"/>
          </a:xfrm>
        </p:spPr>
        <p:txBody>
          <a:bodyPr>
            <a:normAutofit lnSpcReduction="10000"/>
          </a:bodyPr>
          <a:lstStyle/>
          <a:p>
            <a:pPr eaLnBrk="1" hangingPunct="1">
              <a:lnSpc>
                <a:spcPct val="90000"/>
              </a:lnSpc>
            </a:pPr>
            <a:r>
              <a:rPr lang="en-US" altLang="en-US" sz="2400" smtClean="0">
                <a:latin typeface="Book Antiqua" pitchFamily="18" charset="0"/>
              </a:rPr>
              <a:t>While living in Monterey, California, Steinbeck said that he felt unwelcome as no one would rent him an office for writing, and he was harassed when trying to get fuel and wood from a local wartime rations board.  </a:t>
            </a:r>
          </a:p>
          <a:p>
            <a:pPr eaLnBrk="1" hangingPunct="1">
              <a:lnSpc>
                <a:spcPct val="90000"/>
              </a:lnSpc>
            </a:pPr>
            <a:endParaRPr lang="en-US" altLang="en-US" sz="2400" smtClean="0">
              <a:latin typeface="Book Antiqua" pitchFamily="18" charset="0"/>
            </a:endParaRPr>
          </a:p>
          <a:p>
            <a:pPr eaLnBrk="1" hangingPunct="1">
              <a:lnSpc>
                <a:spcPct val="90000"/>
              </a:lnSpc>
            </a:pPr>
            <a:r>
              <a:rPr lang="en-US" altLang="en-US" sz="2400" smtClean="0">
                <a:latin typeface="Book Antiqua" pitchFamily="18" charset="0"/>
              </a:rPr>
              <a:t>Steinbeck wrote that his old friends did not want to be around him, partly because of his works, and partly because he was so successful: </a:t>
            </a:r>
            <a:r>
              <a:rPr lang="en-US" altLang="en-US" sz="2400" i="1" smtClean="0">
                <a:latin typeface="Book Antiqua" pitchFamily="18" charset="0"/>
              </a:rPr>
              <a:t>“This isn't my country anymore. And it won't be until I am dead. It makes me very sad.”</a:t>
            </a:r>
            <a:r>
              <a:rPr lang="en-US" altLang="en-US" sz="2400" smtClean="0">
                <a:latin typeface="Book Antiqua" pitchFamily="18" charset="0"/>
              </a:rPr>
              <a:t> He left Monterey the next year and moved to New York.</a:t>
            </a:r>
          </a:p>
          <a:p>
            <a:pPr eaLnBrk="1" hangingPunct="1">
              <a:lnSpc>
                <a:spcPct val="90000"/>
              </a:lnSpc>
            </a:pPr>
            <a:endParaRPr lang="en-US" altLang="en-US" sz="2400" smtClean="0">
              <a:latin typeface="Book Antiqua" pitchFamily="18" charset="0"/>
            </a:endParaRPr>
          </a:p>
        </p:txBody>
      </p:sp>
      <p:pic>
        <p:nvPicPr>
          <p:cNvPr id="14339" name="Picture 7" descr="Todd recording Frank and Myra Pipkin&#1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36" y="414987"/>
            <a:ext cx="25908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r8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168" y="2608490"/>
            <a:ext cx="2286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descr="migran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4767765"/>
            <a:ext cx="22098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06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3"/>
          </p:nvPr>
        </p:nvSpPr>
        <p:spPr>
          <a:xfrm>
            <a:off x="2438400" y="609600"/>
            <a:ext cx="6324600" cy="5867400"/>
          </a:xfrm>
        </p:spPr>
        <p:txBody>
          <a:bodyPr>
            <a:normAutofit lnSpcReduction="10000"/>
          </a:bodyPr>
          <a:lstStyle/>
          <a:p>
            <a:pPr eaLnBrk="1" hangingPunct="1">
              <a:lnSpc>
                <a:spcPct val="90000"/>
              </a:lnSpc>
            </a:pPr>
            <a:r>
              <a:rPr lang="en-US" altLang="en-US" sz="2200" smtClean="0">
                <a:latin typeface="Book Antiqua" pitchFamily="18" charset="0"/>
              </a:rPr>
              <a:t>In 1948 he moved back to Monterey.  A year later he met Elaine Scott, who in 1950 became his third wife.</a:t>
            </a:r>
          </a:p>
          <a:p>
            <a:pPr eaLnBrk="1" hangingPunct="1">
              <a:lnSpc>
                <a:spcPct val="90000"/>
              </a:lnSpc>
            </a:pPr>
            <a:endParaRPr lang="en-US" altLang="en-US" sz="2200" smtClean="0">
              <a:latin typeface="Book Antiqua" pitchFamily="18" charset="0"/>
            </a:endParaRPr>
          </a:p>
          <a:p>
            <a:pPr eaLnBrk="1" hangingPunct="1">
              <a:lnSpc>
                <a:spcPct val="90000"/>
              </a:lnSpc>
            </a:pPr>
            <a:r>
              <a:rPr lang="en-US" altLang="en-US" sz="2200" smtClean="0">
                <a:latin typeface="Book Antiqua" pitchFamily="18" charset="0"/>
              </a:rPr>
              <a:t>Although he continued to write and publish, he never felt at ease in his life, and once wrote to an aspiring writer from Salinas: </a:t>
            </a:r>
          </a:p>
          <a:p>
            <a:pPr eaLnBrk="1" hangingPunct="1">
              <a:lnSpc>
                <a:spcPct val="90000"/>
              </a:lnSpc>
            </a:pPr>
            <a:endParaRPr lang="en-US" altLang="en-US" sz="2200" smtClean="0">
              <a:latin typeface="Book Antiqua" pitchFamily="18" charset="0"/>
            </a:endParaRPr>
          </a:p>
          <a:p>
            <a:pPr eaLnBrk="1" hangingPunct="1">
              <a:lnSpc>
                <a:spcPct val="90000"/>
              </a:lnSpc>
              <a:buFont typeface="Wingdings" pitchFamily="2" charset="2"/>
              <a:buNone/>
            </a:pPr>
            <a:r>
              <a:rPr lang="en-US" altLang="en-US" sz="2200" smtClean="0">
                <a:latin typeface="Book Antiqua" pitchFamily="18" charset="0"/>
              </a:rPr>
              <a:t>		</a:t>
            </a:r>
            <a:r>
              <a:rPr lang="en-US" altLang="en-US" sz="2200" i="1" smtClean="0">
                <a:latin typeface="Book Antiqua" pitchFamily="18" charset="0"/>
              </a:rPr>
              <a:t>“Don't think for a moment that you will ever be forgiven for being what they call ‘different.’ You won’t! I still have not been forgiven. Only when I am delivered in a pine box will I be considered ‘safe.’ After I had written the Grapes of Wrath the librarians at the Salinas Public Library, who had known my folks remarked that is was lucky my parents were dead so that they did not have to suffer this shame.”  </a:t>
            </a:r>
          </a:p>
          <a:p>
            <a:pPr eaLnBrk="1" hangingPunct="1">
              <a:lnSpc>
                <a:spcPct val="90000"/>
              </a:lnSpc>
            </a:pPr>
            <a:endParaRPr lang="en-US" altLang="en-US" sz="2200" i="1" smtClean="0">
              <a:latin typeface="Book Antiqua" pitchFamily="18" charset="0"/>
            </a:endParaRPr>
          </a:p>
        </p:txBody>
      </p:sp>
      <p:pic>
        <p:nvPicPr>
          <p:cNvPr id="15363" name="Picture 8" descr="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21971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358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381000"/>
            <a:ext cx="8229600" cy="5745163"/>
          </a:xfrm>
        </p:spPr>
        <p:txBody>
          <a:bodyPr>
            <a:normAutofit lnSpcReduction="10000"/>
          </a:bodyPr>
          <a:lstStyle/>
          <a:p>
            <a:pPr eaLnBrk="1" hangingPunct="1">
              <a:lnSpc>
                <a:spcPct val="90000"/>
              </a:lnSpc>
            </a:pPr>
            <a:r>
              <a:rPr lang="en-US" altLang="en-US" sz="2800" smtClean="0">
                <a:latin typeface="Book Antiqua" pitchFamily="18" charset="0"/>
              </a:rPr>
              <a:t>One of Steinbeck’s two sons fought in the Vietnam War, while Steinbeck himself was in Asia covering the war for </a:t>
            </a:r>
            <a:r>
              <a:rPr lang="en-US" altLang="en-US" sz="2800" i="1" smtClean="0">
                <a:latin typeface="Book Antiqua" pitchFamily="18" charset="0"/>
              </a:rPr>
              <a:t>Newsday</a:t>
            </a:r>
            <a:r>
              <a:rPr lang="en-US" altLang="en-US" sz="2800" smtClean="0">
                <a:latin typeface="Book Antiqua" pitchFamily="18" charset="0"/>
              </a:rPr>
              <a:t>, a Long Island newspaper.  </a:t>
            </a:r>
          </a:p>
          <a:p>
            <a:pPr eaLnBrk="1" hangingPunct="1">
              <a:lnSpc>
                <a:spcPct val="90000"/>
              </a:lnSpc>
            </a:pPr>
            <a:endParaRPr lang="en-US" altLang="en-US" sz="2800" smtClean="0">
              <a:latin typeface="Book Antiqua" pitchFamily="18" charset="0"/>
            </a:endParaRPr>
          </a:p>
          <a:p>
            <a:pPr eaLnBrk="1" hangingPunct="1">
              <a:lnSpc>
                <a:spcPct val="90000"/>
              </a:lnSpc>
            </a:pPr>
            <a:endParaRPr lang="en-US" altLang="en-US" sz="2800" smtClean="0">
              <a:latin typeface="Book Antiqua" pitchFamily="18" charset="0"/>
            </a:endParaRPr>
          </a:p>
          <a:p>
            <a:pPr eaLnBrk="1" hangingPunct="1">
              <a:lnSpc>
                <a:spcPct val="90000"/>
              </a:lnSpc>
            </a:pPr>
            <a:endParaRPr lang="en-US" altLang="en-US" sz="2800" smtClean="0">
              <a:latin typeface="Book Antiqua" pitchFamily="18" charset="0"/>
            </a:endParaRPr>
          </a:p>
          <a:p>
            <a:pPr eaLnBrk="1" hangingPunct="1">
              <a:lnSpc>
                <a:spcPct val="90000"/>
              </a:lnSpc>
            </a:pPr>
            <a:endParaRPr lang="en-US" altLang="en-US" sz="2800" smtClean="0">
              <a:latin typeface="Book Antiqua" pitchFamily="18" charset="0"/>
            </a:endParaRPr>
          </a:p>
          <a:p>
            <a:pPr eaLnBrk="1" hangingPunct="1">
              <a:lnSpc>
                <a:spcPct val="90000"/>
              </a:lnSpc>
            </a:pPr>
            <a:r>
              <a:rPr lang="en-US" altLang="en-US" sz="2800" smtClean="0">
                <a:latin typeface="Book Antiqua" pitchFamily="18" charset="0"/>
              </a:rPr>
              <a:t>Steinbeck lost a number of friends </a:t>
            </a:r>
          </a:p>
          <a:p>
            <a:pPr eaLnBrk="1" hangingPunct="1">
              <a:lnSpc>
                <a:spcPct val="90000"/>
              </a:lnSpc>
              <a:buFont typeface="Wingdings" pitchFamily="2" charset="2"/>
              <a:buNone/>
            </a:pPr>
            <a:r>
              <a:rPr lang="en-US" altLang="en-US" sz="2800" smtClean="0">
                <a:latin typeface="Book Antiqua" pitchFamily="18" charset="0"/>
              </a:rPr>
              <a:t>during the anti-war movement due to </a:t>
            </a:r>
          </a:p>
          <a:p>
            <a:pPr eaLnBrk="1" hangingPunct="1">
              <a:lnSpc>
                <a:spcPct val="90000"/>
              </a:lnSpc>
              <a:buFont typeface="Wingdings" pitchFamily="2" charset="2"/>
              <a:buNone/>
            </a:pPr>
            <a:r>
              <a:rPr lang="en-US" altLang="en-US" sz="2800" smtClean="0">
                <a:latin typeface="Book Antiqua" pitchFamily="18" charset="0"/>
              </a:rPr>
              <a:t>his open support of the war and </a:t>
            </a:r>
          </a:p>
          <a:p>
            <a:pPr eaLnBrk="1" hangingPunct="1">
              <a:lnSpc>
                <a:spcPct val="90000"/>
              </a:lnSpc>
              <a:buFont typeface="Wingdings" pitchFamily="2" charset="2"/>
              <a:buNone/>
            </a:pPr>
            <a:r>
              <a:rPr lang="en-US" altLang="en-US" sz="2800" smtClean="0">
                <a:latin typeface="Book Antiqua" pitchFamily="18" charset="0"/>
              </a:rPr>
              <a:t>America’s involvement.</a:t>
            </a:r>
            <a:endParaRPr lang="en-US" altLang="en-US" sz="2800" smtClean="0"/>
          </a:p>
        </p:txBody>
      </p:sp>
      <p:pic>
        <p:nvPicPr>
          <p:cNvPr id="16387" name="Picture 5" descr="muste-bi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114800"/>
            <a:ext cx="2209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chinoo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532063"/>
            <a:ext cx="18669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kimphu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5410200"/>
            <a:ext cx="165735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helicopters_vietnam">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1752600"/>
            <a:ext cx="1387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descr="1962traini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2133600"/>
            <a:ext cx="1358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7" descr="David%2520M%2520Shribman%2520Column">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1066800"/>
            <a:ext cx="857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1" descr="p118">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2438400"/>
            <a:ext cx="11525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23" descr="05">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 y="2133600"/>
            <a:ext cx="1127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928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990600" y="304801"/>
            <a:ext cx="7848600" cy="3628256"/>
          </a:xfrm>
        </p:spPr>
        <p:txBody>
          <a:bodyPr/>
          <a:lstStyle/>
          <a:p>
            <a:pPr eaLnBrk="1" hangingPunct="1"/>
            <a:r>
              <a:rPr lang="en-US" altLang="en-US" sz="2400" dirty="0" smtClean="0">
                <a:latin typeface="Book Antiqua" pitchFamily="18" charset="0"/>
              </a:rPr>
              <a:t>John Steinbeck died on December 20, 1968, at his apartment in New York City</a:t>
            </a:r>
            <a:r>
              <a:rPr lang="en-US" altLang="en-US" sz="2400" dirty="0" smtClean="0">
                <a:latin typeface="Book Antiqua" pitchFamily="18" charset="0"/>
              </a:rPr>
              <a:t>.</a:t>
            </a:r>
            <a:endParaRPr lang="en-US" altLang="en-US" sz="2400" dirty="0" smtClean="0">
              <a:latin typeface="Book Antiqua" pitchFamily="18" charset="0"/>
            </a:endParaRPr>
          </a:p>
          <a:p>
            <a:pPr eaLnBrk="1" hangingPunct="1"/>
            <a:r>
              <a:rPr lang="en-US" altLang="en-US" sz="2400" dirty="0" smtClean="0">
                <a:latin typeface="Book Antiqua" pitchFamily="18" charset="0"/>
              </a:rPr>
              <a:t>His wife took him home to Salinas to be buried near the land that he spent his life writing about.</a:t>
            </a:r>
          </a:p>
          <a:p>
            <a:pPr eaLnBrk="1" hangingPunct="1">
              <a:buFont typeface="Wingdings" pitchFamily="2" charset="2"/>
              <a:buNone/>
            </a:pPr>
            <a:r>
              <a:rPr lang="en-US" altLang="en-US" sz="2400" dirty="0" smtClean="0">
                <a:latin typeface="Book Antiqua" pitchFamily="18" charset="0"/>
              </a:rPr>
              <a:t>  </a:t>
            </a:r>
          </a:p>
        </p:txBody>
      </p:sp>
      <p:pic>
        <p:nvPicPr>
          <p:cNvPr id="18435" name="Picture 11" descr="steinbeck_country0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5800" y="2971800"/>
            <a:ext cx="4191000" cy="218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9" descr="tombsto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996952"/>
            <a:ext cx="2493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JohnS"/>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l="18935" t="7994" r="14793"/>
          <a:stretch>
            <a:fillRect/>
          </a:stretch>
        </p:blipFill>
        <p:spPr>
          <a:xfrm>
            <a:off x="3779912" y="4149080"/>
            <a:ext cx="1600200" cy="175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8590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219200" y="381000"/>
            <a:ext cx="6629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GB" altLang="en-US" sz="6000" b="1">
                <a:latin typeface="American Classic" pitchFamily="18" charset="0"/>
              </a:rPr>
              <a:t>The Book</a:t>
            </a:r>
          </a:p>
        </p:txBody>
      </p:sp>
      <p:sp>
        <p:nvSpPr>
          <p:cNvPr id="79876" name="Text Box 4"/>
          <p:cNvSpPr txBox="1">
            <a:spLocks noChangeArrowheads="1"/>
          </p:cNvSpPr>
          <p:nvPr/>
        </p:nvSpPr>
        <p:spPr bwMode="auto">
          <a:xfrm>
            <a:off x="467544" y="1484784"/>
            <a:ext cx="835292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buFont typeface="Wingdings" pitchFamily="2" charset="2"/>
              <a:buChar char="v"/>
            </a:pPr>
            <a:r>
              <a:rPr lang="en-GB" altLang="en-US" sz="2400" b="1" i="1" dirty="0">
                <a:latin typeface="American Classic" pitchFamily="18" charset="0"/>
              </a:rPr>
              <a:t>Of Mice and Men</a:t>
            </a:r>
            <a:r>
              <a:rPr lang="en-GB" altLang="en-US" sz="2400" b="1" dirty="0">
                <a:latin typeface="American Classic" pitchFamily="18" charset="0"/>
              </a:rPr>
              <a:t> was originally called </a:t>
            </a:r>
            <a:r>
              <a:rPr lang="en-GB" altLang="en-US" sz="2400" b="1" i="1" dirty="0">
                <a:latin typeface="American Classic" pitchFamily="18" charset="0"/>
              </a:rPr>
              <a:t>Something That Happened</a:t>
            </a:r>
            <a:r>
              <a:rPr lang="en-GB" altLang="en-US" sz="2400" b="1" dirty="0">
                <a:latin typeface="American Classic" pitchFamily="18" charset="0"/>
              </a:rPr>
              <a:t>.</a:t>
            </a:r>
          </a:p>
          <a:p>
            <a:pPr eaLnBrk="1" hangingPunct="1">
              <a:spcBef>
                <a:spcPct val="50000"/>
              </a:spcBef>
              <a:buFont typeface="Wingdings" pitchFamily="2" charset="2"/>
              <a:buChar char="v"/>
            </a:pPr>
            <a:r>
              <a:rPr lang="en-GB" altLang="en-US" sz="2400" b="1" dirty="0">
                <a:latin typeface="American Classic" pitchFamily="18" charset="0"/>
              </a:rPr>
              <a:t> When Steinbeck first thought of the idea for the book he intended it to be for children. Steinbeck told a friend that he was experimenting with a new “dramatic form.” </a:t>
            </a:r>
          </a:p>
          <a:p>
            <a:pPr eaLnBrk="1" hangingPunct="1">
              <a:spcBef>
                <a:spcPct val="50000"/>
              </a:spcBef>
              <a:buFont typeface="Wingdings" pitchFamily="2" charset="2"/>
              <a:buChar char="v"/>
            </a:pPr>
            <a:r>
              <a:rPr lang="en-GB" altLang="en-US" sz="2400" b="1" dirty="0">
                <a:latin typeface="American Classic" pitchFamily="18" charset="0"/>
              </a:rPr>
              <a:t>In May 1936, he wrote a manuscript, but his puppy (a setter called Toby) ate it!</a:t>
            </a:r>
          </a:p>
          <a:p>
            <a:pPr eaLnBrk="1" hangingPunct="1">
              <a:spcBef>
                <a:spcPct val="50000"/>
              </a:spcBef>
              <a:buFont typeface="Wingdings" pitchFamily="2" charset="2"/>
              <a:buChar char="v"/>
            </a:pPr>
            <a:r>
              <a:rPr lang="en-GB" altLang="en-US" sz="2400" b="1" dirty="0">
                <a:latin typeface="American Classic" pitchFamily="18" charset="0"/>
              </a:rPr>
              <a:t>He said of the book: </a:t>
            </a:r>
          </a:p>
          <a:p>
            <a:pPr lvl="1" eaLnBrk="1" hangingPunct="1">
              <a:spcBef>
                <a:spcPct val="50000"/>
              </a:spcBef>
              <a:buFont typeface="Wingdings" pitchFamily="2" charset="2"/>
              <a:buChar char="v"/>
            </a:pPr>
            <a:r>
              <a:rPr lang="en-GB" altLang="en-US" sz="2400" b="1" dirty="0">
                <a:latin typeface="American Classic" pitchFamily="18" charset="0"/>
              </a:rPr>
              <a:t>"</a:t>
            </a:r>
            <a:r>
              <a:rPr lang="en-GB" altLang="en-US" sz="2400" b="1" i="1" dirty="0">
                <a:latin typeface="American Classic" pitchFamily="18" charset="0"/>
              </a:rPr>
              <a:t>It is an experiment and I don't know how successful."</a:t>
            </a:r>
          </a:p>
          <a:p>
            <a:pPr eaLnBrk="1" hangingPunct="1">
              <a:spcBef>
                <a:spcPct val="50000"/>
              </a:spcBef>
            </a:pPr>
            <a:endParaRPr lang="en-GB" altLang="en-US" sz="2000" b="1" i="1" dirty="0">
              <a:latin typeface="American Classic" pitchFamily="18" charset="0"/>
            </a:endParaRPr>
          </a:p>
        </p:txBody>
      </p:sp>
    </p:spTree>
    <p:extLst>
      <p:ext uri="{BB962C8B-B14F-4D97-AF65-F5344CB8AC3E}">
        <p14:creationId xmlns:p14="http://schemas.microsoft.com/office/powerpoint/2010/main" val="522321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98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9876">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9876">
                                            <p:txEl>
                                              <p:pRg st="1" end="1"/>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9876">
                                            <p:txEl>
                                              <p:pRg st="2" end="2"/>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9876">
                                            <p:txEl>
                                              <p:pRg st="3" end="3"/>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798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4000" b="1" dirty="0" smtClean="0">
                <a:solidFill>
                  <a:schemeClr val="tx2">
                    <a:lumMod val="75000"/>
                  </a:schemeClr>
                </a:solidFill>
                <a:latin typeface="American Classic" pitchFamily="18" charset="0"/>
              </a:rPr>
              <a:t>Write this! </a:t>
            </a:r>
            <a:r>
              <a:rPr lang="en-US" altLang="en-US" sz="4000" dirty="0" smtClean="0">
                <a:latin typeface="American Classic" pitchFamily="18" charset="0"/>
              </a:rPr>
              <a:t/>
            </a:r>
            <a:br>
              <a:rPr lang="en-US" altLang="en-US" sz="4000" dirty="0" smtClean="0">
                <a:latin typeface="American Classic" pitchFamily="18" charset="0"/>
              </a:rPr>
            </a:br>
            <a:r>
              <a:rPr lang="en-US" altLang="en-US" sz="4000" dirty="0" smtClean="0">
                <a:latin typeface="American Classic" pitchFamily="18" charset="0"/>
              </a:rPr>
              <a:t>Of </a:t>
            </a:r>
            <a:r>
              <a:rPr lang="en-US" altLang="en-US" sz="4000" dirty="0" smtClean="0">
                <a:latin typeface="American Classic" pitchFamily="18" charset="0"/>
              </a:rPr>
              <a:t>Mice and Men</a:t>
            </a:r>
            <a:endParaRPr lang="en-AU" altLang="en-US" sz="4000" dirty="0" smtClean="0">
              <a:latin typeface="American Classic" pitchFamily="18" charset="0"/>
            </a:endParaRPr>
          </a:p>
        </p:txBody>
      </p:sp>
      <p:sp>
        <p:nvSpPr>
          <p:cNvPr id="61443" name="Rectangle 3"/>
          <p:cNvSpPr>
            <a:spLocks noGrp="1" noChangeArrowheads="1"/>
          </p:cNvSpPr>
          <p:nvPr>
            <p:ph type="body" sz="half" idx="1"/>
          </p:nvPr>
        </p:nvSpPr>
        <p:spPr/>
        <p:txBody>
          <a:bodyPr/>
          <a:lstStyle/>
          <a:p>
            <a:pPr eaLnBrk="1" hangingPunct="1"/>
            <a:r>
              <a:rPr lang="en-US" altLang="en-US" sz="2400" b="1" dirty="0" smtClean="0">
                <a:latin typeface="American Classic" pitchFamily="18" charset="0"/>
              </a:rPr>
              <a:t>The novel deals with the issues dear to Steinbeck’s heart - poverty, homelessness, the exploitation of itinerant workers, the failure of the </a:t>
            </a:r>
            <a:r>
              <a:rPr lang="en-US" altLang="en-US" sz="2400" b="1" dirty="0" smtClean="0">
                <a:latin typeface="American Classic" pitchFamily="18" charset="0"/>
              </a:rPr>
              <a:t>American Dream</a:t>
            </a:r>
            <a:r>
              <a:rPr lang="en-US" altLang="en-US" sz="2400" b="1" dirty="0" smtClean="0">
                <a:latin typeface="American Classic" pitchFamily="18" charset="0"/>
              </a:rPr>
              <a:t>, </a:t>
            </a:r>
            <a:r>
              <a:rPr lang="en-US" altLang="en-US" sz="2400" b="1" dirty="0" smtClean="0">
                <a:latin typeface="American Classic" pitchFamily="18" charset="0"/>
              </a:rPr>
              <a:t>and America’s </a:t>
            </a:r>
            <a:r>
              <a:rPr lang="en-US" altLang="en-US" sz="2400" b="1" dirty="0" smtClean="0">
                <a:latin typeface="American Classic" pitchFamily="18" charset="0"/>
              </a:rPr>
              <a:t>general moral decline.</a:t>
            </a:r>
            <a:endParaRPr lang="en-AU" altLang="en-US" sz="2400" b="1" dirty="0" smtClean="0">
              <a:latin typeface="American Classic" pitchFamily="18" charset="0"/>
            </a:endParaRPr>
          </a:p>
        </p:txBody>
      </p:sp>
      <p:pic>
        <p:nvPicPr>
          <p:cNvPr id="22532" name="Picture 4" descr="Men talking on sidewalk">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13208" t="9834" r="7547" b="7072"/>
          <a:stretch>
            <a:fillRect/>
          </a:stretch>
        </p:blipFill>
        <p:spPr>
          <a:xfrm>
            <a:off x="6019800" y="1371600"/>
            <a:ext cx="2051050"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6" descr="Dust bowl image from the 1930's">
            <a:hlinkClick r:id="rId5"/>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191000" y="4724400"/>
            <a:ext cx="2619375"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8" descr="typical migratory worker"/>
          <p:cNvPicPr>
            <a:picLocks noChangeAspect="1" noChangeArrowheads="1"/>
          </p:cNvPicPr>
          <p:nvPr/>
        </p:nvPicPr>
        <p:blipFill>
          <a:blip r:embed="rId7">
            <a:extLst>
              <a:ext uri="{28A0092B-C50C-407E-A947-70E740481C1C}">
                <a14:useLocalDpi xmlns:a14="http://schemas.microsoft.com/office/drawing/2010/main" val="0"/>
              </a:ext>
            </a:extLst>
          </a:blip>
          <a:srcRect l="5234" t="5444" r="8397" b="9262"/>
          <a:stretch>
            <a:fillRect/>
          </a:stretch>
        </p:blipFill>
        <p:spPr bwMode="auto">
          <a:xfrm>
            <a:off x="6781800" y="3200400"/>
            <a:ext cx="14986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9" descr="migrant mother"/>
          <p:cNvPicPr>
            <a:picLocks noChangeAspect="1" noChangeArrowheads="1"/>
          </p:cNvPicPr>
          <p:nvPr/>
        </p:nvPicPr>
        <p:blipFill>
          <a:blip r:embed="rId8">
            <a:extLst>
              <a:ext uri="{28A0092B-C50C-407E-A947-70E740481C1C}">
                <a14:useLocalDpi xmlns:a14="http://schemas.microsoft.com/office/drawing/2010/main" val="0"/>
              </a:ext>
            </a:extLst>
          </a:blip>
          <a:srcRect l="12685" t="5797" r="11212" b="11594"/>
          <a:stretch>
            <a:fillRect/>
          </a:stretch>
        </p:blipFill>
        <p:spPr bwMode="auto">
          <a:xfrm>
            <a:off x="4495800" y="2667000"/>
            <a:ext cx="1684338" cy="2286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10" descr="fatherishome"/>
          <p:cNvPicPr>
            <a:picLocks noChangeAspect="1" noChangeArrowheads="1"/>
          </p:cNvPicPr>
          <p:nvPr/>
        </p:nvPicPr>
        <p:blipFill>
          <a:blip r:embed="rId9">
            <a:extLst>
              <a:ext uri="{28A0092B-C50C-407E-A947-70E740481C1C}">
                <a14:useLocalDpi xmlns:a14="http://schemas.microsoft.com/office/drawing/2010/main" val="0"/>
              </a:ext>
            </a:extLst>
          </a:blip>
          <a:srcRect l="9108" t="13310" r="21671" b="16811"/>
          <a:stretch>
            <a:fillRect/>
          </a:stretch>
        </p:blipFill>
        <p:spPr bwMode="auto">
          <a:xfrm>
            <a:off x="7391400" y="4876800"/>
            <a:ext cx="151765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5520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77813"/>
            <a:ext cx="8229600" cy="865187"/>
          </a:xfrm>
        </p:spPr>
        <p:txBody>
          <a:bodyPr/>
          <a:lstStyle/>
          <a:p>
            <a:pPr eaLnBrk="1" hangingPunct="1">
              <a:defRPr/>
            </a:pPr>
            <a:r>
              <a:rPr lang="en-US" sz="4800" smtClean="0">
                <a:latin typeface="Agency FB" pitchFamily="34" charset="0"/>
              </a:rPr>
              <a:t>Main Characters: Lennie &amp; George</a:t>
            </a:r>
          </a:p>
        </p:txBody>
      </p:sp>
      <p:sp>
        <p:nvSpPr>
          <p:cNvPr id="2" name="Content Placeholder 1"/>
          <p:cNvSpPr>
            <a:spLocks noGrp="1"/>
          </p:cNvSpPr>
          <p:nvPr>
            <p:ph idx="1"/>
          </p:nvPr>
        </p:nvSpPr>
        <p:spPr/>
        <p:txBody>
          <a:bodyPr/>
          <a:lstStyle/>
          <a:p>
            <a:endParaRPr lang="en-CA" dirty="0"/>
          </a:p>
        </p:txBody>
      </p:sp>
      <p:pic>
        <p:nvPicPr>
          <p:cNvPr id="63494" name="Picture 6" descr="http://media.comicbook.com/wp-content/uploads/2014/03/of-mice-and-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02" y="1111093"/>
            <a:ext cx="53149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63490" name="Picture 2" descr="http://fc05.deviantart.net/fs9/i/2006/145/0/c/Of_Mice_And_Men_by_RinkyDi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556792"/>
            <a:ext cx="2459308" cy="3439530"/>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https://encrypted-tbn0.gstatic.com/images?q=tbn:ANd9GcThI9TrPtD3QuZG8UsY0lD-G8fnoqj7ChZgB2fBPGopuLLvlsOp"/>
          <p:cNvPicPr>
            <a:picLocks noChangeAspect="1" noChangeArrowheads="1"/>
          </p:cNvPicPr>
          <p:nvPr/>
        </p:nvPicPr>
        <p:blipFill rotWithShape="1">
          <a:blip r:embed="rId5">
            <a:extLst>
              <a:ext uri="{28A0092B-C50C-407E-A947-70E740481C1C}">
                <a14:useLocalDpi xmlns:a14="http://schemas.microsoft.com/office/drawing/2010/main" val="0"/>
              </a:ext>
            </a:extLst>
          </a:blip>
          <a:srcRect t="21160" b="14950"/>
          <a:stretch/>
        </p:blipFill>
        <p:spPr bwMode="auto">
          <a:xfrm>
            <a:off x="3131841" y="3465093"/>
            <a:ext cx="3837212" cy="2625238"/>
          </a:xfrm>
          <a:prstGeom prst="rect">
            <a:avLst/>
          </a:prstGeom>
          <a:noFill/>
          <a:extLst>
            <a:ext uri="{909E8E84-426E-40DD-AFC4-6F175D3DCCD1}">
              <a14:hiddenFill xmlns:a14="http://schemas.microsoft.com/office/drawing/2010/main">
                <a:solidFill>
                  <a:srgbClr val="FFFFFF"/>
                </a:solidFill>
              </a14:hiddenFill>
            </a:ext>
          </a:extLst>
        </p:spPr>
      </p:pic>
      <p:pic>
        <p:nvPicPr>
          <p:cNvPr id="63496" name="Picture 8" descr="http://cdn2-b.examiner.com/sites/default/files/styles/article_large/hash/36/9d/369d4526dd817551bc29b9f9af1d8c60.jpg?itok=8TL5OZpq"/>
          <p:cNvPicPr>
            <a:picLocks noChangeAspect="1" noChangeArrowheads="1"/>
          </p:cNvPicPr>
          <p:nvPr/>
        </p:nvPicPr>
        <p:blipFill rotWithShape="1">
          <a:blip r:embed="rId6">
            <a:extLst>
              <a:ext uri="{28A0092B-C50C-407E-A947-70E740481C1C}">
                <a14:useLocalDpi xmlns:a14="http://schemas.microsoft.com/office/drawing/2010/main" val="0"/>
              </a:ext>
            </a:extLst>
          </a:blip>
          <a:srcRect l="16786" t="8584" r="13820"/>
          <a:stretch/>
        </p:blipFill>
        <p:spPr bwMode="auto">
          <a:xfrm>
            <a:off x="246379" y="3241030"/>
            <a:ext cx="3166943" cy="312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541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116632"/>
            <a:ext cx="8229600" cy="1139825"/>
          </a:xfrm>
          <a:noFill/>
        </p:spPr>
        <p:txBody>
          <a:bodyPr/>
          <a:lstStyle/>
          <a:p>
            <a:pPr eaLnBrk="1" hangingPunct="1"/>
            <a:r>
              <a:rPr lang="en-US" altLang="en-US" sz="4400" dirty="0" smtClean="0">
                <a:effectLst/>
                <a:latin typeface="American Classic" pitchFamily="18" charset="0"/>
              </a:rPr>
              <a:t>Lennie Small</a:t>
            </a:r>
          </a:p>
        </p:txBody>
      </p:sp>
      <p:sp>
        <p:nvSpPr>
          <p:cNvPr id="137219" name="Rectangle 3"/>
          <p:cNvSpPr>
            <a:spLocks noGrp="1" noChangeArrowheads="1"/>
          </p:cNvSpPr>
          <p:nvPr>
            <p:ph type="body" sz="half" idx="4294967295"/>
          </p:nvPr>
        </p:nvSpPr>
        <p:spPr>
          <a:xfrm>
            <a:off x="179512" y="1196752"/>
            <a:ext cx="5688632" cy="5184576"/>
          </a:xfrm>
        </p:spPr>
        <p:txBody>
          <a:bodyPr>
            <a:noAutofit/>
          </a:bodyPr>
          <a:lstStyle/>
          <a:p>
            <a:pPr eaLnBrk="1" hangingPunct="1">
              <a:lnSpc>
                <a:spcPct val="80000"/>
              </a:lnSpc>
              <a:defRPr/>
            </a:pPr>
            <a:r>
              <a:rPr lang="en-US" sz="2800" dirty="0" smtClean="0">
                <a:latin typeface="American Classic" pitchFamily="18" charset="0"/>
              </a:rPr>
              <a:t>Lennie is a large, lumbering, childlike migrant worker. Due to his mild mental disability, Lennie completely depends upon George, his friend and traveling companion, for guidance and protection. The two men share a vision of a farm that they will own together, a vision that Lennie believes in wholeheartedly. Gentle and kind, Lennie nevertheless does not understand his own strength. His love of petting soft things, such as small animals, dresses, and people’s hair, leads to disaster. </a:t>
            </a:r>
          </a:p>
        </p:txBody>
      </p:sp>
      <p:pic>
        <p:nvPicPr>
          <p:cNvPr id="24580" name="Picture 4" descr="of-mice-and-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30003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miceandmen"/>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4521" t="-2547" r="8006" b="4774"/>
          <a:stretch/>
        </p:blipFill>
        <p:spPr>
          <a:xfrm>
            <a:off x="7587879" y="260648"/>
            <a:ext cx="1556121" cy="1872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descr="denimlennie"/>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a:xfrm>
            <a:off x="7564391" y="3582952"/>
            <a:ext cx="1597152" cy="2212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586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 descr="steinb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28194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762000" y="533400"/>
            <a:ext cx="7772400" cy="2209800"/>
          </a:xfrm>
        </p:spPr>
        <p:txBody>
          <a:bodyPr/>
          <a:lstStyle/>
          <a:p>
            <a:pPr eaLnBrk="1" hangingPunct="1"/>
            <a:r>
              <a:rPr lang="en-US" altLang="en-US" sz="6600" smtClean="0">
                <a:latin typeface="Book Antiqua" pitchFamily="18" charset="0"/>
              </a:rPr>
              <a:t>John Steinbeck</a:t>
            </a:r>
            <a:r>
              <a:rPr lang="en-US" altLang="en-US" sz="5400" smtClean="0">
                <a:latin typeface="Book Antiqua" pitchFamily="18" charset="0"/>
              </a:rPr>
              <a:t> </a:t>
            </a:r>
            <a:br>
              <a:rPr lang="en-US" altLang="en-US" sz="5400" smtClean="0">
                <a:latin typeface="Book Antiqua" pitchFamily="18" charset="0"/>
              </a:rPr>
            </a:br>
            <a:r>
              <a:rPr lang="en-US" altLang="en-US" sz="3600" smtClean="0">
                <a:latin typeface="Book Antiqua" pitchFamily="18" charset="0"/>
              </a:rPr>
              <a:t>One of The Great American </a:t>
            </a:r>
            <a:br>
              <a:rPr lang="en-US" altLang="en-US" sz="3600" smtClean="0">
                <a:latin typeface="Book Antiqua" pitchFamily="18" charset="0"/>
              </a:rPr>
            </a:br>
            <a:r>
              <a:rPr lang="en-US" altLang="en-US" sz="3600" smtClean="0">
                <a:latin typeface="Book Antiqua" pitchFamily="18" charset="0"/>
              </a:rPr>
              <a:t>Writers of the 20</a:t>
            </a:r>
            <a:r>
              <a:rPr lang="en-US" altLang="en-US" sz="3600" baseline="30000" smtClean="0">
                <a:latin typeface="Book Antiqua" pitchFamily="18" charset="0"/>
              </a:rPr>
              <a:t>th</a:t>
            </a:r>
            <a:r>
              <a:rPr lang="en-US" altLang="en-US" sz="3600" smtClean="0">
                <a:latin typeface="Book Antiqua" pitchFamily="18" charset="0"/>
              </a:rPr>
              <a:t> Century</a:t>
            </a:r>
            <a:endParaRPr lang="en-US" altLang="en-US" sz="3600" i="1" smtClean="0">
              <a:latin typeface="Book Antiqua" pitchFamily="18" charset="0"/>
            </a:endParaRPr>
          </a:p>
        </p:txBody>
      </p:sp>
      <p:pic>
        <p:nvPicPr>
          <p:cNvPr id="4100" name="Picture 14"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76600"/>
            <a:ext cx="21431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6" descr="john-steinbeck-200x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429000"/>
            <a:ext cx="1905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676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sz="4400" dirty="0" smtClean="0">
                <a:latin typeface="American Classic" pitchFamily="18" charset="0"/>
              </a:rPr>
              <a:t>George Milton</a:t>
            </a:r>
          </a:p>
        </p:txBody>
      </p:sp>
      <p:sp>
        <p:nvSpPr>
          <p:cNvPr id="138243" name="Rectangle 3"/>
          <p:cNvSpPr>
            <a:spLocks noGrp="1" noChangeArrowheads="1"/>
          </p:cNvSpPr>
          <p:nvPr>
            <p:ph type="body" sz="half" idx="1"/>
          </p:nvPr>
        </p:nvSpPr>
        <p:spPr>
          <a:xfrm>
            <a:off x="539552" y="1340768"/>
            <a:ext cx="6048672" cy="5040560"/>
          </a:xfrm>
        </p:spPr>
        <p:txBody>
          <a:bodyPr>
            <a:normAutofit lnSpcReduction="10000"/>
          </a:bodyPr>
          <a:lstStyle/>
          <a:p>
            <a:pPr eaLnBrk="1" hangingPunct="1">
              <a:lnSpc>
                <a:spcPct val="80000"/>
              </a:lnSpc>
              <a:defRPr/>
            </a:pPr>
            <a:r>
              <a:rPr lang="en-US" sz="2800" dirty="0" smtClean="0">
                <a:latin typeface="American Classic" pitchFamily="18" charset="0"/>
              </a:rPr>
              <a:t>George is a small, wiry, quick-witted man who travels with, and cares for, Lennie. Although he frequently speaks of how much better his life would be without his caretaking responsibilities, George is obviously devoted to Lennie. George’s behavior is motivated by the desire to protect Lennie and, eventually, deliver them both to the farm of their dreams. Though George is the source for the often-told story of life on their future farm, it is Lennie’s childlike faith that enables George to actually believe his account of their future. </a:t>
            </a:r>
          </a:p>
        </p:txBody>
      </p:sp>
      <p:pic>
        <p:nvPicPr>
          <p:cNvPr id="25604" name="Picture 4" descr="austin_screens_scanlines-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00192" y="188640"/>
            <a:ext cx="2843808" cy="1830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5" descr="sweetlenni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9425" r="46497"/>
          <a:stretch>
            <a:fillRect/>
          </a:stretch>
        </p:blipFill>
        <p:spPr>
          <a:xfrm>
            <a:off x="7524328" y="1700808"/>
            <a:ext cx="1447800"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271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r>
              <a:rPr lang="en-US" altLang="en-US" smtClean="0">
                <a:latin typeface="Book Antiqua" pitchFamily="18" charset="0"/>
              </a:rPr>
              <a:t>The setting in </a:t>
            </a:r>
            <a:r>
              <a:rPr lang="en-US" altLang="en-US" i="1" smtClean="0">
                <a:latin typeface="Book Antiqua" pitchFamily="18" charset="0"/>
              </a:rPr>
              <a:t>Of</a:t>
            </a:r>
            <a:r>
              <a:rPr lang="en-US" altLang="en-US" smtClean="0">
                <a:latin typeface="Book Antiqua" pitchFamily="18" charset="0"/>
              </a:rPr>
              <a:t> </a:t>
            </a:r>
            <a:r>
              <a:rPr lang="en-US" altLang="en-US" i="1" smtClean="0">
                <a:latin typeface="Book Antiqua" pitchFamily="18" charset="0"/>
              </a:rPr>
              <a:t>Mice and Men</a:t>
            </a:r>
            <a:endParaRPr lang="en-US" altLang="en-US" smtClean="0">
              <a:latin typeface="Book Antiqua" pitchFamily="18" charset="0"/>
            </a:endParaRPr>
          </a:p>
        </p:txBody>
      </p:sp>
      <p:sp>
        <p:nvSpPr>
          <p:cNvPr id="25603" name="Rectangle 3"/>
          <p:cNvSpPr>
            <a:spLocks noGrp="1" noChangeArrowheads="1"/>
          </p:cNvSpPr>
          <p:nvPr>
            <p:ph type="body" sz="half" idx="1"/>
          </p:nvPr>
        </p:nvSpPr>
        <p:spPr/>
        <p:txBody>
          <a:bodyPr/>
          <a:lstStyle/>
          <a:p>
            <a:pPr eaLnBrk="1" hangingPunct="1">
              <a:lnSpc>
                <a:spcPct val="80000"/>
              </a:lnSpc>
              <a:defRPr/>
            </a:pPr>
            <a:r>
              <a:rPr lang="en-US" sz="2400" smtClean="0">
                <a:latin typeface="Book Antiqua" pitchFamily="18" charset="0"/>
              </a:rPr>
              <a:t>The novel is set in the farmland of the Salinas valley, where John Steinbeck was born.</a:t>
            </a:r>
          </a:p>
          <a:p>
            <a:pPr eaLnBrk="1" hangingPunct="1">
              <a:lnSpc>
                <a:spcPct val="80000"/>
              </a:lnSpc>
              <a:defRPr/>
            </a:pPr>
            <a:r>
              <a:rPr lang="en-US" sz="2400" smtClean="0">
                <a:latin typeface="Book Antiqua" pitchFamily="18" charset="0"/>
              </a:rPr>
              <a:t>The ranch in the novel is near Soledad, which is south-east of Salinas on the Salinas river.</a:t>
            </a:r>
          </a:p>
          <a:p>
            <a:pPr eaLnBrk="1" hangingPunct="1">
              <a:lnSpc>
                <a:spcPct val="80000"/>
              </a:lnSpc>
              <a:defRPr/>
            </a:pPr>
            <a:r>
              <a:rPr lang="en-US" sz="2400" smtClean="0">
                <a:latin typeface="Book Antiqua" pitchFamily="18" charset="0"/>
              </a:rPr>
              <a:t>The countryside described at the beginning of the novel, and the ranch itself is based on Steinbeck’s own experiences. </a:t>
            </a:r>
          </a:p>
        </p:txBody>
      </p:sp>
      <p:pic>
        <p:nvPicPr>
          <p:cNvPr id="27652" name="Picture 8" descr="salina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5800" y="1295400"/>
            <a:ext cx="2257425"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13" descr="valle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728521" y="3941763"/>
            <a:ext cx="1877957"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5160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latin typeface="American Classic" pitchFamily="18" charset="0"/>
              </a:rPr>
              <a:t>California in the 1930s</a:t>
            </a:r>
            <a:endParaRPr lang="en-AU" altLang="en-US" smtClean="0">
              <a:latin typeface="American Classic" pitchFamily="18" charset="0"/>
            </a:endParaRPr>
          </a:p>
        </p:txBody>
      </p:sp>
      <p:pic>
        <p:nvPicPr>
          <p:cNvPr id="29701" name="Picture 6" descr="lb-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3886200"/>
            <a:ext cx="4038600" cy="254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Picture 4" descr="Vwesternh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0"/>
            <a:ext cx="26685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Photograph of the Buckhorn Lo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41148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530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smtClean="0">
                <a:latin typeface="Book Antiqua" pitchFamily="18" charset="0"/>
              </a:rPr>
              <a:t>Why Migrant Workers?</a:t>
            </a:r>
          </a:p>
        </p:txBody>
      </p:sp>
      <p:sp>
        <p:nvSpPr>
          <p:cNvPr id="26627" name="Rectangle 3"/>
          <p:cNvSpPr>
            <a:spLocks noGrp="1" noChangeArrowheads="1"/>
          </p:cNvSpPr>
          <p:nvPr>
            <p:ph type="body" sz="half" idx="2"/>
          </p:nvPr>
        </p:nvSpPr>
        <p:spPr/>
        <p:txBody>
          <a:bodyPr/>
          <a:lstStyle/>
          <a:p>
            <a:pPr eaLnBrk="1" hangingPunct="1">
              <a:lnSpc>
                <a:spcPct val="90000"/>
              </a:lnSpc>
            </a:pPr>
            <a:r>
              <a:rPr lang="en-US" altLang="en-US" sz="2400" smtClean="0">
                <a:latin typeface="Book Antiqua" pitchFamily="18" charset="0"/>
              </a:rPr>
              <a:t>Before technology created farm machinery, humans had to do a lot of the farm work by hand.</a:t>
            </a:r>
          </a:p>
          <a:p>
            <a:pPr eaLnBrk="1" hangingPunct="1">
              <a:lnSpc>
                <a:spcPct val="90000"/>
              </a:lnSpc>
            </a:pPr>
            <a:r>
              <a:rPr lang="en-US" altLang="en-US" sz="2400" smtClean="0">
                <a:latin typeface="Book Antiqua" pitchFamily="18" charset="0"/>
              </a:rPr>
              <a:t>Between the 1880s and the 1930s, thousands of men would travel the countryside in search of work.</a:t>
            </a:r>
          </a:p>
          <a:p>
            <a:pPr eaLnBrk="1" hangingPunct="1">
              <a:lnSpc>
                <a:spcPct val="90000"/>
              </a:lnSpc>
            </a:pPr>
            <a:r>
              <a:rPr lang="en-US" altLang="en-US" sz="2400" smtClean="0">
                <a:latin typeface="Book Antiqua" pitchFamily="18" charset="0"/>
              </a:rPr>
              <a:t>Such work included the harvesting of wheat and barley.</a:t>
            </a:r>
            <a:endParaRPr lang="en-US" altLang="en-US" sz="2400" smtClean="0"/>
          </a:p>
        </p:txBody>
      </p:sp>
      <p:pic>
        <p:nvPicPr>
          <p:cNvPr id="30724" name="Picture 6" descr="ii9508101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57400"/>
            <a:ext cx="20955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LaJaraWorker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199548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descr="migran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124200"/>
            <a:ext cx="19335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2" descr="7258-Harvesting_whea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5181600"/>
            <a:ext cx="1905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4" descr="page5_02">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114800"/>
            <a:ext cx="21336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295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1143000"/>
          </a:xfrm>
        </p:spPr>
        <p:txBody>
          <a:bodyPr/>
          <a:lstStyle/>
          <a:p>
            <a:pPr algn="l" eaLnBrk="1" hangingPunct="1">
              <a:defRPr/>
            </a:pPr>
            <a:r>
              <a:rPr lang="en-US" smtClean="0">
                <a:latin typeface="Book Antiqua" pitchFamily="18" charset="0"/>
              </a:rPr>
              <a:t>Migrant Workers</a:t>
            </a:r>
          </a:p>
        </p:txBody>
      </p:sp>
      <p:sp>
        <p:nvSpPr>
          <p:cNvPr id="27652" name="Rectangle 4"/>
          <p:cNvSpPr>
            <a:spLocks noGrp="1" noChangeArrowheads="1"/>
          </p:cNvSpPr>
          <p:nvPr>
            <p:ph type="body" sz="half" idx="1"/>
          </p:nvPr>
        </p:nvSpPr>
        <p:spPr>
          <a:xfrm>
            <a:off x="457200" y="1143000"/>
            <a:ext cx="4953000" cy="5410200"/>
          </a:xfrm>
        </p:spPr>
        <p:txBody>
          <a:bodyPr/>
          <a:lstStyle/>
          <a:p>
            <a:pPr eaLnBrk="1" hangingPunct="1">
              <a:lnSpc>
                <a:spcPct val="90000"/>
              </a:lnSpc>
              <a:defRPr/>
            </a:pPr>
            <a:r>
              <a:rPr lang="en-US" sz="2400" smtClean="0">
                <a:latin typeface="Book Antiqua" pitchFamily="18" charset="0"/>
              </a:rPr>
              <a:t>These workers would earn $2.50 or $3.00 a day, plus food and shelter.</a:t>
            </a:r>
          </a:p>
          <a:p>
            <a:pPr eaLnBrk="1" hangingPunct="1">
              <a:lnSpc>
                <a:spcPct val="90000"/>
              </a:lnSpc>
              <a:defRPr/>
            </a:pPr>
            <a:r>
              <a:rPr lang="en-US" sz="2400" smtClean="0">
                <a:latin typeface="Book Antiqua" pitchFamily="18" charset="0"/>
              </a:rPr>
              <a:t>During the 1930s, the unemployment rate was high in the U.S., and with so many men searching for work, agencies were set up to send farm workers to where they were needed.</a:t>
            </a:r>
          </a:p>
          <a:p>
            <a:pPr eaLnBrk="1" hangingPunct="1">
              <a:lnSpc>
                <a:spcPct val="90000"/>
              </a:lnSpc>
              <a:defRPr/>
            </a:pPr>
            <a:r>
              <a:rPr lang="en-US" sz="2400" smtClean="0">
                <a:latin typeface="Book Antiqua" pitchFamily="18" charset="0"/>
              </a:rPr>
              <a:t>In the novel, George and Lennie (the two main characters) were given work cards from Murray and Ready’s, which was one of the farm work agencies.</a:t>
            </a:r>
          </a:p>
        </p:txBody>
      </p:sp>
      <p:pic>
        <p:nvPicPr>
          <p:cNvPr id="31748" name="Picture 9" descr="ulla1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13649"/>
          <a:stretch>
            <a:fillRect/>
          </a:stretch>
        </p:blipFill>
        <p:spPr bwMode="auto">
          <a:xfrm>
            <a:off x="5867400" y="1219200"/>
            <a:ext cx="2590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1" descr="h_1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054350"/>
            <a:ext cx="25908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3" descr="9_haypeop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800600"/>
            <a:ext cx="2514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892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4000" smtClean="0">
                <a:latin typeface="American Classic" pitchFamily="18" charset="0"/>
              </a:rPr>
              <a:t>Chasing the American Dream</a:t>
            </a:r>
          </a:p>
        </p:txBody>
      </p:sp>
      <p:sp>
        <p:nvSpPr>
          <p:cNvPr id="53251" name="Rectangle 3"/>
          <p:cNvSpPr>
            <a:spLocks noGrp="1" noChangeArrowheads="1"/>
          </p:cNvSpPr>
          <p:nvPr>
            <p:ph type="body" sz="half" idx="1"/>
          </p:nvPr>
        </p:nvSpPr>
        <p:spPr>
          <a:xfrm>
            <a:off x="457200" y="1600200"/>
            <a:ext cx="5029200" cy="4530725"/>
          </a:xfrm>
        </p:spPr>
        <p:txBody>
          <a:bodyPr/>
          <a:lstStyle/>
          <a:p>
            <a:pPr eaLnBrk="1" hangingPunct="1">
              <a:lnSpc>
                <a:spcPct val="80000"/>
              </a:lnSpc>
            </a:pPr>
            <a:r>
              <a:rPr lang="en-US" altLang="en-US" sz="2400" b="1" smtClean="0">
                <a:latin typeface="American Classic" pitchFamily="18" charset="0"/>
              </a:rPr>
              <a:t>“Give me your tired, your poor, your huddled masses yearning to breathe free, the wretched refuse of your teeming shore.</a:t>
            </a:r>
          </a:p>
          <a:p>
            <a:pPr eaLnBrk="1" hangingPunct="1">
              <a:lnSpc>
                <a:spcPct val="80000"/>
              </a:lnSpc>
              <a:buFont typeface="Wingdings" pitchFamily="2" charset="2"/>
              <a:buNone/>
            </a:pPr>
            <a:r>
              <a:rPr lang="en-US" altLang="en-US" sz="2400" b="1" smtClean="0">
                <a:latin typeface="American Classic" pitchFamily="18" charset="0"/>
              </a:rPr>
              <a:t>    Send these, the homeless, tempest tost to me,</a:t>
            </a:r>
          </a:p>
          <a:p>
            <a:pPr eaLnBrk="1" hangingPunct="1">
              <a:lnSpc>
                <a:spcPct val="80000"/>
              </a:lnSpc>
              <a:buFont typeface="Wingdings" pitchFamily="2" charset="2"/>
              <a:buNone/>
            </a:pPr>
            <a:r>
              <a:rPr lang="en-US" altLang="en-US" sz="2400" b="1" smtClean="0">
                <a:latin typeface="American Classic" pitchFamily="18" charset="0"/>
              </a:rPr>
              <a:t>     I lift my lamp beside the golden door.”</a:t>
            </a:r>
          </a:p>
          <a:p>
            <a:pPr eaLnBrk="1" hangingPunct="1">
              <a:lnSpc>
                <a:spcPct val="80000"/>
              </a:lnSpc>
              <a:buFont typeface="Wingdings" pitchFamily="2" charset="2"/>
              <a:buNone/>
            </a:pPr>
            <a:r>
              <a:rPr lang="en-US" altLang="en-US" sz="2400" smtClean="0">
                <a:latin typeface="American Classic" pitchFamily="18" charset="0"/>
              </a:rPr>
              <a:t>     ( </a:t>
            </a:r>
            <a:r>
              <a:rPr lang="en-US" altLang="en-US" sz="2400" b="1" i="1" smtClean="0">
                <a:latin typeface="American Classic" pitchFamily="18" charset="0"/>
              </a:rPr>
              <a:t>Emma Lazarus)</a:t>
            </a:r>
          </a:p>
          <a:p>
            <a:pPr eaLnBrk="1" hangingPunct="1">
              <a:lnSpc>
                <a:spcPct val="80000"/>
              </a:lnSpc>
              <a:buFont typeface="Wingdings" pitchFamily="2" charset="2"/>
              <a:buNone/>
            </a:pPr>
            <a:endParaRPr lang="en-US" altLang="en-US" sz="2400" b="1" i="1" smtClean="0">
              <a:latin typeface="American Classic" pitchFamily="18" charset="0"/>
            </a:endParaRPr>
          </a:p>
          <a:p>
            <a:pPr eaLnBrk="1" hangingPunct="1">
              <a:lnSpc>
                <a:spcPct val="80000"/>
              </a:lnSpc>
              <a:buFont typeface="Wingdings" pitchFamily="2" charset="2"/>
              <a:buNone/>
            </a:pPr>
            <a:r>
              <a:rPr lang="en-US" altLang="en-US" sz="2400" b="1" u="sng" smtClean="0">
                <a:latin typeface="American Classic" pitchFamily="18" charset="0"/>
              </a:rPr>
              <a:t>Written on the base of the Statue of Liberty </a:t>
            </a:r>
            <a:endParaRPr lang="en-AU" altLang="en-US" sz="2400" b="1" u="sng" smtClean="0">
              <a:latin typeface="American Classic" pitchFamily="18" charset="0"/>
            </a:endParaRPr>
          </a:p>
          <a:p>
            <a:pPr eaLnBrk="1" hangingPunct="1">
              <a:lnSpc>
                <a:spcPct val="80000"/>
              </a:lnSpc>
            </a:pPr>
            <a:endParaRPr lang="en-US" altLang="en-US" sz="2400" smtClean="0">
              <a:latin typeface="American Classic" pitchFamily="18" charset="0"/>
            </a:endParaRPr>
          </a:p>
        </p:txBody>
      </p:sp>
      <p:pic>
        <p:nvPicPr>
          <p:cNvPr id="32772" name="Picture 5" descr="MPj0316918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61025" y="1524000"/>
            <a:ext cx="2212975"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0209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lgn="l" eaLnBrk="1" hangingPunct="1"/>
            <a:r>
              <a:rPr lang="en-US" altLang="en-US" sz="4000" b="1" smtClean="0">
                <a:latin typeface="American Classic" pitchFamily="18" charset="0"/>
              </a:rPr>
              <a:t>The American Dream </a:t>
            </a:r>
            <a:br>
              <a:rPr lang="en-US" altLang="en-US" sz="4000" b="1" smtClean="0">
                <a:latin typeface="American Classic" pitchFamily="18" charset="0"/>
              </a:rPr>
            </a:br>
            <a:endParaRPr lang="en-AU" altLang="en-US" sz="4000" b="1" smtClean="0">
              <a:latin typeface="American Classic" pitchFamily="18" charset="0"/>
            </a:endParaRPr>
          </a:p>
        </p:txBody>
      </p:sp>
      <p:sp>
        <p:nvSpPr>
          <p:cNvPr id="51203" name="Rectangle 3"/>
          <p:cNvSpPr>
            <a:spLocks noGrp="1" noChangeArrowheads="1"/>
          </p:cNvSpPr>
          <p:nvPr>
            <p:ph type="body" sz="half" idx="1"/>
          </p:nvPr>
        </p:nvSpPr>
        <p:spPr>
          <a:xfrm>
            <a:off x="457200" y="1600200"/>
            <a:ext cx="5410200" cy="4530725"/>
          </a:xfrm>
        </p:spPr>
        <p:txBody>
          <a:bodyPr/>
          <a:lstStyle/>
          <a:p>
            <a:pPr eaLnBrk="1" hangingPunct="1">
              <a:lnSpc>
                <a:spcPct val="80000"/>
              </a:lnSpc>
            </a:pPr>
            <a:r>
              <a:rPr lang="en-US" altLang="en-US" sz="2400" b="1" smtClean="0">
                <a:latin typeface="American Classic" pitchFamily="18" charset="0"/>
              </a:rPr>
              <a:t>You can be successful if you work hard and live morally.</a:t>
            </a:r>
          </a:p>
          <a:p>
            <a:pPr eaLnBrk="1" hangingPunct="1">
              <a:lnSpc>
                <a:spcPct val="80000"/>
              </a:lnSpc>
            </a:pPr>
            <a:r>
              <a:rPr lang="en-US" altLang="en-US" sz="2400" b="1" smtClean="0">
                <a:latin typeface="American Classic" pitchFamily="18" charset="0"/>
              </a:rPr>
              <a:t>America is the land of opportunity.</a:t>
            </a:r>
          </a:p>
          <a:p>
            <a:pPr eaLnBrk="1" hangingPunct="1">
              <a:lnSpc>
                <a:spcPct val="80000"/>
              </a:lnSpc>
            </a:pPr>
            <a:r>
              <a:rPr lang="en-US" altLang="en-US" sz="2400" b="1" smtClean="0">
                <a:latin typeface="American Classic" pitchFamily="18" charset="0"/>
              </a:rPr>
              <a:t>Freedom to work hard and be happy is enshrined in the Constitution.</a:t>
            </a:r>
          </a:p>
          <a:p>
            <a:pPr eaLnBrk="1" hangingPunct="1">
              <a:lnSpc>
                <a:spcPct val="80000"/>
              </a:lnSpc>
            </a:pPr>
            <a:r>
              <a:rPr lang="en-US" altLang="en-US" sz="2400" b="1" smtClean="0">
                <a:latin typeface="American Classic" pitchFamily="18" charset="0"/>
              </a:rPr>
              <a:t>The Dream assumes equality of opportunity, no discrimination, freedom to follow goals and freedom from victimization.</a:t>
            </a:r>
            <a:endParaRPr lang="en-AU" altLang="en-US" sz="2400" b="1" smtClean="0">
              <a:latin typeface="American Classic" pitchFamily="18" charset="0"/>
            </a:endParaRPr>
          </a:p>
          <a:p>
            <a:pPr eaLnBrk="1" hangingPunct="1">
              <a:lnSpc>
                <a:spcPct val="80000"/>
              </a:lnSpc>
            </a:pPr>
            <a:endParaRPr lang="en-AU" altLang="en-US" sz="2400" b="1" smtClean="0">
              <a:latin typeface="American Classic" pitchFamily="18" charset="0"/>
            </a:endParaRPr>
          </a:p>
        </p:txBody>
      </p:sp>
      <p:pic>
        <p:nvPicPr>
          <p:cNvPr id="33796" name="Picture 7" descr="Logo%202x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1371600"/>
            <a:ext cx="2127250" cy="194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10" descr="dre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81400"/>
            <a:ext cx="23812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4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latin typeface="Book Antiqua" pitchFamily="18" charset="0"/>
              </a:rPr>
              <a:t>The American Dream</a:t>
            </a:r>
          </a:p>
        </p:txBody>
      </p:sp>
      <p:sp>
        <p:nvSpPr>
          <p:cNvPr id="28675" name="Rectangle 3"/>
          <p:cNvSpPr>
            <a:spLocks noGrp="1" noChangeArrowheads="1"/>
          </p:cNvSpPr>
          <p:nvPr>
            <p:ph type="body" sz="half" idx="1"/>
          </p:nvPr>
        </p:nvSpPr>
        <p:spPr/>
        <p:txBody>
          <a:bodyPr>
            <a:normAutofit lnSpcReduction="10000"/>
          </a:bodyPr>
          <a:lstStyle/>
          <a:p>
            <a:pPr eaLnBrk="1" hangingPunct="1">
              <a:defRPr/>
            </a:pPr>
            <a:r>
              <a:rPr lang="en-US" sz="2400" smtClean="0">
                <a:latin typeface="Book Antiqua" pitchFamily="18" charset="0"/>
              </a:rPr>
              <a:t>From the 17</a:t>
            </a:r>
            <a:r>
              <a:rPr lang="en-US" sz="2400" baseline="30000" smtClean="0">
                <a:latin typeface="Book Antiqua" pitchFamily="18" charset="0"/>
              </a:rPr>
              <a:t>th</a:t>
            </a:r>
            <a:r>
              <a:rPr lang="en-US" sz="2400" smtClean="0">
                <a:latin typeface="Book Antiqua" pitchFamily="18" charset="0"/>
              </a:rPr>
              <a:t> Century onwards, immigrants have dreamed of a better life in America.</a:t>
            </a:r>
          </a:p>
          <a:p>
            <a:pPr eaLnBrk="1" hangingPunct="1">
              <a:defRPr/>
            </a:pPr>
            <a:r>
              <a:rPr lang="en-US" sz="2400" smtClean="0">
                <a:latin typeface="Book Antiqua" pitchFamily="18" charset="0"/>
              </a:rPr>
              <a:t>Many people immigrated to America in search of a new life for themselves or their families.</a:t>
            </a:r>
          </a:p>
          <a:p>
            <a:pPr eaLnBrk="1" hangingPunct="1">
              <a:defRPr/>
            </a:pPr>
            <a:r>
              <a:rPr lang="en-US" sz="2400" smtClean="0">
                <a:latin typeface="Book Antiqua" pitchFamily="18" charset="0"/>
              </a:rPr>
              <a:t>Many others immigrated to escape persecution or poverty in their homeland.</a:t>
            </a:r>
          </a:p>
        </p:txBody>
      </p:sp>
      <p:pic>
        <p:nvPicPr>
          <p:cNvPr id="34821" name="Picture 11" descr="American_Dream"/>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89563" y="3276600"/>
            <a:ext cx="2051050" cy="233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7" descr="american%2520drea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600200"/>
            <a:ext cx="22860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929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457200" y="304800"/>
            <a:ext cx="5029200" cy="6324600"/>
          </a:xfrm>
        </p:spPr>
        <p:txBody>
          <a:bodyPr>
            <a:normAutofit/>
          </a:bodyPr>
          <a:lstStyle/>
          <a:p>
            <a:pPr eaLnBrk="1" hangingPunct="1">
              <a:lnSpc>
                <a:spcPct val="90000"/>
              </a:lnSpc>
            </a:pPr>
            <a:r>
              <a:rPr lang="en-US" altLang="en-US" sz="2400" dirty="0" smtClean="0">
                <a:latin typeface="Book Antiqua" pitchFamily="18" charset="0"/>
              </a:rPr>
              <a:t>The idea of an American Dream for many was broken when in 1929, the Wall Street crashed, marking the beginning of the Great Depression.</a:t>
            </a:r>
          </a:p>
          <a:p>
            <a:pPr eaLnBrk="1" hangingPunct="1">
              <a:lnSpc>
                <a:spcPct val="90000"/>
              </a:lnSpc>
              <a:buFont typeface="Wingdings" pitchFamily="2" charset="2"/>
              <a:buNone/>
            </a:pPr>
            <a:endParaRPr lang="en-US" altLang="en-US" sz="2400" dirty="0" smtClean="0">
              <a:latin typeface="Book Antiqua" pitchFamily="18" charset="0"/>
            </a:endParaRPr>
          </a:p>
          <a:p>
            <a:pPr eaLnBrk="1" hangingPunct="1">
              <a:lnSpc>
                <a:spcPct val="90000"/>
              </a:lnSpc>
            </a:pPr>
            <a:r>
              <a:rPr lang="en-US" altLang="en-US" sz="2400" dirty="0" smtClean="0">
                <a:latin typeface="Book Antiqua" pitchFamily="18" charset="0"/>
              </a:rPr>
              <a:t>Thousands of people made their way west towards California to escape from their farmlands in the Midwest that were failing due to drought.</a:t>
            </a:r>
          </a:p>
          <a:p>
            <a:pPr eaLnBrk="1" hangingPunct="1">
              <a:lnSpc>
                <a:spcPct val="90000"/>
              </a:lnSpc>
            </a:pPr>
            <a:endParaRPr lang="en-US" altLang="en-US" sz="2400" dirty="0" smtClean="0">
              <a:latin typeface="Book Antiqua" pitchFamily="18" charset="0"/>
            </a:endParaRPr>
          </a:p>
          <a:p>
            <a:pPr eaLnBrk="1" hangingPunct="1">
              <a:lnSpc>
                <a:spcPct val="90000"/>
              </a:lnSpc>
            </a:pPr>
            <a:r>
              <a:rPr lang="en-US" altLang="en-US" sz="2400" dirty="0" smtClean="0">
                <a:latin typeface="Book Antiqua" pitchFamily="18" charset="0"/>
              </a:rPr>
              <a:t>The characters of George and Lennie dreamt of having a “little house and a couple of acres” which was their own dream. </a:t>
            </a:r>
          </a:p>
        </p:txBody>
      </p:sp>
      <p:pic>
        <p:nvPicPr>
          <p:cNvPr id="36867" name="Picture 7" descr="PF_969055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96888"/>
            <a:ext cx="162877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9" descr="sou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752600"/>
            <a:ext cx="18335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descr="fdrl_hoovervil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048000"/>
            <a:ext cx="16573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3" descr="sm_tra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114800"/>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5" descr="christma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281613"/>
            <a:ext cx="16764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06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GB" sz="3200" smtClean="0">
                <a:latin typeface="American Classic" pitchFamily="18" charset="0"/>
              </a:rPr>
              <a:t>Is the American dream possible in the historical context of the novel?</a:t>
            </a:r>
          </a:p>
        </p:txBody>
      </p:sp>
      <p:sp>
        <p:nvSpPr>
          <p:cNvPr id="113667" name="Rectangle 3"/>
          <p:cNvSpPr>
            <a:spLocks noGrp="1" noChangeArrowheads="1"/>
          </p:cNvSpPr>
          <p:nvPr>
            <p:ph idx="1"/>
          </p:nvPr>
        </p:nvSpPr>
        <p:spPr/>
        <p:txBody>
          <a:bodyPr/>
          <a:lstStyle/>
          <a:p>
            <a:pPr eaLnBrk="1" hangingPunct="1"/>
            <a:endParaRPr lang="en-GB" altLang="en-US" smtClean="0"/>
          </a:p>
        </p:txBody>
      </p:sp>
      <p:pic>
        <p:nvPicPr>
          <p:cNvPr id="37892" name="Picture 4" descr="Image, Source: intermediary roll fi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90675"/>
            <a:ext cx="8229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1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eaLnBrk="1" hangingPunct="1">
              <a:defRPr/>
            </a:pPr>
            <a:r>
              <a:rPr lang="en-US" smtClean="0"/>
              <a:t>    </a:t>
            </a:r>
            <a:r>
              <a:rPr lang="en-US" smtClean="0">
                <a:latin typeface="Book Antiqua" pitchFamily="18" charset="0"/>
              </a:rPr>
              <a:t>A Look at the Author</a:t>
            </a:r>
          </a:p>
        </p:txBody>
      </p:sp>
      <p:sp>
        <p:nvSpPr>
          <p:cNvPr id="3075" name="Rectangle 3"/>
          <p:cNvSpPr>
            <a:spLocks noGrp="1" noChangeArrowheads="1"/>
          </p:cNvSpPr>
          <p:nvPr>
            <p:ph idx="1"/>
          </p:nvPr>
        </p:nvSpPr>
        <p:spPr/>
        <p:txBody>
          <a:bodyPr>
            <a:normAutofit fontScale="77500" lnSpcReduction="20000"/>
          </a:bodyPr>
          <a:lstStyle/>
          <a:p>
            <a:pPr eaLnBrk="1" hangingPunct="1">
              <a:lnSpc>
                <a:spcPct val="80000"/>
              </a:lnSpc>
            </a:pPr>
            <a:r>
              <a:rPr lang="en-US" altLang="en-US" sz="2700" smtClean="0">
                <a:latin typeface="Book Antiqua" pitchFamily="18" charset="0"/>
              </a:rPr>
              <a:t>Born February 27</a:t>
            </a:r>
            <a:r>
              <a:rPr lang="en-US" altLang="en-US" sz="2700" baseline="30000" smtClean="0">
                <a:latin typeface="Book Antiqua" pitchFamily="18" charset="0"/>
              </a:rPr>
              <a:t>th</a:t>
            </a:r>
            <a:r>
              <a:rPr lang="en-US" altLang="en-US" sz="2700" smtClean="0">
                <a:latin typeface="Book Antiqua" pitchFamily="18" charset="0"/>
              </a:rPr>
              <a:t> in 1902 in Salinas, California, </a:t>
            </a:r>
          </a:p>
          <a:p>
            <a:pPr eaLnBrk="1" hangingPunct="1">
              <a:lnSpc>
                <a:spcPct val="80000"/>
              </a:lnSpc>
              <a:buFont typeface="Wingdings" pitchFamily="2" charset="2"/>
              <a:buNone/>
            </a:pPr>
            <a:r>
              <a:rPr lang="en-US" altLang="en-US" sz="2700" smtClean="0">
                <a:latin typeface="Book Antiqua" pitchFamily="18" charset="0"/>
              </a:rPr>
              <a:t>John was the third of four children, and the only son.</a:t>
            </a:r>
          </a:p>
          <a:p>
            <a:pPr eaLnBrk="1" hangingPunct="1">
              <a:lnSpc>
                <a:spcPct val="80000"/>
              </a:lnSpc>
            </a:pPr>
            <a:endParaRPr lang="en-US" altLang="en-US" sz="2700" smtClean="0">
              <a:latin typeface="Book Antiqua" pitchFamily="18" charset="0"/>
            </a:endParaRPr>
          </a:p>
          <a:p>
            <a:pPr eaLnBrk="1" hangingPunct="1">
              <a:lnSpc>
                <a:spcPct val="80000"/>
              </a:lnSpc>
            </a:pPr>
            <a:r>
              <a:rPr lang="en-US" altLang="en-US" sz="2700" smtClean="0">
                <a:latin typeface="Book Antiqua" pitchFamily="18" charset="0"/>
              </a:rPr>
              <a:t>During his childhood, Steinbeck </a:t>
            </a:r>
          </a:p>
          <a:p>
            <a:pPr eaLnBrk="1" hangingPunct="1">
              <a:lnSpc>
                <a:spcPct val="80000"/>
              </a:lnSpc>
              <a:buFont typeface="Wingdings" pitchFamily="2" charset="2"/>
              <a:buNone/>
            </a:pPr>
            <a:r>
              <a:rPr lang="en-US" altLang="en-US" sz="2700" smtClean="0">
                <a:latin typeface="Book Antiqua" pitchFamily="18" charset="0"/>
              </a:rPr>
              <a:t>learned to appreciate his surroundings, </a:t>
            </a:r>
          </a:p>
          <a:p>
            <a:pPr eaLnBrk="1" hangingPunct="1">
              <a:lnSpc>
                <a:spcPct val="80000"/>
              </a:lnSpc>
              <a:buFont typeface="Wingdings" pitchFamily="2" charset="2"/>
              <a:buNone/>
            </a:pPr>
            <a:r>
              <a:rPr lang="en-US" altLang="en-US" sz="2700" smtClean="0">
                <a:latin typeface="Book Antiqua" pitchFamily="18" charset="0"/>
              </a:rPr>
              <a:t>and loved the Salinas countryside and </a:t>
            </a:r>
          </a:p>
          <a:p>
            <a:pPr eaLnBrk="1" hangingPunct="1">
              <a:lnSpc>
                <a:spcPct val="80000"/>
              </a:lnSpc>
              <a:buFont typeface="Wingdings" pitchFamily="2" charset="2"/>
              <a:buNone/>
            </a:pPr>
            <a:r>
              <a:rPr lang="en-US" altLang="en-US" sz="2700" smtClean="0">
                <a:latin typeface="Book Antiqua" pitchFamily="18" charset="0"/>
              </a:rPr>
              <a:t>the nearby Pacific Ocean; it would be </a:t>
            </a:r>
          </a:p>
          <a:p>
            <a:pPr eaLnBrk="1" hangingPunct="1">
              <a:lnSpc>
                <a:spcPct val="80000"/>
              </a:lnSpc>
              <a:buFont typeface="Wingdings" pitchFamily="2" charset="2"/>
              <a:buNone/>
            </a:pPr>
            <a:r>
              <a:rPr lang="en-US" altLang="en-US" sz="2700" smtClean="0">
                <a:latin typeface="Book Antiqua" pitchFamily="18" charset="0"/>
              </a:rPr>
              <a:t>this appreciation that would later come </a:t>
            </a:r>
          </a:p>
          <a:p>
            <a:pPr eaLnBrk="1" hangingPunct="1">
              <a:lnSpc>
                <a:spcPct val="80000"/>
              </a:lnSpc>
              <a:buFont typeface="Wingdings" pitchFamily="2" charset="2"/>
              <a:buNone/>
            </a:pPr>
            <a:r>
              <a:rPr lang="en-US" altLang="en-US" sz="2700" smtClean="0">
                <a:latin typeface="Book Antiqua" pitchFamily="18" charset="0"/>
              </a:rPr>
              <a:t>out in his writing.</a:t>
            </a:r>
          </a:p>
          <a:p>
            <a:pPr eaLnBrk="1" hangingPunct="1">
              <a:lnSpc>
                <a:spcPct val="80000"/>
              </a:lnSpc>
            </a:pPr>
            <a:endParaRPr lang="en-US" altLang="en-US" sz="2700" smtClean="0">
              <a:latin typeface="Book Antiqua" pitchFamily="18" charset="0"/>
            </a:endParaRPr>
          </a:p>
          <a:p>
            <a:pPr eaLnBrk="1" hangingPunct="1">
              <a:lnSpc>
                <a:spcPct val="80000"/>
              </a:lnSpc>
            </a:pPr>
            <a:r>
              <a:rPr lang="en-US" altLang="en-US" sz="2700" smtClean="0">
                <a:latin typeface="Book Antiqua" pitchFamily="18" charset="0"/>
              </a:rPr>
              <a:t>Steinbeck worked during his summers as a hired </a:t>
            </a:r>
          </a:p>
          <a:p>
            <a:pPr eaLnBrk="1" hangingPunct="1">
              <a:lnSpc>
                <a:spcPct val="80000"/>
              </a:lnSpc>
              <a:buFont typeface="Wingdings" pitchFamily="2" charset="2"/>
              <a:buNone/>
            </a:pPr>
            <a:r>
              <a:rPr lang="en-US" altLang="en-US" sz="2700" smtClean="0">
                <a:latin typeface="Book Antiqua" pitchFamily="18" charset="0"/>
              </a:rPr>
              <a:t>hand in nearby ranches.</a:t>
            </a:r>
          </a:p>
          <a:p>
            <a:pPr eaLnBrk="1" hangingPunct="1">
              <a:lnSpc>
                <a:spcPct val="80000"/>
              </a:lnSpc>
              <a:buFont typeface="Wingdings" pitchFamily="2" charset="2"/>
              <a:buNone/>
            </a:pPr>
            <a:endParaRPr lang="en-US" altLang="en-US" sz="2700" smtClean="0">
              <a:latin typeface="Book Antiqua" pitchFamily="18" charset="0"/>
            </a:endParaRPr>
          </a:p>
          <a:p>
            <a:pPr eaLnBrk="1" hangingPunct="1">
              <a:lnSpc>
                <a:spcPct val="80000"/>
              </a:lnSpc>
              <a:buFont typeface="Wingdings" pitchFamily="2" charset="2"/>
              <a:buNone/>
            </a:pPr>
            <a:endParaRPr lang="en-US" altLang="en-US" sz="2800" smtClean="0">
              <a:latin typeface="Book Antiqua" pitchFamily="18" charset="0"/>
            </a:endParaRPr>
          </a:p>
        </p:txBody>
      </p:sp>
      <p:pic>
        <p:nvPicPr>
          <p:cNvPr id="5124" name="Picture 5"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76872"/>
            <a:ext cx="15351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968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ChangeArrowheads="1"/>
          </p:cNvSpPr>
          <p:nvPr>
            <p:ph type="title"/>
          </p:nvPr>
        </p:nvSpPr>
        <p:spPr/>
        <p:txBody>
          <a:bodyPr/>
          <a:lstStyle/>
          <a:p>
            <a:pPr eaLnBrk="1" hangingPunct="1">
              <a:defRPr/>
            </a:pPr>
            <a:r>
              <a:rPr lang="en-US" smtClean="0">
                <a:latin typeface="American Classic" pitchFamily="18" charset="0"/>
              </a:rPr>
              <a:t>Dreams</a:t>
            </a:r>
          </a:p>
        </p:txBody>
      </p:sp>
      <p:sp>
        <p:nvSpPr>
          <p:cNvPr id="111618" name="Rectangle 2"/>
          <p:cNvSpPr>
            <a:spLocks noGrp="1" noChangeArrowheads="1"/>
          </p:cNvSpPr>
          <p:nvPr>
            <p:ph type="body" sz="half" idx="1"/>
          </p:nvPr>
        </p:nvSpPr>
        <p:spPr>
          <a:xfrm>
            <a:off x="609599" y="1052736"/>
            <a:ext cx="6287855" cy="3539901"/>
          </a:xfrm>
        </p:spPr>
        <p:txBody>
          <a:bodyPr/>
          <a:lstStyle/>
          <a:p>
            <a:pPr eaLnBrk="1" hangingPunct="1">
              <a:lnSpc>
                <a:spcPct val="90000"/>
              </a:lnSpc>
            </a:pPr>
            <a:r>
              <a:rPr lang="en-GB" altLang="en-US" sz="2800" dirty="0" smtClean="0">
                <a:latin typeface="American Classic" pitchFamily="18" charset="0"/>
              </a:rPr>
              <a:t>George and Lennie have a dream, even before they arrive at their new job on the ranch, to make enough money to live "off the fat of the land" and be their own bosses. Lennie will be permitted, then, to tend the rabbits. </a:t>
            </a:r>
          </a:p>
          <a:p>
            <a:pPr eaLnBrk="1" hangingPunct="1">
              <a:lnSpc>
                <a:spcPct val="90000"/>
              </a:lnSpc>
              <a:buFont typeface="Wingdings" pitchFamily="2" charset="2"/>
              <a:buNone/>
            </a:pPr>
            <a:endParaRPr lang="en-US" altLang="en-US" sz="1800" dirty="0" smtClean="0">
              <a:latin typeface="American Classic" pitchFamily="18" charset="0"/>
            </a:endParaRPr>
          </a:p>
        </p:txBody>
      </p:sp>
      <p:pic>
        <p:nvPicPr>
          <p:cNvPr id="38916" name="Picture 9" descr="MCj01857840000[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7164288" y="10910"/>
            <a:ext cx="1824038" cy="139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627" name="MPj04065290000[1].jpg">
            <a:hlinkClick r:id="" action="ppaction://media"/>
          </p:cNvPr>
          <p:cNvPicPr>
            <a:picLocks noGrp="1" noRot="1" noChangeAspect="1" noChangeArrowheads="1"/>
          </p:cNvPicPr>
          <p:nvPr>
            <p:ph sz="quarter" idx="3"/>
            <a:videoFile r:link="rId1"/>
          </p:nvPr>
        </p:nvPicPr>
        <p:blipFill>
          <a:blip r:embed="rId5">
            <a:extLst>
              <a:ext uri="{28A0092B-C50C-407E-A947-70E740481C1C}">
                <a14:useLocalDpi xmlns:a14="http://schemas.microsoft.com/office/drawing/2010/main" val="0"/>
              </a:ext>
            </a:extLst>
          </a:blip>
          <a:srcRect r="30257" b="18999"/>
          <a:stretch>
            <a:fillRect/>
          </a:stretch>
        </p:blipFill>
        <p:spPr>
          <a:xfrm>
            <a:off x="1043608" y="4509120"/>
            <a:ext cx="2824163"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4" descr="Of Mice and Men by John Steinbe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668" y="3789040"/>
            <a:ext cx="421957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925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animEffect transition="in" filter="slide(fromBottom)">
                                      <p:cBhvr>
                                        <p:cTn id="7" dur="5000"/>
                                        <p:tgtEl>
                                          <p:spTgt spid="1116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16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1627"/>
                                        </p:tgtEl>
                                      </p:cBhvr>
                                    </p:cmd>
                                  </p:childTnLst>
                                </p:cTn>
                              </p:par>
                            </p:childTnLst>
                          </p:cTn>
                        </p:par>
                      </p:childTnLst>
                    </p:cTn>
                  </p:par>
                </p:childTnLst>
              </p:cTn>
              <p:nextCondLst>
                <p:cond evt="onClick" delay="0">
                  <p:tgtEl>
                    <p:spTgt spid="111627"/>
                  </p:tgtEl>
                </p:cond>
              </p:nextCondLst>
            </p:seq>
            <p:video>
              <p:cMediaNode>
                <p:cTn id="13" fill="hold" display="0">
                  <p:stCondLst>
                    <p:cond delay="indefinite"/>
                  </p:stCondLst>
                  <p:endCondLst>
                    <p:cond evt="onNext" delay="0">
                      <p:tgtEl>
                        <p:sldTgt/>
                      </p:tgtEl>
                    </p:cond>
                    <p:cond evt="onPrev" delay="0">
                      <p:tgtEl>
                        <p:sldTgt/>
                      </p:tgtEl>
                    </p:cond>
                  </p:endCondLst>
                </p:cTn>
                <p:tgtEl>
                  <p:spTgt spid="11162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GB" smtClean="0">
                <a:latin typeface="American Classic" pitchFamily="18" charset="0"/>
              </a:rPr>
              <a:t>Dreams</a:t>
            </a:r>
          </a:p>
        </p:txBody>
      </p:sp>
      <p:sp>
        <p:nvSpPr>
          <p:cNvPr id="114691" name="Rectangle 3"/>
          <p:cNvSpPr>
            <a:spLocks noGrp="1" noChangeArrowheads="1"/>
          </p:cNvSpPr>
          <p:nvPr>
            <p:ph type="body" sz="half" idx="1"/>
          </p:nvPr>
        </p:nvSpPr>
        <p:spPr>
          <a:xfrm>
            <a:off x="457200" y="1219200"/>
            <a:ext cx="4953000" cy="4911725"/>
          </a:xfrm>
        </p:spPr>
        <p:txBody>
          <a:bodyPr/>
          <a:lstStyle/>
          <a:p>
            <a:pPr eaLnBrk="1" hangingPunct="1">
              <a:lnSpc>
                <a:spcPct val="90000"/>
              </a:lnSpc>
            </a:pPr>
            <a:r>
              <a:rPr lang="en-GB" altLang="en-US" sz="1800" smtClean="0">
                <a:latin typeface="American Classic" pitchFamily="18" charset="0"/>
              </a:rPr>
              <a:t>When George goes into a full description of the dream farm, its Eden-like qualities become even more apparent. All the food they want will be right there, with minimal effort. As Lennie says:</a:t>
            </a:r>
          </a:p>
          <a:p>
            <a:pPr lvl="1" eaLnBrk="1" hangingPunct="1">
              <a:lnSpc>
                <a:spcPct val="90000"/>
              </a:lnSpc>
            </a:pPr>
            <a:r>
              <a:rPr lang="en-GB" altLang="en-US" sz="1600" i="1" smtClean="0">
                <a:latin typeface="American Classic" pitchFamily="18" charset="0"/>
              </a:rPr>
              <a:t>"We could live offa the fatta the lan'."</a:t>
            </a:r>
            <a:endParaRPr lang="en-GB" altLang="en-US" sz="1600" smtClean="0">
              <a:latin typeface="American Classic" pitchFamily="18" charset="0"/>
            </a:endParaRPr>
          </a:p>
          <a:p>
            <a:pPr eaLnBrk="1" hangingPunct="1">
              <a:lnSpc>
                <a:spcPct val="90000"/>
              </a:lnSpc>
            </a:pPr>
            <a:r>
              <a:rPr lang="en-GB" altLang="en-US" sz="1800" smtClean="0">
                <a:latin typeface="American Classic" pitchFamily="18" charset="0"/>
              </a:rPr>
              <a:t>When George talks about their farm, he twice describes it in terms of things he loved in childhood: </a:t>
            </a:r>
          </a:p>
          <a:p>
            <a:pPr lvl="1" eaLnBrk="1" hangingPunct="1">
              <a:lnSpc>
                <a:spcPct val="90000"/>
              </a:lnSpc>
            </a:pPr>
            <a:r>
              <a:rPr lang="en-GB" altLang="en-US" sz="1600" i="1" smtClean="0">
                <a:latin typeface="American Classic" pitchFamily="18" charset="0"/>
              </a:rPr>
              <a:t> "I could build a smoke house like the one gran'pa had..."</a:t>
            </a:r>
            <a:endParaRPr lang="en-US" altLang="en-US" sz="1600" i="1" smtClean="0">
              <a:latin typeface="American Classic" pitchFamily="18" charset="0"/>
            </a:endParaRPr>
          </a:p>
          <a:p>
            <a:pPr eaLnBrk="1" hangingPunct="1">
              <a:lnSpc>
                <a:spcPct val="90000"/>
              </a:lnSpc>
            </a:pPr>
            <a:r>
              <a:rPr lang="en-GB" altLang="en-US" sz="1800" smtClean="0">
                <a:latin typeface="American Classic" pitchFamily="18" charset="0"/>
              </a:rPr>
              <a:t>George yearns for his future to reflect the beauty of his childhood. </a:t>
            </a:r>
          </a:p>
          <a:p>
            <a:pPr lvl="1" eaLnBrk="1" hangingPunct="1">
              <a:lnSpc>
                <a:spcPct val="90000"/>
              </a:lnSpc>
            </a:pPr>
            <a:r>
              <a:rPr lang="en-US" altLang="en-US" sz="1600" i="1" smtClean="0">
                <a:latin typeface="American Classic" pitchFamily="18" charset="0"/>
              </a:rPr>
              <a:t>"An' we'd keep a few pigeons to go flyin' around the win'mill like they done when I was a kid."</a:t>
            </a:r>
            <a:r>
              <a:rPr lang="en-US" altLang="en-US" sz="1600" smtClean="0">
                <a:latin typeface="American Classic" pitchFamily="18" charset="0"/>
              </a:rPr>
              <a:t> </a:t>
            </a:r>
            <a:endParaRPr lang="en-GB" altLang="en-US" sz="1600" smtClean="0">
              <a:latin typeface="American Classic" pitchFamily="18" charset="0"/>
            </a:endParaRPr>
          </a:p>
        </p:txBody>
      </p:sp>
      <p:pic>
        <p:nvPicPr>
          <p:cNvPr id="39941" name="Picture 15" descr="MCj02905700000[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934200" y="304800"/>
            <a:ext cx="1855788" cy="185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13" descr="MCj02808080000[1]"/>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5630878" y="4189845"/>
            <a:ext cx="2073244" cy="16929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16" descr="MCj028737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2438400"/>
            <a:ext cx="20955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569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z="4000" b="1" dirty="0" smtClean="0">
                <a:latin typeface="Vagabond" pitchFamily="2" charset="0"/>
              </a:rPr>
              <a:t>Meet the Other Characters</a:t>
            </a:r>
          </a:p>
        </p:txBody>
      </p:sp>
      <p:sp>
        <p:nvSpPr>
          <p:cNvPr id="141319" name="Rectangle 7"/>
          <p:cNvSpPr>
            <a:spLocks noGrp="1" noChangeArrowheads="1"/>
          </p:cNvSpPr>
          <p:nvPr>
            <p:ph idx="1"/>
          </p:nvPr>
        </p:nvSpPr>
        <p:spPr>
          <a:xfrm>
            <a:off x="1828800" y="1600200"/>
            <a:ext cx="6858000" cy="4530725"/>
          </a:xfrm>
        </p:spPr>
        <p:txBody>
          <a:bodyPr>
            <a:normAutofit fontScale="70000" lnSpcReduction="20000"/>
          </a:bodyPr>
          <a:lstStyle/>
          <a:p>
            <a:pPr eaLnBrk="1" hangingPunct="1">
              <a:buFont typeface="Arial" panose="020B0604020202020204" pitchFamily="34" charset="0"/>
              <a:buChar char="•"/>
            </a:pPr>
            <a:r>
              <a:rPr lang="en-US" altLang="en-US" sz="6200" dirty="0" smtClean="0">
                <a:latin typeface="Vagabond" pitchFamily="2" charset="0"/>
              </a:rPr>
              <a:t>Candy</a:t>
            </a:r>
          </a:p>
          <a:p>
            <a:pPr eaLnBrk="1" hangingPunct="1">
              <a:buFont typeface="Arial" panose="020B0604020202020204" pitchFamily="34" charset="0"/>
              <a:buChar char="•"/>
            </a:pPr>
            <a:r>
              <a:rPr lang="en-US" altLang="en-US" sz="6200" dirty="0" smtClean="0">
                <a:latin typeface="Vagabond" pitchFamily="2" charset="0"/>
              </a:rPr>
              <a:t>Curley</a:t>
            </a:r>
          </a:p>
          <a:p>
            <a:pPr eaLnBrk="1" hangingPunct="1">
              <a:buFont typeface="Arial" panose="020B0604020202020204" pitchFamily="34" charset="0"/>
              <a:buChar char="•"/>
            </a:pPr>
            <a:r>
              <a:rPr lang="en-US" altLang="en-US" sz="6200" dirty="0" smtClean="0">
                <a:latin typeface="Vagabond" pitchFamily="2" charset="0"/>
              </a:rPr>
              <a:t>Curley’s Wife</a:t>
            </a:r>
          </a:p>
          <a:p>
            <a:pPr eaLnBrk="1" hangingPunct="1">
              <a:buFont typeface="Arial" panose="020B0604020202020204" pitchFamily="34" charset="0"/>
              <a:buChar char="•"/>
            </a:pPr>
            <a:r>
              <a:rPr lang="en-US" altLang="en-US" sz="6200" dirty="0" smtClean="0">
                <a:latin typeface="Vagabond" pitchFamily="2" charset="0"/>
              </a:rPr>
              <a:t>Crooks</a:t>
            </a:r>
          </a:p>
          <a:p>
            <a:pPr eaLnBrk="1" hangingPunct="1">
              <a:buFont typeface="Arial" panose="020B0604020202020204" pitchFamily="34" charset="0"/>
              <a:buChar char="•"/>
            </a:pPr>
            <a:r>
              <a:rPr lang="en-US" altLang="en-US" sz="6200" dirty="0" smtClean="0">
                <a:latin typeface="Vagabond" pitchFamily="2" charset="0"/>
              </a:rPr>
              <a:t>Slim</a:t>
            </a:r>
          </a:p>
          <a:p>
            <a:pPr eaLnBrk="1" hangingPunct="1">
              <a:buFont typeface="Arial" panose="020B0604020202020204" pitchFamily="34" charset="0"/>
              <a:buChar char="•"/>
            </a:pPr>
            <a:r>
              <a:rPr lang="en-US" altLang="en-US" sz="6200" dirty="0" smtClean="0">
                <a:latin typeface="Vagabond" pitchFamily="2" charset="0"/>
              </a:rPr>
              <a:t>Carlson</a:t>
            </a:r>
          </a:p>
          <a:p>
            <a:pPr eaLnBrk="1" hangingPunct="1"/>
            <a:endParaRPr lang="en-US" altLang="en-US" dirty="0" smtClean="0">
              <a:latin typeface="Vagabond" pitchFamily="2" charset="0"/>
            </a:endParaRPr>
          </a:p>
        </p:txBody>
      </p:sp>
    </p:spTree>
    <p:extLst>
      <p:ext uri="{BB962C8B-B14F-4D97-AF65-F5344CB8AC3E}">
        <p14:creationId xmlns:p14="http://schemas.microsoft.com/office/powerpoint/2010/main" val="3483937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pPr eaLnBrk="1" hangingPunct="1">
              <a:defRPr/>
            </a:pPr>
            <a:r>
              <a:rPr lang="en-US" smtClean="0">
                <a:latin typeface="American Classic" pitchFamily="18" charset="0"/>
              </a:rPr>
              <a:t>Candy</a:t>
            </a:r>
          </a:p>
        </p:txBody>
      </p:sp>
      <p:sp>
        <p:nvSpPr>
          <p:cNvPr id="80901" name="Rectangle 5"/>
          <p:cNvSpPr>
            <a:spLocks noGrp="1" noChangeArrowheads="1"/>
          </p:cNvSpPr>
          <p:nvPr>
            <p:ph type="body" sz="half" idx="1"/>
          </p:nvPr>
        </p:nvSpPr>
        <p:spPr/>
        <p:txBody>
          <a:bodyPr/>
          <a:lstStyle/>
          <a:p>
            <a:pPr eaLnBrk="1" hangingPunct="1">
              <a:lnSpc>
                <a:spcPct val="80000"/>
              </a:lnSpc>
              <a:defRPr/>
            </a:pPr>
            <a:r>
              <a:rPr lang="en-US" sz="1800" smtClean="0">
                <a:latin typeface="American Classic" pitchFamily="18" charset="0"/>
              </a:rPr>
              <a:t>Candy is an aging ranch handyman, Candy lost his hand in an accident and worries about his future on the ranch. Fearing that his age is making him useless, he seizes on George’s description of the farm he and Lennie will have, offering his life’s savings if he can join George and Lennie in owning the land. The fate of Candy’s ancient dog, which Carlson shoots in the back of the head in an alleged act of mercy, foreshadows the manner of Lennie’s death. </a:t>
            </a:r>
          </a:p>
        </p:txBody>
      </p:sp>
      <p:pic>
        <p:nvPicPr>
          <p:cNvPr id="41988" name="Picture 10" descr="lic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025628" y="1600200"/>
            <a:ext cx="3283744"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13" descr="lenn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3000" y="1447800"/>
            <a:ext cx="3384550"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4136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p:txBody>
          <a:bodyPr/>
          <a:lstStyle/>
          <a:p>
            <a:pPr eaLnBrk="1" hangingPunct="1">
              <a:defRPr/>
            </a:pPr>
            <a:r>
              <a:rPr lang="en-US" smtClean="0">
                <a:latin typeface="American Classic" pitchFamily="18" charset="0"/>
              </a:rPr>
              <a:t>Curley</a:t>
            </a:r>
          </a:p>
        </p:txBody>
      </p:sp>
      <p:sp>
        <p:nvSpPr>
          <p:cNvPr id="84997" name="Rectangle 5"/>
          <p:cNvSpPr>
            <a:spLocks noGrp="1" noChangeArrowheads="1"/>
          </p:cNvSpPr>
          <p:nvPr>
            <p:ph type="body" sz="half" idx="1"/>
          </p:nvPr>
        </p:nvSpPr>
        <p:spPr/>
        <p:txBody>
          <a:bodyPr/>
          <a:lstStyle/>
          <a:p>
            <a:pPr eaLnBrk="1" hangingPunct="1">
              <a:lnSpc>
                <a:spcPct val="80000"/>
              </a:lnSpc>
              <a:defRPr/>
            </a:pPr>
            <a:r>
              <a:rPr lang="en-US" sz="2000" smtClean="0">
                <a:latin typeface="American Classic" pitchFamily="18" charset="0"/>
              </a:rPr>
              <a:t>Curley is the boss’s son, Curley wears high-heeled boots to distinguish himself from the field hands. Rumored to be a champion prizefighter, he is a confrontational, mean-spirited, and aggressive young man who seeks to compensate for his small stature by picking fights with larger men. Recently married, Curley is plagued with jealous suspicions and is extremely possessive of his flirtatious young wife.</a:t>
            </a:r>
          </a:p>
        </p:txBody>
      </p:sp>
      <p:pic>
        <p:nvPicPr>
          <p:cNvPr id="43012" name="Picture 8" descr="curlylenny"/>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25847" t="10902" r="23305"/>
          <a:stretch>
            <a:fillRect/>
          </a:stretch>
        </p:blipFill>
        <p:spPr>
          <a:xfrm>
            <a:off x="6019800" y="1447800"/>
            <a:ext cx="1473200" cy="181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3" name="Picture 11" descr="curl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495800" y="3582988"/>
            <a:ext cx="4038600" cy="267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4608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pPr eaLnBrk="1" hangingPunct="1">
              <a:defRPr/>
            </a:pPr>
            <a:r>
              <a:rPr lang="en-US" smtClean="0">
                <a:latin typeface="American Classic" pitchFamily="18" charset="0"/>
              </a:rPr>
              <a:t>Curley’s Wife</a:t>
            </a:r>
          </a:p>
        </p:txBody>
      </p:sp>
      <p:sp>
        <p:nvSpPr>
          <p:cNvPr id="82947" name="Rectangle 3"/>
          <p:cNvSpPr>
            <a:spLocks noGrp="1" noChangeArrowheads="1"/>
          </p:cNvSpPr>
          <p:nvPr>
            <p:ph type="body" sz="half" idx="1"/>
          </p:nvPr>
        </p:nvSpPr>
        <p:spPr/>
        <p:txBody>
          <a:bodyPr/>
          <a:lstStyle/>
          <a:p>
            <a:pPr eaLnBrk="1" hangingPunct="1">
              <a:lnSpc>
                <a:spcPct val="80000"/>
              </a:lnSpc>
              <a:defRPr/>
            </a:pPr>
            <a:r>
              <a:rPr lang="en-US" sz="1800" smtClean="0">
                <a:latin typeface="American Classic" pitchFamily="18" charset="0"/>
              </a:rPr>
              <a:t>Curley’s wife is the only female character in the novel, Curley’s wife is never given a name and is only referred to in reference to her husband. The men on the farm refer to her as a “tramp,” a “tart,” and a “looloo.” Dressed in fancy, feathered red shoes, she represents the temptation of female sexuality in a male-dominated world. Steinbeck depicts Curley’s wife not as a villain, but rather as a victim. Like the ranch-hands, she is desperately lonely and has broken dreams of a better life. </a:t>
            </a:r>
          </a:p>
        </p:txBody>
      </p:sp>
      <p:pic>
        <p:nvPicPr>
          <p:cNvPr id="44036" name="Picture 7" descr="brushhai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286000"/>
            <a:ext cx="4114800" cy="2700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0687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p:txBody>
          <a:bodyPr/>
          <a:lstStyle/>
          <a:p>
            <a:pPr eaLnBrk="1" hangingPunct="1">
              <a:defRPr/>
            </a:pPr>
            <a:r>
              <a:rPr lang="en-US" smtClean="0">
                <a:latin typeface="American Classic" pitchFamily="18" charset="0"/>
              </a:rPr>
              <a:t>Crooks</a:t>
            </a:r>
          </a:p>
        </p:txBody>
      </p:sp>
      <p:sp>
        <p:nvSpPr>
          <p:cNvPr id="86021" name="Rectangle 5"/>
          <p:cNvSpPr>
            <a:spLocks noGrp="1" noChangeArrowheads="1"/>
          </p:cNvSpPr>
          <p:nvPr>
            <p:ph type="body" sz="half" idx="1"/>
          </p:nvPr>
        </p:nvSpPr>
        <p:spPr>
          <a:xfrm>
            <a:off x="457200" y="1295400"/>
            <a:ext cx="8458200" cy="2819400"/>
          </a:xfrm>
        </p:spPr>
        <p:txBody>
          <a:bodyPr/>
          <a:lstStyle/>
          <a:p>
            <a:pPr eaLnBrk="1" hangingPunct="1">
              <a:lnSpc>
                <a:spcPct val="80000"/>
              </a:lnSpc>
              <a:defRPr/>
            </a:pPr>
            <a:r>
              <a:rPr lang="en-US" sz="2000" smtClean="0">
                <a:latin typeface="American Classic" pitchFamily="18" charset="0"/>
              </a:rPr>
              <a:t>Crooks, the black stable-hand, gets his name from his crooked back. Proud, bitter, and caustically funny, he is isolated from the other men because of the color of his skin. Despite himself, Crooks becomes fond of Lennie, and though he derisively claims to have seen countless men following empty dreams of buying their own land, he asks Lennie if he can go with them and hoe in the garden. </a:t>
            </a:r>
          </a:p>
        </p:txBody>
      </p:sp>
      <p:pic>
        <p:nvPicPr>
          <p:cNvPr id="45060" name="Picture 8" descr="crook"/>
          <p:cNvPicPr>
            <a:picLocks noGrp="1" noChangeAspect="1" noChangeArrowheads="1"/>
          </p:cNvPicPr>
          <p:nvPr>
            <p:ph sz="half" idx="2"/>
          </p:nvPr>
        </p:nvPicPr>
        <p:blipFill>
          <a:blip r:embed="rId3">
            <a:lum bright="18000"/>
            <a:extLst>
              <a:ext uri="{28A0092B-C50C-407E-A947-70E740481C1C}">
                <a14:useLocalDpi xmlns:a14="http://schemas.microsoft.com/office/drawing/2010/main" val="0"/>
              </a:ext>
            </a:extLst>
          </a:blip>
          <a:srcRect/>
          <a:stretch>
            <a:fillRect/>
          </a:stretch>
        </p:blipFill>
        <p:spPr>
          <a:xfrm>
            <a:off x="2286000" y="3352800"/>
            <a:ext cx="5029200" cy="302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033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pPr eaLnBrk="1" hangingPunct="1">
              <a:defRPr/>
            </a:pPr>
            <a:r>
              <a:rPr lang="en-US" smtClean="0">
                <a:latin typeface="American Classic" pitchFamily="18" charset="0"/>
              </a:rPr>
              <a:t>Slim</a:t>
            </a:r>
          </a:p>
        </p:txBody>
      </p:sp>
      <p:sp>
        <p:nvSpPr>
          <p:cNvPr id="89093" name="Rectangle 5"/>
          <p:cNvSpPr>
            <a:spLocks noGrp="1" noChangeArrowheads="1"/>
          </p:cNvSpPr>
          <p:nvPr>
            <p:ph type="body" sz="half" idx="1"/>
          </p:nvPr>
        </p:nvSpPr>
        <p:spPr>
          <a:xfrm>
            <a:off x="457200" y="1219201"/>
            <a:ext cx="8077200" cy="2425823"/>
          </a:xfrm>
        </p:spPr>
        <p:txBody>
          <a:bodyPr/>
          <a:lstStyle/>
          <a:p>
            <a:pPr eaLnBrk="1" hangingPunct="1">
              <a:lnSpc>
                <a:spcPct val="80000"/>
              </a:lnSpc>
              <a:defRPr/>
            </a:pPr>
            <a:r>
              <a:rPr lang="en-US" sz="1800" dirty="0" smtClean="0">
                <a:latin typeface="American Classic" pitchFamily="18" charset="0"/>
              </a:rPr>
              <a:t>A highly skilled mule driver and the acknowledged “prince” of the ranch, Slim is the only character who seems to be at peace with himself. The other characters often look to Slim for advice. For instance, only after Slim agrees that Candy should put his decrepit dog out of its misery, does the old man agree to let Carlson shoot it. A quiet, insightful man, Slim alone understands the nature of the bond between George and Lennie, and comforts George at the novel’s tragic ending.</a:t>
            </a:r>
          </a:p>
        </p:txBody>
      </p:sp>
      <p:pic>
        <p:nvPicPr>
          <p:cNvPr id="46084" name="Picture 8" descr="sli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3352800"/>
            <a:ext cx="5791200" cy="314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5727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9" name="Rectangle 7"/>
          <p:cNvSpPr>
            <a:spLocks noGrp="1" noChangeArrowheads="1"/>
          </p:cNvSpPr>
          <p:nvPr>
            <p:ph type="title"/>
          </p:nvPr>
        </p:nvSpPr>
        <p:spPr/>
        <p:txBody>
          <a:bodyPr/>
          <a:lstStyle/>
          <a:p>
            <a:pPr eaLnBrk="1" hangingPunct="1">
              <a:defRPr/>
            </a:pPr>
            <a:r>
              <a:rPr lang="en-US" smtClean="0">
                <a:latin typeface="American Classic" pitchFamily="18" charset="0"/>
              </a:rPr>
              <a:t>Other Characters</a:t>
            </a:r>
          </a:p>
        </p:txBody>
      </p:sp>
      <p:sp>
        <p:nvSpPr>
          <p:cNvPr id="90120" name="Rectangle 8"/>
          <p:cNvSpPr>
            <a:spLocks noGrp="1" noChangeArrowheads="1"/>
          </p:cNvSpPr>
          <p:nvPr>
            <p:ph idx="1"/>
          </p:nvPr>
        </p:nvSpPr>
        <p:spPr/>
        <p:txBody>
          <a:bodyPr/>
          <a:lstStyle/>
          <a:p>
            <a:pPr eaLnBrk="1" hangingPunct="1">
              <a:lnSpc>
                <a:spcPct val="80000"/>
              </a:lnSpc>
            </a:pPr>
            <a:r>
              <a:rPr lang="en-US" altLang="en-US" sz="2000" b="1" smtClean="0">
                <a:latin typeface="American Classic" pitchFamily="18" charset="0"/>
              </a:rPr>
              <a:t>Carlson</a:t>
            </a:r>
            <a:r>
              <a:rPr lang="en-US" altLang="en-US" sz="2000" smtClean="0">
                <a:latin typeface="American Classic" pitchFamily="18" charset="0"/>
              </a:rPr>
              <a:t> -  A ranch-hand, Carlson complains bitterly about Candy’s old, smelly dog. He convinces Candy to put the dog out of its misery. When Candy finally agrees, Carlson promises to execute the task without causing the animal any suffering. Later, George uses Carlson’s gun to shoot Lennie.</a:t>
            </a:r>
            <a:endParaRPr lang="en-US" altLang="en-US" sz="2000" b="1" smtClean="0">
              <a:latin typeface="American Classic" pitchFamily="18" charset="0"/>
            </a:endParaRPr>
          </a:p>
          <a:p>
            <a:pPr eaLnBrk="1" hangingPunct="1">
              <a:lnSpc>
                <a:spcPct val="80000"/>
              </a:lnSpc>
            </a:pPr>
            <a:r>
              <a:rPr lang="en-US" altLang="en-US" sz="2000" b="1" smtClean="0">
                <a:latin typeface="American Classic" pitchFamily="18" charset="0"/>
              </a:rPr>
              <a:t>The Boss</a:t>
            </a:r>
            <a:r>
              <a:rPr lang="en-US" altLang="en-US" sz="2000" smtClean="0">
                <a:latin typeface="American Classic" pitchFamily="18" charset="0"/>
              </a:rPr>
              <a:t> -  The stocky, well-dressed man in charge of the ranch, and Curley’s father. He is never named and appears only once, but seems to be a fair-minded man. Candy happily reports that he once delivered a gallon of whiskey to the ranch-hands on Christmas Day.</a:t>
            </a:r>
            <a:endParaRPr lang="en-US" altLang="en-US" sz="2000" b="1" smtClean="0">
              <a:latin typeface="American Classic" pitchFamily="18" charset="0"/>
            </a:endParaRPr>
          </a:p>
          <a:p>
            <a:pPr eaLnBrk="1" hangingPunct="1">
              <a:lnSpc>
                <a:spcPct val="80000"/>
              </a:lnSpc>
            </a:pPr>
            <a:r>
              <a:rPr lang="en-US" altLang="en-US" sz="2000" b="1" smtClean="0">
                <a:latin typeface="American Classic" pitchFamily="18" charset="0"/>
              </a:rPr>
              <a:t>Aunt Clara </a:t>
            </a:r>
            <a:r>
              <a:rPr lang="en-US" altLang="en-US" sz="2000" smtClean="0">
                <a:latin typeface="American Classic" pitchFamily="18" charset="0"/>
              </a:rPr>
              <a:t> - Lennie’s aunt, who cared for him until her death, does not actually appear in the novel except in the end, as a vision chastising Lennie for causing trouble for George. By all accounts, she was a kind, patient woman who took good care of Lennie and gave him plenty of mice to pet.</a:t>
            </a:r>
            <a:endParaRPr lang="en-US" altLang="en-US" sz="2000" b="1" smtClean="0">
              <a:latin typeface="American Classic" pitchFamily="18" charset="0"/>
            </a:endParaRPr>
          </a:p>
        </p:txBody>
      </p:sp>
    </p:spTree>
    <p:extLst>
      <p:ext uri="{BB962C8B-B14F-4D97-AF65-F5344CB8AC3E}">
        <p14:creationId xmlns:p14="http://schemas.microsoft.com/office/powerpoint/2010/main" val="431634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sz="4000" b="1" smtClean="0">
                <a:latin typeface="American Classic" pitchFamily="18" charset="0"/>
              </a:rPr>
              <a:t>Themes in </a:t>
            </a:r>
            <a:r>
              <a:rPr lang="en-US" altLang="en-US" sz="4000" b="1" i="1" smtClean="0">
                <a:latin typeface="American Classic" pitchFamily="18" charset="0"/>
              </a:rPr>
              <a:t>Of Mice and Men</a:t>
            </a:r>
            <a:endParaRPr lang="en-US" altLang="en-US" sz="4000" b="1" smtClean="0">
              <a:latin typeface="American Classic" pitchFamily="18" charset="0"/>
            </a:endParaRPr>
          </a:p>
        </p:txBody>
      </p:sp>
      <p:sp>
        <p:nvSpPr>
          <p:cNvPr id="125955" name="Rectangle 3"/>
          <p:cNvSpPr>
            <a:spLocks noGrp="1" noChangeArrowheads="1"/>
          </p:cNvSpPr>
          <p:nvPr>
            <p:ph type="body" sz="half" idx="1"/>
          </p:nvPr>
        </p:nvSpPr>
        <p:spPr>
          <a:xfrm>
            <a:off x="1066800" y="1600200"/>
            <a:ext cx="7696200" cy="4530725"/>
          </a:xfrm>
        </p:spPr>
        <p:txBody>
          <a:bodyPr/>
          <a:lstStyle/>
          <a:p>
            <a:pPr eaLnBrk="1" hangingPunct="1">
              <a:lnSpc>
                <a:spcPct val="80000"/>
              </a:lnSpc>
              <a:defRPr/>
            </a:pPr>
            <a:r>
              <a:rPr lang="en-US" sz="2400" b="1" smtClean="0">
                <a:latin typeface="American Classic" pitchFamily="18" charset="0"/>
              </a:rPr>
              <a:t>The Nature of Dreams</a:t>
            </a:r>
          </a:p>
          <a:p>
            <a:pPr lvl="1" eaLnBrk="1" hangingPunct="1">
              <a:lnSpc>
                <a:spcPct val="80000"/>
              </a:lnSpc>
              <a:defRPr/>
            </a:pPr>
            <a:r>
              <a:rPr lang="en-US" sz="2000" smtClean="0">
                <a:latin typeface="American Classic" pitchFamily="18" charset="0"/>
              </a:rPr>
              <a:t>In essence, </a:t>
            </a:r>
            <a:r>
              <a:rPr lang="en-US" sz="2000" i="1" smtClean="0">
                <a:latin typeface="American Classic" pitchFamily="18" charset="0"/>
              </a:rPr>
              <a:t>Of Mice and Men </a:t>
            </a:r>
            <a:r>
              <a:rPr lang="en-US" sz="2000" smtClean="0">
                <a:latin typeface="American Classic" pitchFamily="18" charset="0"/>
              </a:rPr>
              <a:t>is as much a story about the nature of human dreams and aspirations and the forces that work against them as it is the story of two men. </a:t>
            </a:r>
          </a:p>
          <a:p>
            <a:pPr lvl="1" eaLnBrk="1" hangingPunct="1">
              <a:lnSpc>
                <a:spcPct val="80000"/>
              </a:lnSpc>
              <a:defRPr/>
            </a:pPr>
            <a:r>
              <a:rPr lang="en-US" sz="2000" smtClean="0">
                <a:latin typeface="American Classic" pitchFamily="18" charset="0"/>
              </a:rPr>
              <a:t>Humans give meaning to their lives—and to their futures—by creating dreams. Without dreams and goals, life is an endless stream of days that have little connection or meaning. </a:t>
            </a:r>
          </a:p>
          <a:p>
            <a:pPr lvl="1" eaLnBrk="1" hangingPunct="1">
              <a:lnSpc>
                <a:spcPct val="80000"/>
              </a:lnSpc>
              <a:defRPr/>
            </a:pPr>
            <a:r>
              <a:rPr lang="en-US" sz="2000" smtClean="0">
                <a:latin typeface="American Classic" pitchFamily="18" charset="0"/>
              </a:rPr>
              <a:t>George and Lennie’s dream—to own a little farm of their own—is so central to </a:t>
            </a:r>
            <a:r>
              <a:rPr lang="en-US" sz="2000" i="1" smtClean="0">
                <a:latin typeface="American Classic" pitchFamily="18" charset="0"/>
              </a:rPr>
              <a:t>Of Mice and Men </a:t>
            </a:r>
            <a:r>
              <a:rPr lang="en-US" sz="2000" smtClean="0">
                <a:latin typeface="American Classic" pitchFamily="18" charset="0"/>
              </a:rPr>
              <a:t>that it appears in some form in five of the six chapters. </a:t>
            </a:r>
          </a:p>
          <a:p>
            <a:pPr eaLnBrk="1" hangingPunct="1">
              <a:lnSpc>
                <a:spcPct val="80000"/>
              </a:lnSpc>
              <a:defRPr/>
            </a:pPr>
            <a:r>
              <a:rPr lang="en-US" sz="2400" b="1" smtClean="0">
                <a:latin typeface="American Classic" pitchFamily="18" charset="0"/>
              </a:rPr>
              <a:t>Loneliness</a:t>
            </a:r>
          </a:p>
          <a:p>
            <a:pPr lvl="1" eaLnBrk="1" hangingPunct="1">
              <a:lnSpc>
                <a:spcPct val="80000"/>
              </a:lnSpc>
              <a:defRPr/>
            </a:pPr>
            <a:r>
              <a:rPr lang="en-US" sz="2000" smtClean="0">
                <a:latin typeface="American Classic" pitchFamily="18" charset="0"/>
              </a:rPr>
              <a:t>In addition to dreams, humans crave contact with others to give life meaning. Loneliness is present throughout this novel. </a:t>
            </a:r>
          </a:p>
        </p:txBody>
      </p:sp>
      <p:pic>
        <p:nvPicPr>
          <p:cNvPr id="48132" name="Picture 6" descr="MCPE07666_0000[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81000" y="2514600"/>
            <a:ext cx="1033463" cy="173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476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14287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xfrm>
            <a:off x="933243" y="404664"/>
            <a:ext cx="7125113" cy="924475"/>
          </a:xfrm>
        </p:spPr>
        <p:txBody>
          <a:bodyPr/>
          <a:lstStyle/>
          <a:p>
            <a:pPr eaLnBrk="1" hangingPunct="1">
              <a:defRPr/>
            </a:pPr>
            <a:r>
              <a:rPr lang="en-US" sz="4000" dirty="0" smtClean="0">
                <a:latin typeface="Academy Engraved LET" pitchFamily="2" charset="0"/>
              </a:rPr>
              <a:t>The Fields of Salinas, California</a:t>
            </a:r>
          </a:p>
        </p:txBody>
      </p:sp>
      <p:pic>
        <p:nvPicPr>
          <p:cNvPr id="6148" name="Picture 5" descr="listf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28956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3" descr="ammemfilbend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3421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4" descr="salin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133600"/>
            <a:ext cx="3352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6" descr="Dotternew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895600"/>
            <a:ext cx="28956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8" descr="lettu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1143000"/>
            <a:ext cx="2743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0" descr="Migrant family hauls broken down car of another family to pea fields. February, 1935">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25908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2" descr="Ditched, Stalled and Stranded. Migratory Farm Laborer. San Joaquin Valley, CA. February 1935">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4495800"/>
            <a:ext cx="1628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4" descr="peapickerstn_100">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6600" y="1143000"/>
            <a:ext cx="17526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6" descr="joblesstn_100">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44958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8" descr="A Labor Market Where None Are Refused. Imperial Valley. 1935">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4648200"/>
            <a:ext cx="243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427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sz="4000" b="1" smtClean="0">
                <a:latin typeface="American Classic" pitchFamily="18" charset="0"/>
              </a:rPr>
              <a:t>Themes in </a:t>
            </a:r>
            <a:r>
              <a:rPr lang="en-US" sz="4000" b="1" i="1" smtClean="0">
                <a:latin typeface="American Classic" pitchFamily="18" charset="0"/>
              </a:rPr>
              <a:t>Of Mice and Men</a:t>
            </a:r>
          </a:p>
        </p:txBody>
      </p:sp>
      <p:sp>
        <p:nvSpPr>
          <p:cNvPr id="126979" name="Rectangle 3"/>
          <p:cNvSpPr>
            <a:spLocks noGrp="1" noChangeArrowheads="1"/>
          </p:cNvSpPr>
          <p:nvPr>
            <p:ph type="body" sz="half" idx="1"/>
          </p:nvPr>
        </p:nvSpPr>
        <p:spPr>
          <a:xfrm>
            <a:off x="1371600" y="1600200"/>
            <a:ext cx="7391400" cy="4530725"/>
          </a:xfrm>
        </p:spPr>
        <p:txBody>
          <a:bodyPr/>
          <a:lstStyle/>
          <a:p>
            <a:pPr eaLnBrk="1" hangingPunct="1">
              <a:lnSpc>
                <a:spcPct val="80000"/>
              </a:lnSpc>
            </a:pPr>
            <a:r>
              <a:rPr lang="en-US" altLang="en-US" sz="1800" b="1" smtClean="0">
                <a:latin typeface="American Classic" pitchFamily="18" charset="0"/>
              </a:rPr>
              <a:t>Powerlessness</a:t>
            </a:r>
          </a:p>
          <a:p>
            <a:pPr lvl="1" eaLnBrk="1" hangingPunct="1">
              <a:lnSpc>
                <a:spcPct val="80000"/>
              </a:lnSpc>
            </a:pPr>
            <a:r>
              <a:rPr lang="en-US" altLang="en-US" sz="1600" smtClean="0">
                <a:latin typeface="American Classic" pitchFamily="18" charset="0"/>
              </a:rPr>
              <a:t>Steinbeck’s characters are often the underdogs, and he shows compassion toward them throughout the body of his writings. Powerlessness takes many forms—intellectual, financial, societal—and Steinbeck touches on them all.</a:t>
            </a:r>
            <a:endParaRPr lang="en-US" altLang="en-US" sz="1600" smtClean="0"/>
          </a:p>
          <a:p>
            <a:pPr eaLnBrk="1" hangingPunct="1">
              <a:lnSpc>
                <a:spcPct val="80000"/>
              </a:lnSpc>
            </a:pPr>
            <a:r>
              <a:rPr lang="en-US" altLang="en-US" sz="1800" b="1" smtClean="0">
                <a:latin typeface="American Classic" pitchFamily="18" charset="0"/>
              </a:rPr>
              <a:t>Fate</a:t>
            </a:r>
          </a:p>
          <a:p>
            <a:pPr lvl="1" eaLnBrk="1" hangingPunct="1">
              <a:lnSpc>
                <a:spcPct val="80000"/>
              </a:lnSpc>
            </a:pPr>
            <a:r>
              <a:rPr lang="en-US" altLang="en-US" sz="1600" smtClean="0">
                <a:latin typeface="American Classic" pitchFamily="18" charset="0"/>
              </a:rPr>
              <a:t>Life’s unpredictable nature is another subject that defines the human condition. Just when it appears that George and Lennie will get their farm, fate steps in. </a:t>
            </a:r>
          </a:p>
          <a:p>
            <a:pPr eaLnBrk="1" hangingPunct="1">
              <a:lnSpc>
                <a:spcPct val="80000"/>
              </a:lnSpc>
            </a:pPr>
            <a:r>
              <a:rPr lang="en-US" altLang="en-US" sz="1800" b="1" smtClean="0">
                <a:latin typeface="American Classic" pitchFamily="18" charset="0"/>
              </a:rPr>
              <a:t>My Brother’s Keeper</a:t>
            </a:r>
          </a:p>
          <a:p>
            <a:pPr lvl="1" eaLnBrk="1" hangingPunct="1">
              <a:lnSpc>
                <a:spcPct val="80000"/>
              </a:lnSpc>
            </a:pPr>
            <a:r>
              <a:rPr lang="en-US" altLang="en-US" sz="1600" smtClean="0">
                <a:latin typeface="American Classic" pitchFamily="18" charset="0"/>
              </a:rPr>
              <a:t>Steinbeck makes the reader wonder whether </a:t>
            </a:r>
            <a:r>
              <a:rPr lang="en-US" altLang="en-US" sz="1800" smtClean="0">
                <a:latin typeface="American Classic" pitchFamily="18" charset="0"/>
              </a:rPr>
              <a:t>mankind</a:t>
            </a:r>
            <a:r>
              <a:rPr lang="en-US" altLang="en-US" sz="1600" smtClean="0">
                <a:latin typeface="American Classic" pitchFamily="18" charset="0"/>
              </a:rPr>
              <a:t> should go alone in the world or be responsible and helpful to others who are less fortunate. </a:t>
            </a:r>
          </a:p>
          <a:p>
            <a:pPr eaLnBrk="1" hangingPunct="1">
              <a:lnSpc>
                <a:spcPct val="80000"/>
              </a:lnSpc>
            </a:pPr>
            <a:r>
              <a:rPr lang="en-US" altLang="en-US" sz="1800" b="1" smtClean="0">
                <a:latin typeface="American Classic" pitchFamily="18" charset="0"/>
              </a:rPr>
              <a:t>Nature</a:t>
            </a:r>
          </a:p>
          <a:p>
            <a:pPr lvl="1" eaLnBrk="1" hangingPunct="1">
              <a:lnSpc>
                <a:spcPct val="80000"/>
              </a:lnSpc>
            </a:pPr>
            <a:r>
              <a:rPr lang="en-US" altLang="en-US" sz="1600" smtClean="0">
                <a:latin typeface="American Classic" pitchFamily="18" charset="0"/>
              </a:rPr>
              <a:t>Steinbeck uses nature images to reinforce his themes and to set the mood. </a:t>
            </a:r>
          </a:p>
          <a:p>
            <a:pPr eaLnBrk="1" hangingPunct="1">
              <a:lnSpc>
                <a:spcPct val="80000"/>
              </a:lnSpc>
            </a:pPr>
            <a:endParaRPr lang="en-US" altLang="en-US" sz="1800" smtClean="0">
              <a:latin typeface="American Classic" pitchFamily="18" charset="0"/>
            </a:endParaRPr>
          </a:p>
          <a:p>
            <a:pPr eaLnBrk="1" hangingPunct="1">
              <a:lnSpc>
                <a:spcPct val="80000"/>
              </a:lnSpc>
            </a:pPr>
            <a:endParaRPr lang="en-US" altLang="en-US" sz="1800" smtClean="0">
              <a:latin typeface="American Classic" pitchFamily="18" charset="0"/>
            </a:endParaRPr>
          </a:p>
        </p:txBody>
      </p:sp>
      <p:pic>
        <p:nvPicPr>
          <p:cNvPr id="49156" name="Picture 4" descr="MCj02404190000[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04800" y="2895600"/>
            <a:ext cx="1268413" cy="722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13" descr="santa_lucia_m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81600"/>
            <a:ext cx="1371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729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i="1" smtClean="0">
                <a:latin typeface="Book Antiqua" pitchFamily="18" charset="0"/>
              </a:rPr>
              <a:t>Of Mice and Men</a:t>
            </a:r>
            <a:r>
              <a:rPr lang="en-US" altLang="en-US" smtClean="0">
                <a:latin typeface="Book Antiqua" pitchFamily="18" charset="0"/>
              </a:rPr>
              <a:t> – Title’s Origin</a:t>
            </a:r>
            <a:endParaRPr lang="en-US" altLang="en-US" i="1" smtClean="0">
              <a:latin typeface="Book Antiqua" pitchFamily="18" charset="0"/>
            </a:endParaRPr>
          </a:p>
        </p:txBody>
      </p:sp>
      <p:sp>
        <p:nvSpPr>
          <p:cNvPr id="36867" name="Rectangle 3"/>
          <p:cNvSpPr>
            <a:spLocks noGrp="1" noChangeArrowheads="1"/>
          </p:cNvSpPr>
          <p:nvPr>
            <p:ph type="body" sz="half" idx="1"/>
          </p:nvPr>
        </p:nvSpPr>
        <p:spPr>
          <a:xfrm>
            <a:off x="457200" y="1600200"/>
            <a:ext cx="4800600" cy="4876800"/>
          </a:xfrm>
        </p:spPr>
        <p:txBody>
          <a:bodyPr/>
          <a:lstStyle/>
          <a:p>
            <a:pPr eaLnBrk="1" hangingPunct="1">
              <a:lnSpc>
                <a:spcPct val="80000"/>
              </a:lnSpc>
            </a:pPr>
            <a:r>
              <a:rPr lang="en-US" altLang="en-US" sz="1800" smtClean="0">
                <a:latin typeface="Book Antiqua" pitchFamily="18" charset="0"/>
              </a:rPr>
              <a:t>The title of the novel comes from a poem by the Scottish poet Robert Burns (1759 -96)</a:t>
            </a:r>
          </a:p>
          <a:p>
            <a:pPr eaLnBrk="1" hangingPunct="1">
              <a:lnSpc>
                <a:spcPct val="80000"/>
              </a:lnSpc>
              <a:buFont typeface="Wingdings" pitchFamily="2" charset="2"/>
              <a:buNone/>
            </a:pPr>
            <a:endParaRPr lang="en-US" altLang="en-US" sz="1800" smtClean="0">
              <a:latin typeface="Book Antiqua" pitchFamily="18" charset="0"/>
            </a:endParaRPr>
          </a:p>
          <a:p>
            <a:pPr lvl="2" eaLnBrk="1" hangingPunct="1">
              <a:lnSpc>
                <a:spcPct val="80000"/>
              </a:lnSpc>
              <a:buFont typeface="Wingdings" pitchFamily="2" charset="2"/>
              <a:buNone/>
            </a:pPr>
            <a:r>
              <a:rPr lang="en-US" altLang="en-US" sz="1400" smtClean="0">
                <a:latin typeface="Book Antiqua" pitchFamily="18" charset="0"/>
              </a:rPr>
              <a:t>	The best laid schemes o’ mice and men</a:t>
            </a:r>
          </a:p>
          <a:p>
            <a:pPr lvl="2" eaLnBrk="1" hangingPunct="1">
              <a:lnSpc>
                <a:spcPct val="80000"/>
              </a:lnSpc>
              <a:buFont typeface="Wingdings" pitchFamily="2" charset="2"/>
              <a:buNone/>
            </a:pPr>
            <a:r>
              <a:rPr lang="en-US" altLang="en-US" sz="1400" smtClean="0">
                <a:latin typeface="Book Antiqua" pitchFamily="18" charset="0"/>
              </a:rPr>
              <a:t>	Gang aft agley </a:t>
            </a:r>
            <a:r>
              <a:rPr lang="en-US" altLang="en-US" sz="1400" i="1" smtClean="0">
                <a:latin typeface="Book Antiqua" pitchFamily="18" charset="0"/>
              </a:rPr>
              <a:t>[often go wrong]</a:t>
            </a:r>
          </a:p>
          <a:p>
            <a:pPr lvl="2" eaLnBrk="1" hangingPunct="1">
              <a:lnSpc>
                <a:spcPct val="80000"/>
              </a:lnSpc>
              <a:buFont typeface="Wingdings" pitchFamily="2" charset="2"/>
              <a:buNone/>
            </a:pPr>
            <a:r>
              <a:rPr lang="en-US" altLang="en-US" sz="1400" i="1" smtClean="0">
                <a:latin typeface="Book Antiqua" pitchFamily="18" charset="0"/>
              </a:rPr>
              <a:t>	</a:t>
            </a:r>
            <a:r>
              <a:rPr lang="en-US" altLang="en-US" sz="1400" smtClean="0">
                <a:latin typeface="Book Antiqua" pitchFamily="18" charset="0"/>
              </a:rPr>
              <a:t>And leave us nought but grief and pain</a:t>
            </a:r>
          </a:p>
          <a:p>
            <a:pPr lvl="2" eaLnBrk="1" hangingPunct="1">
              <a:lnSpc>
                <a:spcPct val="80000"/>
              </a:lnSpc>
              <a:buFont typeface="Wingdings" pitchFamily="2" charset="2"/>
              <a:buNone/>
            </a:pPr>
            <a:r>
              <a:rPr lang="en-US" altLang="en-US" sz="1400" smtClean="0">
                <a:latin typeface="Book Antiqua" pitchFamily="18" charset="0"/>
              </a:rPr>
              <a:t>	For promised joy!</a:t>
            </a:r>
          </a:p>
          <a:p>
            <a:pPr lvl="2" eaLnBrk="1" hangingPunct="1">
              <a:lnSpc>
                <a:spcPct val="80000"/>
              </a:lnSpc>
              <a:buFont typeface="Wingdings" pitchFamily="2" charset="2"/>
              <a:buNone/>
            </a:pPr>
            <a:endParaRPr lang="en-US" altLang="en-US" sz="1400" smtClean="0">
              <a:latin typeface="Book Antiqua" pitchFamily="18" charset="0"/>
            </a:endParaRPr>
          </a:p>
          <a:p>
            <a:pPr eaLnBrk="1" hangingPunct="1">
              <a:lnSpc>
                <a:spcPct val="80000"/>
              </a:lnSpc>
              <a:buFont typeface="Wingdings" pitchFamily="2" charset="2"/>
              <a:buNone/>
            </a:pPr>
            <a:r>
              <a:rPr lang="en-US" altLang="en-US" sz="2000" b="1" smtClean="0">
                <a:solidFill>
                  <a:srgbClr val="FF0000"/>
                </a:solidFill>
                <a:latin typeface="Baskerville Old Face" pitchFamily="18" charset="0"/>
              </a:rPr>
              <a:t>	</a:t>
            </a:r>
            <a:r>
              <a:rPr lang="en-US" altLang="en-US" sz="2000" b="1" smtClean="0">
                <a:latin typeface="Baskerville Old Face" pitchFamily="18" charset="0"/>
              </a:rPr>
              <a:t>The best laid schemes of mice and men often go wrong- referring to a little mouse who had so carefully built her burrow in a field to protect herself and her little mice babies – and the burrow is turned over and destroyed by the man plowing.</a:t>
            </a:r>
            <a:endParaRPr lang="en-AU" altLang="en-US" sz="2000" b="1" smtClean="0">
              <a:latin typeface="Baskerville Old Face" pitchFamily="18" charset="0"/>
            </a:endParaRPr>
          </a:p>
          <a:p>
            <a:pPr lvl="2" eaLnBrk="1" hangingPunct="1">
              <a:lnSpc>
                <a:spcPct val="80000"/>
              </a:lnSpc>
              <a:buFont typeface="Wingdings" pitchFamily="2" charset="2"/>
              <a:buNone/>
            </a:pPr>
            <a:endParaRPr lang="en-US" altLang="en-US" sz="1400" smtClean="0">
              <a:latin typeface="Baskerville Old Face" pitchFamily="18" charset="0"/>
            </a:endParaRPr>
          </a:p>
          <a:p>
            <a:pPr lvl="2" eaLnBrk="1" hangingPunct="1">
              <a:lnSpc>
                <a:spcPct val="80000"/>
              </a:lnSpc>
              <a:buFont typeface="Wingdings" pitchFamily="2" charset="2"/>
              <a:buNone/>
            </a:pPr>
            <a:endParaRPr lang="en-US" altLang="en-US" sz="1400" i="1" smtClean="0">
              <a:latin typeface="Baskerville Old Face" pitchFamily="18" charset="0"/>
            </a:endParaRPr>
          </a:p>
        </p:txBody>
      </p:sp>
      <p:pic>
        <p:nvPicPr>
          <p:cNvPr id="36871" name="Picture 7" descr="HarvestMouse-Nest-s16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2133600"/>
            <a:ext cx="2819400" cy="207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207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slide(fromBottom)">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84213" y="1052513"/>
            <a:ext cx="79200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2400" dirty="0">
                <a:latin typeface="Arial" charset="0"/>
                <a:cs typeface="Arial" charset="0"/>
              </a:rPr>
              <a:t>This </a:t>
            </a:r>
            <a:r>
              <a:rPr lang="en-GB" altLang="en-US" sz="2400" dirty="0" err="1">
                <a:latin typeface="Arial" charset="0"/>
                <a:cs typeface="Arial" charset="0"/>
              </a:rPr>
              <a:t>powerpoint</a:t>
            </a:r>
            <a:r>
              <a:rPr lang="en-GB" altLang="en-US" sz="2400" dirty="0">
                <a:latin typeface="Arial" charset="0"/>
                <a:cs typeface="Arial" charset="0"/>
              </a:rPr>
              <a:t> was </a:t>
            </a:r>
            <a:r>
              <a:rPr lang="en-GB" altLang="en-US" sz="2400" dirty="0" smtClean="0">
                <a:latin typeface="Arial" charset="0"/>
                <a:cs typeface="Arial" charset="0"/>
              </a:rPr>
              <a:t>adapted from </a:t>
            </a:r>
            <a:r>
              <a:rPr lang="en-GB" altLang="en-US" sz="2400" dirty="0" smtClean="0">
                <a:latin typeface="Arial" charset="0"/>
                <a:cs typeface="Arial" charset="0"/>
                <a:hlinkClick r:id="rId3"/>
              </a:rPr>
              <a:t>www.worldofteaching.com</a:t>
            </a:r>
            <a:endParaRPr lang="en-GB" altLang="en-US" sz="2400" dirty="0">
              <a:latin typeface="Arial" charset="0"/>
              <a:cs typeface="Arial" charset="0"/>
            </a:endParaRPr>
          </a:p>
          <a:p>
            <a:pPr eaLnBrk="1" hangingPunct="1"/>
            <a:endParaRPr lang="en-GB" altLang="en-US" sz="2400" dirty="0">
              <a:latin typeface="Arial" charset="0"/>
              <a:cs typeface="Arial" charset="0"/>
            </a:endParaRPr>
          </a:p>
          <a:p>
            <a:pPr eaLnBrk="1" hangingPunct="1"/>
            <a:endParaRPr lang="en-GB" altLang="en-US" sz="2400" dirty="0">
              <a:latin typeface="Arial" charset="0"/>
              <a:cs typeface="Arial" charset="0"/>
            </a:endParaRPr>
          </a:p>
          <a:p>
            <a:pPr eaLnBrk="1" hangingPunct="1"/>
            <a:endParaRPr lang="en-GB" altLang="en-US" sz="2400" dirty="0">
              <a:latin typeface="Arial" charset="0"/>
              <a:cs typeface="Arial" charset="0"/>
            </a:endParaRPr>
          </a:p>
        </p:txBody>
      </p:sp>
    </p:spTree>
    <p:extLst>
      <p:ext uri="{BB962C8B-B14F-4D97-AF65-F5344CB8AC3E}">
        <p14:creationId xmlns:p14="http://schemas.microsoft.com/office/powerpoint/2010/main" val="162560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The Beauty of Salinas</a:t>
            </a:r>
            <a:endParaRPr lang="en-AU" altLang="en-US" smtClean="0"/>
          </a:p>
        </p:txBody>
      </p:sp>
      <p:sp>
        <p:nvSpPr>
          <p:cNvPr id="62467" name="Rectangle 3"/>
          <p:cNvSpPr>
            <a:spLocks noGrp="1" noChangeArrowheads="1"/>
          </p:cNvSpPr>
          <p:nvPr>
            <p:ph idx="1"/>
          </p:nvPr>
        </p:nvSpPr>
        <p:spPr/>
        <p:txBody>
          <a:bodyPr/>
          <a:lstStyle/>
          <a:p>
            <a:pPr eaLnBrk="1" hangingPunct="1"/>
            <a:r>
              <a:rPr lang="en-US" altLang="en-US" smtClean="0"/>
              <a:t>                        Rich, fertile soil</a:t>
            </a:r>
            <a:endParaRPr lang="en-AU" altLang="en-US" smtClean="0"/>
          </a:p>
        </p:txBody>
      </p:sp>
      <p:pic>
        <p:nvPicPr>
          <p:cNvPr id="7172" name="Picture 4" descr="Goldfie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420938"/>
            <a:ext cx="56896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Salinas%20Val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148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koike3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697038"/>
            <a:ext cx="27368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779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52400" y="609600"/>
            <a:ext cx="8229600" cy="5791200"/>
          </a:xfrm>
        </p:spPr>
        <p:txBody>
          <a:bodyPr>
            <a:normAutofit lnSpcReduction="10000"/>
          </a:bodyPr>
          <a:lstStyle/>
          <a:p>
            <a:pPr eaLnBrk="1" hangingPunct="1">
              <a:lnSpc>
                <a:spcPct val="80000"/>
              </a:lnSpc>
            </a:pPr>
            <a:r>
              <a:rPr lang="en-US" altLang="en-US" sz="2300" smtClean="0">
                <a:latin typeface="Book Antiqua" pitchFamily="18" charset="0"/>
              </a:rPr>
              <a:t>At the age of 14 he decided to be a writer </a:t>
            </a:r>
          </a:p>
          <a:p>
            <a:pPr eaLnBrk="1" hangingPunct="1">
              <a:lnSpc>
                <a:spcPct val="80000"/>
              </a:lnSpc>
              <a:buFont typeface="Wingdings" pitchFamily="2" charset="2"/>
              <a:buNone/>
            </a:pPr>
            <a:r>
              <a:rPr lang="en-US" altLang="en-US" sz="2300" smtClean="0">
                <a:latin typeface="Book Antiqua" pitchFamily="18" charset="0"/>
              </a:rPr>
              <a:t>     and spent a lot of time writing in his room.</a:t>
            </a:r>
          </a:p>
          <a:p>
            <a:pPr eaLnBrk="1" hangingPunct="1">
              <a:lnSpc>
                <a:spcPct val="80000"/>
              </a:lnSpc>
              <a:buFont typeface="Wingdings" pitchFamily="2" charset="2"/>
              <a:buNone/>
            </a:pPr>
            <a:endParaRPr lang="en-US" altLang="en-US" sz="2300" smtClean="0">
              <a:latin typeface="Book Antiqua" pitchFamily="18" charset="0"/>
            </a:endParaRPr>
          </a:p>
          <a:p>
            <a:pPr eaLnBrk="1" hangingPunct="1">
              <a:lnSpc>
                <a:spcPct val="80000"/>
              </a:lnSpc>
            </a:pPr>
            <a:r>
              <a:rPr lang="en-US" altLang="en-US" sz="2300" smtClean="0">
                <a:latin typeface="Book Antiqua" pitchFamily="18" charset="0"/>
              </a:rPr>
              <a:t>In high school, Steinbeck did well in English </a:t>
            </a:r>
          </a:p>
          <a:p>
            <a:pPr eaLnBrk="1" hangingPunct="1">
              <a:lnSpc>
                <a:spcPct val="80000"/>
              </a:lnSpc>
              <a:buFont typeface="Wingdings" pitchFamily="2" charset="2"/>
              <a:buNone/>
            </a:pPr>
            <a:r>
              <a:rPr lang="en-US" altLang="en-US" sz="2300" smtClean="0">
                <a:latin typeface="Book Antiqua" pitchFamily="18" charset="0"/>
              </a:rPr>
              <a:t>     and edited the school yearbook.</a:t>
            </a:r>
          </a:p>
          <a:p>
            <a:pPr eaLnBrk="1" hangingPunct="1">
              <a:lnSpc>
                <a:spcPct val="80000"/>
              </a:lnSpc>
            </a:pPr>
            <a:endParaRPr lang="en-US" altLang="en-US" sz="2300" smtClean="0">
              <a:latin typeface="Book Antiqua" pitchFamily="18" charset="0"/>
            </a:endParaRPr>
          </a:p>
          <a:p>
            <a:pPr eaLnBrk="1" hangingPunct="1">
              <a:lnSpc>
                <a:spcPct val="80000"/>
              </a:lnSpc>
            </a:pPr>
            <a:r>
              <a:rPr lang="en-US" altLang="en-US" sz="2300" smtClean="0">
                <a:latin typeface="Book Antiqua" pitchFamily="18" charset="0"/>
              </a:rPr>
              <a:t>From 1919-1925 Steinbeck attended Stanford </a:t>
            </a:r>
          </a:p>
          <a:p>
            <a:pPr eaLnBrk="1" hangingPunct="1">
              <a:lnSpc>
                <a:spcPct val="80000"/>
              </a:lnSpc>
              <a:buFont typeface="Wingdings" pitchFamily="2" charset="2"/>
              <a:buNone/>
            </a:pPr>
            <a:r>
              <a:rPr lang="en-US" altLang="en-US" sz="2300" smtClean="0">
                <a:latin typeface="Book Antiqua" pitchFamily="18" charset="0"/>
              </a:rPr>
              <a:t>    University to please his parents, but only chose </a:t>
            </a:r>
          </a:p>
          <a:p>
            <a:pPr eaLnBrk="1" hangingPunct="1">
              <a:lnSpc>
                <a:spcPct val="80000"/>
              </a:lnSpc>
              <a:buFont typeface="Wingdings" pitchFamily="2" charset="2"/>
              <a:buNone/>
            </a:pPr>
            <a:r>
              <a:rPr lang="en-US" altLang="en-US" sz="2300" smtClean="0">
                <a:latin typeface="Book Antiqua" pitchFamily="18" charset="0"/>
              </a:rPr>
              <a:t>    courses that interested him, classical and British </a:t>
            </a:r>
          </a:p>
          <a:p>
            <a:pPr eaLnBrk="1" hangingPunct="1">
              <a:lnSpc>
                <a:spcPct val="80000"/>
              </a:lnSpc>
              <a:buFont typeface="Wingdings" pitchFamily="2" charset="2"/>
              <a:buNone/>
            </a:pPr>
            <a:r>
              <a:rPr lang="en-US" altLang="en-US" sz="2300" smtClean="0">
                <a:latin typeface="Book Antiqua" pitchFamily="18" charset="0"/>
              </a:rPr>
              <a:t>    Literature, writing courses, and an odd science </a:t>
            </a:r>
          </a:p>
          <a:p>
            <a:pPr eaLnBrk="1" hangingPunct="1">
              <a:lnSpc>
                <a:spcPct val="80000"/>
              </a:lnSpc>
              <a:buFont typeface="Wingdings" pitchFamily="2" charset="2"/>
              <a:buNone/>
            </a:pPr>
            <a:r>
              <a:rPr lang="en-US" altLang="en-US" sz="2300" smtClean="0">
                <a:latin typeface="Book Antiqua" pitchFamily="18" charset="0"/>
              </a:rPr>
              <a:t>    course.</a:t>
            </a:r>
          </a:p>
          <a:p>
            <a:pPr eaLnBrk="1" hangingPunct="1">
              <a:lnSpc>
                <a:spcPct val="80000"/>
              </a:lnSpc>
              <a:buFont typeface="Wingdings" pitchFamily="2" charset="2"/>
              <a:buNone/>
            </a:pPr>
            <a:endParaRPr lang="en-US" altLang="en-US" sz="2300" smtClean="0">
              <a:latin typeface="Book Antiqua" pitchFamily="18" charset="0"/>
            </a:endParaRPr>
          </a:p>
          <a:p>
            <a:pPr eaLnBrk="1" hangingPunct="1">
              <a:lnSpc>
                <a:spcPct val="80000"/>
              </a:lnSpc>
            </a:pPr>
            <a:r>
              <a:rPr lang="en-US" altLang="en-US" sz="2300" smtClean="0">
                <a:latin typeface="Book Antiqua" pitchFamily="18" charset="0"/>
              </a:rPr>
              <a:t>However, Steinbeck did not receive a degree because he would drop in and out of school, sometimes to work with migrant workers and bindlestiffs on California ranches.</a:t>
            </a:r>
          </a:p>
        </p:txBody>
      </p:sp>
      <p:pic>
        <p:nvPicPr>
          <p:cNvPr id="8195" name="Picture 9" descr="Diploma_-_HS_1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
            <a:ext cx="18653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565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mtClean="0">
                <a:latin typeface="American Classic" pitchFamily="18" charset="0"/>
              </a:rPr>
              <a:t>What’s a Bindlestiff?</a:t>
            </a:r>
          </a:p>
        </p:txBody>
      </p:sp>
      <p:pic>
        <p:nvPicPr>
          <p:cNvPr id="9219" name="Picture 3" descr="5873-author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0000"/>
          <a:stretch>
            <a:fillRect/>
          </a:stretch>
        </p:blipFill>
        <p:spPr>
          <a:xfrm>
            <a:off x="3276600" y="2438400"/>
            <a:ext cx="2320925" cy="2819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5" descr="migrant"/>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5821024" y="1600200"/>
            <a:ext cx="1692952"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4"/>
          <p:cNvSpPr txBox="1">
            <a:spLocks noChangeArrowheads="1"/>
          </p:cNvSpPr>
          <p:nvPr/>
        </p:nvSpPr>
        <p:spPr bwMode="auto">
          <a:xfrm>
            <a:off x="1219200" y="5638800"/>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b="1">
                <a:latin typeface="American Classic" pitchFamily="18" charset="0"/>
              </a:rPr>
              <a:t>A hobo, especially one who carries a bedroll. </a:t>
            </a:r>
          </a:p>
        </p:txBody>
      </p:sp>
      <p:sp>
        <p:nvSpPr>
          <p:cNvPr id="9222" name="Rectangle 7" descr="migratns"/>
          <p:cNvSpPr>
            <a:spLocks noChangeArrowheads="1"/>
          </p:cNvSpPr>
          <p:nvPr/>
        </p:nvSpPr>
        <p:spPr bwMode="auto">
          <a:xfrm>
            <a:off x="533400" y="1447800"/>
            <a:ext cx="2438400" cy="2819400"/>
          </a:xfrm>
          <a:prstGeom prst="rect">
            <a:avLst/>
          </a:prstGeom>
          <a:blipFill dpi="0" rotWithShape="0">
            <a:blip r:embed="rId5"/>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CA" altLang="en-US"/>
          </a:p>
        </p:txBody>
      </p:sp>
    </p:spTree>
    <p:extLst>
      <p:ext uri="{BB962C8B-B14F-4D97-AF65-F5344CB8AC3E}">
        <p14:creationId xmlns:p14="http://schemas.microsoft.com/office/powerpoint/2010/main" val="3595485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457200"/>
            <a:ext cx="8229600" cy="5867400"/>
          </a:xfrm>
        </p:spPr>
        <p:txBody>
          <a:bodyPr>
            <a:normAutofit fontScale="92500" lnSpcReduction="10000"/>
          </a:bodyPr>
          <a:lstStyle/>
          <a:p>
            <a:pPr eaLnBrk="1" hangingPunct="1">
              <a:lnSpc>
                <a:spcPct val="90000"/>
              </a:lnSpc>
            </a:pPr>
            <a:r>
              <a:rPr lang="en-US" altLang="en-US" sz="2400" smtClean="0">
                <a:latin typeface="Book Antiqua" pitchFamily="18" charset="0"/>
              </a:rPr>
              <a:t>During the late 1920s and 1930s, he concentrated on writing and wrote several novels set in California.</a:t>
            </a:r>
          </a:p>
          <a:p>
            <a:pPr eaLnBrk="1" hangingPunct="1">
              <a:lnSpc>
                <a:spcPct val="90000"/>
              </a:lnSpc>
            </a:pPr>
            <a:endParaRPr lang="en-US" altLang="en-US" sz="2400" smtClean="0">
              <a:latin typeface="Book Antiqua" pitchFamily="18" charset="0"/>
            </a:endParaRPr>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r>
              <a:rPr lang="en-US" altLang="en-US" sz="2400" smtClean="0">
                <a:latin typeface="Book Antiqua" pitchFamily="18" charset="0"/>
              </a:rPr>
              <a:t>Steinbeck gained </a:t>
            </a:r>
          </a:p>
          <a:p>
            <a:pPr eaLnBrk="1" hangingPunct="1">
              <a:lnSpc>
                <a:spcPct val="90000"/>
              </a:lnSpc>
              <a:buFont typeface="Wingdings" pitchFamily="2" charset="2"/>
              <a:buNone/>
            </a:pPr>
            <a:r>
              <a:rPr lang="en-US" altLang="en-US" sz="2400" smtClean="0">
                <a:latin typeface="Book Antiqua" pitchFamily="18" charset="0"/>
              </a:rPr>
              <a:t>great success by</a:t>
            </a:r>
          </a:p>
          <a:p>
            <a:pPr eaLnBrk="1" hangingPunct="1">
              <a:lnSpc>
                <a:spcPct val="90000"/>
              </a:lnSpc>
              <a:buFont typeface="Wingdings" pitchFamily="2" charset="2"/>
              <a:buNone/>
            </a:pPr>
            <a:r>
              <a:rPr lang="en-US" altLang="en-US" sz="2400" smtClean="0">
                <a:latin typeface="Book Antiqua" pitchFamily="18" charset="0"/>
              </a:rPr>
              <a:t>readers and critics.</a:t>
            </a:r>
          </a:p>
          <a:p>
            <a:pPr eaLnBrk="1" hangingPunct="1">
              <a:lnSpc>
                <a:spcPct val="90000"/>
              </a:lnSpc>
            </a:pPr>
            <a:endParaRPr lang="en-US" altLang="en-US" sz="2400" smtClean="0">
              <a:latin typeface="Book Antiqua" pitchFamily="18" charset="0"/>
            </a:endParaRPr>
          </a:p>
        </p:txBody>
      </p:sp>
      <p:pic>
        <p:nvPicPr>
          <p:cNvPr id="10243" name="Picture 6" descr="136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057400"/>
            <a:ext cx="1157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 descr="194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371600"/>
            <a:ext cx="109855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2" descr="tortilla%2520flatt%2520SMAL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905000"/>
            <a:ext cx="1200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22531">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219200"/>
            <a:ext cx="1171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6" descr="cu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4478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8" descr="steinbeck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1905000"/>
            <a:ext cx="11541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3" descr="books_feature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3810000"/>
            <a:ext cx="434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9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533400"/>
            <a:ext cx="8229600" cy="5562600"/>
          </a:xfrm>
        </p:spPr>
        <p:txBody>
          <a:bodyPr>
            <a:normAutofit/>
          </a:bodyPr>
          <a:lstStyle/>
          <a:p>
            <a:pPr marL="0" indent="0" eaLnBrk="1" hangingPunct="1">
              <a:lnSpc>
                <a:spcPct val="80000"/>
              </a:lnSpc>
              <a:buNone/>
            </a:pPr>
            <a:endParaRPr lang="en-US" altLang="en-US" sz="2400" dirty="0" smtClean="0">
              <a:latin typeface="Book Antiqua" pitchFamily="18" charset="0"/>
            </a:endParaRPr>
          </a:p>
          <a:p>
            <a:pPr eaLnBrk="1" hangingPunct="1">
              <a:lnSpc>
                <a:spcPct val="80000"/>
              </a:lnSpc>
            </a:pPr>
            <a:r>
              <a:rPr lang="en-US" altLang="en-US" sz="2400" dirty="0" smtClean="0">
                <a:latin typeface="Book Antiqua" pitchFamily="18" charset="0"/>
              </a:rPr>
              <a:t>In 1935, he won his first literary prize,</a:t>
            </a:r>
          </a:p>
          <a:p>
            <a:pPr eaLnBrk="1" hangingPunct="1">
              <a:lnSpc>
                <a:spcPct val="80000"/>
              </a:lnSpc>
              <a:buFont typeface="Wingdings" pitchFamily="2" charset="2"/>
              <a:buNone/>
            </a:pPr>
            <a:r>
              <a:rPr lang="en-US" altLang="en-US" sz="2400" dirty="0" smtClean="0">
                <a:latin typeface="Book Antiqua" pitchFamily="18" charset="0"/>
              </a:rPr>
              <a:t>Commonwealth Club of California </a:t>
            </a:r>
          </a:p>
          <a:p>
            <a:pPr eaLnBrk="1" hangingPunct="1">
              <a:lnSpc>
                <a:spcPct val="80000"/>
              </a:lnSpc>
              <a:buFont typeface="Wingdings" pitchFamily="2" charset="2"/>
              <a:buNone/>
            </a:pPr>
            <a:r>
              <a:rPr lang="en-US" altLang="en-US" sz="2400" dirty="0" smtClean="0">
                <a:latin typeface="Book Antiqua" pitchFamily="18" charset="0"/>
              </a:rPr>
              <a:t>Gold Medal for Best Novel by a </a:t>
            </a:r>
          </a:p>
          <a:p>
            <a:pPr eaLnBrk="1" hangingPunct="1">
              <a:lnSpc>
                <a:spcPct val="80000"/>
              </a:lnSpc>
              <a:buFont typeface="Wingdings" pitchFamily="2" charset="2"/>
              <a:buNone/>
            </a:pPr>
            <a:r>
              <a:rPr lang="en-US" altLang="en-US" sz="2400" dirty="0" smtClean="0">
                <a:latin typeface="Book Antiqua" pitchFamily="18" charset="0"/>
              </a:rPr>
              <a:t>Californian for his novel, </a:t>
            </a:r>
            <a:r>
              <a:rPr lang="en-US" altLang="en-US" sz="2400" i="1" dirty="0" smtClean="0">
                <a:latin typeface="Book Antiqua" pitchFamily="18" charset="0"/>
              </a:rPr>
              <a:t>Tortilla Flat.</a:t>
            </a:r>
            <a:endParaRPr lang="en-US" altLang="en-US" sz="2400" dirty="0" smtClean="0">
              <a:latin typeface="Book Antiqua" pitchFamily="18" charset="0"/>
            </a:endParaRPr>
          </a:p>
          <a:p>
            <a:pPr eaLnBrk="1" hangingPunct="1">
              <a:lnSpc>
                <a:spcPct val="80000"/>
              </a:lnSpc>
              <a:buFont typeface="Wingdings" pitchFamily="2" charset="2"/>
              <a:buNone/>
            </a:pPr>
            <a:endParaRPr lang="en-US" altLang="en-US" sz="2400" dirty="0" smtClean="0">
              <a:latin typeface="Book Antiqua" pitchFamily="18" charset="0"/>
            </a:endParaRPr>
          </a:p>
          <a:p>
            <a:pPr eaLnBrk="1" hangingPunct="1">
              <a:lnSpc>
                <a:spcPct val="80000"/>
              </a:lnSpc>
            </a:pPr>
            <a:r>
              <a:rPr lang="en-US" altLang="en-US" sz="2400" dirty="0" smtClean="0">
                <a:latin typeface="Book Antiqua" pitchFamily="18" charset="0"/>
              </a:rPr>
              <a:t>In 1936, </a:t>
            </a:r>
            <a:r>
              <a:rPr lang="en-US" altLang="en-US" sz="2400" i="1" dirty="0" smtClean="0">
                <a:latin typeface="Book Antiqua" pitchFamily="18" charset="0"/>
              </a:rPr>
              <a:t>Of Mice and Men </a:t>
            </a:r>
            <a:r>
              <a:rPr lang="en-US" altLang="en-US" sz="2400" dirty="0" smtClean="0">
                <a:latin typeface="Book Antiqua" pitchFamily="18" charset="0"/>
              </a:rPr>
              <a:t>was published, </a:t>
            </a:r>
          </a:p>
          <a:p>
            <a:pPr eaLnBrk="1" hangingPunct="1">
              <a:lnSpc>
                <a:spcPct val="80000"/>
              </a:lnSpc>
              <a:buFont typeface="Wingdings" pitchFamily="2" charset="2"/>
              <a:buNone/>
            </a:pPr>
            <a:r>
              <a:rPr lang="en-US" altLang="en-US" sz="2400" dirty="0" smtClean="0">
                <a:latin typeface="Book Antiqua" pitchFamily="18" charset="0"/>
              </a:rPr>
              <a:t>and was so widely accepted that Steinbeck </a:t>
            </a:r>
          </a:p>
          <a:p>
            <a:pPr eaLnBrk="1" hangingPunct="1">
              <a:lnSpc>
                <a:spcPct val="80000"/>
              </a:lnSpc>
              <a:buFont typeface="Wingdings" pitchFamily="2" charset="2"/>
              <a:buNone/>
            </a:pPr>
            <a:r>
              <a:rPr lang="en-US" altLang="en-US" sz="2400" dirty="0" smtClean="0">
                <a:latin typeface="Book Antiqua" pitchFamily="18" charset="0"/>
              </a:rPr>
              <a:t>began a book tour that led him to Europe.</a:t>
            </a:r>
          </a:p>
          <a:p>
            <a:pPr eaLnBrk="1" hangingPunct="1">
              <a:lnSpc>
                <a:spcPct val="80000"/>
              </a:lnSpc>
              <a:buFont typeface="Wingdings" pitchFamily="2" charset="2"/>
              <a:buNone/>
            </a:pPr>
            <a:endParaRPr lang="en-US" altLang="en-US" sz="2400" dirty="0" smtClean="0">
              <a:latin typeface="Book Antiqua" pitchFamily="18" charset="0"/>
            </a:endParaRPr>
          </a:p>
        </p:txBody>
      </p:sp>
      <p:pic>
        <p:nvPicPr>
          <p:cNvPr id="11267" name="Picture 6" descr="tortilla%2520flatt%2520SMA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32447"/>
            <a:ext cx="1200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166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3562816"/>
            <a:ext cx="130651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805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Autumn</Template>
  <TotalTime>36</TotalTime>
  <Words>2352</Words>
  <Application>Microsoft Office PowerPoint</Application>
  <PresentationFormat>On-screen Show (4:3)</PresentationFormat>
  <Paragraphs>249</Paragraphs>
  <Slides>42</Slides>
  <Notes>42</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Autumn</vt:lpstr>
      <vt:lpstr>Of Mice and Men</vt:lpstr>
      <vt:lpstr>John Steinbeck  One of The Great American  Writers of the 20th Century</vt:lpstr>
      <vt:lpstr>    A Look at the Author</vt:lpstr>
      <vt:lpstr>The Fields of Salinas, California</vt:lpstr>
      <vt:lpstr>The Beauty of Salinas</vt:lpstr>
      <vt:lpstr>PowerPoint Presentation</vt:lpstr>
      <vt:lpstr>What’s a Bindlestiff?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this!  Of Mice and Men</vt:lpstr>
      <vt:lpstr>Main Characters: Lennie &amp; George</vt:lpstr>
      <vt:lpstr>Lennie Small</vt:lpstr>
      <vt:lpstr>George Milton</vt:lpstr>
      <vt:lpstr>The setting in Of Mice and Men</vt:lpstr>
      <vt:lpstr>California in the 1930s</vt:lpstr>
      <vt:lpstr>Why Migrant Workers?</vt:lpstr>
      <vt:lpstr>Migrant Workers</vt:lpstr>
      <vt:lpstr>Chasing the American Dream</vt:lpstr>
      <vt:lpstr>The American Dream  </vt:lpstr>
      <vt:lpstr>The American Dream</vt:lpstr>
      <vt:lpstr>PowerPoint Presentation</vt:lpstr>
      <vt:lpstr>Is the American dream possible in the historical context of the novel?</vt:lpstr>
      <vt:lpstr>Dreams</vt:lpstr>
      <vt:lpstr>Dreams</vt:lpstr>
      <vt:lpstr>Meet the Other Characters</vt:lpstr>
      <vt:lpstr>Candy</vt:lpstr>
      <vt:lpstr>Curley</vt:lpstr>
      <vt:lpstr>Curley’s Wife</vt:lpstr>
      <vt:lpstr>Crooks</vt:lpstr>
      <vt:lpstr>Slim</vt:lpstr>
      <vt:lpstr>Other Characters</vt:lpstr>
      <vt:lpstr>Themes in Of Mice and Men</vt:lpstr>
      <vt:lpstr>Themes in Of Mice and Men</vt:lpstr>
      <vt:lpstr>Of Mice and Men – Title’s Origin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Mice and Men</dc:title>
  <dc:creator>Lesley Neals</dc:creator>
  <cp:lastModifiedBy>Lesley Neals</cp:lastModifiedBy>
  <cp:revision>4</cp:revision>
  <dcterms:created xsi:type="dcterms:W3CDTF">2015-02-02T22:50:24Z</dcterms:created>
  <dcterms:modified xsi:type="dcterms:W3CDTF">2015-02-02T23:26:33Z</dcterms:modified>
</cp:coreProperties>
</file>