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83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699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148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19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547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9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5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8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43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79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19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2209-015B-4A80-9096-86F3D2A7CC20}" type="datetimeFigureOut">
              <a:rPr lang="en-CA" smtClean="0"/>
              <a:t>2016-11-06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017FB-91DA-4766-94EF-C24FE096A0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10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"</a:t>
            </a:r>
            <a:r>
              <a:rPr lang="en-CA" i="1" dirty="0" err="1" smtClean="0"/>
              <a:t>Nolite</a:t>
            </a:r>
            <a:r>
              <a:rPr lang="en-CA" i="1" dirty="0" smtClean="0"/>
              <a:t> </a:t>
            </a:r>
            <a:r>
              <a:rPr lang="en-CA" i="1" dirty="0" err="1" smtClean="0"/>
              <a:t>te</a:t>
            </a:r>
            <a:r>
              <a:rPr lang="en-CA" i="1" dirty="0" smtClean="0"/>
              <a:t> </a:t>
            </a:r>
            <a:r>
              <a:rPr lang="en-CA" i="1" dirty="0" err="1" smtClean="0"/>
              <a:t>bastardes</a:t>
            </a:r>
            <a:r>
              <a:rPr lang="en-CA" i="1" dirty="0" smtClean="0"/>
              <a:t> </a:t>
            </a:r>
            <a:r>
              <a:rPr lang="en-CA" i="1" dirty="0" err="1" smtClean="0"/>
              <a:t>carborundorum</a:t>
            </a:r>
            <a:r>
              <a:rPr lang="en-CA" dirty="0" smtClean="0"/>
              <a:t>"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4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Moira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Moira is sterilized before she can work at the hotel. What does this tell you about Gileadean society? Why do you think she says she didn’t even mind?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 smtClean="0"/>
              <a:t>Tell me what happens to Moira as </a:t>
            </a:r>
            <a:r>
              <a:rPr lang="en-CA" b="1" dirty="0" err="1" smtClean="0"/>
              <a:t>Offred</a:t>
            </a:r>
            <a:r>
              <a:rPr lang="en-CA" b="1" dirty="0" smtClean="0"/>
              <a:t> does not see her again.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07625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Ch</a:t>
            </a:r>
            <a:r>
              <a:rPr lang="en-CA" dirty="0" smtClean="0"/>
              <a:t> 39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9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"</a:t>
            </a:r>
            <a:r>
              <a:rPr lang="en-CA" i="1" dirty="0" err="1" smtClean="0"/>
              <a:t>Nolite</a:t>
            </a:r>
            <a:r>
              <a:rPr lang="en-CA" i="1" dirty="0" smtClean="0"/>
              <a:t> </a:t>
            </a:r>
            <a:r>
              <a:rPr lang="en-CA" i="1" dirty="0" err="1" smtClean="0"/>
              <a:t>te</a:t>
            </a:r>
            <a:r>
              <a:rPr lang="en-CA" i="1" dirty="0" smtClean="0"/>
              <a:t> </a:t>
            </a:r>
            <a:r>
              <a:rPr lang="en-CA" i="1" dirty="0" err="1" smtClean="0"/>
              <a:t>bastardes</a:t>
            </a:r>
            <a:r>
              <a:rPr lang="en-CA" i="1" dirty="0" smtClean="0"/>
              <a:t> </a:t>
            </a:r>
            <a:r>
              <a:rPr lang="en-CA" i="1" dirty="0" err="1" smtClean="0"/>
              <a:t>carborundorum</a:t>
            </a:r>
            <a:r>
              <a:rPr lang="en-CA" dirty="0" smtClean="0"/>
              <a:t>"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In having the Commander explain the meaning to </a:t>
            </a:r>
            <a:r>
              <a:rPr lang="en-CA" dirty="0" err="1" smtClean="0"/>
              <a:t>Offred</a:t>
            </a:r>
            <a:r>
              <a:rPr lang="en-CA" dirty="0" smtClean="0"/>
              <a:t>, we now know that the previous handmaid also met the Commander in his office.</a:t>
            </a:r>
          </a:p>
          <a:p>
            <a:r>
              <a:rPr lang="en-CA" dirty="0" smtClean="0"/>
              <a:t>We learn that she killed herself after Serena Joy “found out”…</a:t>
            </a:r>
          </a:p>
          <a:p>
            <a:r>
              <a:rPr lang="en-CA" dirty="0" smtClean="0"/>
              <a:t>What little power </a:t>
            </a:r>
            <a:r>
              <a:rPr lang="en-CA" dirty="0" err="1" smtClean="0"/>
              <a:t>Offred</a:t>
            </a:r>
            <a:r>
              <a:rPr lang="en-CA" dirty="0" smtClean="0"/>
              <a:t> has over the Commander is revealed; he doesn’t want her to die.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818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CA" sz="5400" b="1" dirty="0" smtClean="0"/>
              <a:t>Nick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257800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Serena Joy propositions </a:t>
            </a:r>
            <a:r>
              <a:rPr lang="en-CA" dirty="0" err="1" smtClean="0"/>
              <a:t>Offred</a:t>
            </a:r>
            <a:r>
              <a:rPr lang="en-CA" dirty="0" smtClean="0"/>
              <a:t>. </a:t>
            </a:r>
            <a:endParaRPr lang="en-CA" dirty="0"/>
          </a:p>
          <a:p>
            <a:r>
              <a:rPr lang="en-CA" dirty="0" err="1" smtClean="0"/>
              <a:t>Offred</a:t>
            </a:r>
            <a:r>
              <a:rPr lang="en-CA" dirty="0" smtClean="0"/>
              <a:t> recalls that the doctor who propositioned her was not at her last visit and she now knows the he is the one who impregnated Janine.</a:t>
            </a:r>
          </a:p>
          <a:p>
            <a:pPr marL="0" indent="0" algn="ctr">
              <a:buNone/>
            </a:pPr>
            <a:r>
              <a:rPr lang="en-CA" b="1" dirty="0" smtClean="0"/>
              <a:t>What do you think happened to him?</a:t>
            </a:r>
          </a:p>
          <a:p>
            <a:r>
              <a:rPr lang="en-CA" dirty="0" smtClean="0"/>
              <a:t>Once again </a:t>
            </a:r>
            <a:r>
              <a:rPr lang="en-CA" dirty="0" err="1" smtClean="0"/>
              <a:t>Offred</a:t>
            </a:r>
            <a:r>
              <a:rPr lang="en-CA" dirty="0" smtClean="0"/>
              <a:t> is in danger of accepting and not accepting this proposition.</a:t>
            </a:r>
          </a:p>
          <a:p>
            <a:pPr marL="0" indent="0" algn="ctr">
              <a:buNone/>
            </a:pPr>
            <a:r>
              <a:rPr lang="en-CA" b="1" dirty="0" smtClean="0"/>
              <a:t>Why do you think Serena Joy is suggesting Nick? Why not someone else? Do you think this has happened in the past? Do you think the Commander knows?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494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Chapter 32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678363"/>
          </a:xfrm>
        </p:spPr>
        <p:txBody>
          <a:bodyPr/>
          <a:lstStyle/>
          <a:p>
            <a:pPr marL="0" indent="0" algn="ctr">
              <a:buNone/>
            </a:pPr>
            <a:r>
              <a:rPr lang="en-CA" sz="4000" dirty="0" smtClean="0"/>
              <a:t>“I feel buried” (265)</a:t>
            </a:r>
          </a:p>
          <a:p>
            <a:pPr marL="0" indent="0" algn="ctr">
              <a:buNone/>
            </a:pPr>
            <a:r>
              <a:rPr lang="en-CA" b="1" dirty="0" smtClean="0"/>
              <a:t>What do you think </a:t>
            </a:r>
            <a:r>
              <a:rPr lang="en-CA" b="1" dirty="0" err="1" smtClean="0"/>
              <a:t>Offred</a:t>
            </a:r>
            <a:r>
              <a:rPr lang="en-CA" b="1" dirty="0" smtClean="0"/>
              <a:t> means by this statement? </a:t>
            </a:r>
          </a:p>
          <a:p>
            <a:pPr marL="0" indent="0">
              <a:buNone/>
            </a:pPr>
            <a:r>
              <a:rPr lang="en-CA" dirty="0" smtClean="0"/>
              <a:t>(remember, she thinks this after looking at where the previous handmaid hanged herself and reflecting that she found peace in death but may still be </a:t>
            </a:r>
            <a:r>
              <a:rPr lang="en-CA" i="1" dirty="0" smtClean="0"/>
              <a:t>present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20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“Jezebel’s”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Jezebel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149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Chapter 34 - </a:t>
            </a:r>
            <a:r>
              <a:rPr lang="en-CA" dirty="0" err="1" smtClean="0"/>
              <a:t>Prayvaganza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b="1" i="1" dirty="0" err="1" smtClean="0"/>
              <a:t>Prey</a:t>
            </a:r>
            <a:r>
              <a:rPr lang="en-CA" b="1" dirty="0" err="1" smtClean="0"/>
              <a:t>vaganza</a:t>
            </a:r>
            <a:r>
              <a:rPr lang="en-CA" b="1" dirty="0" smtClean="0"/>
              <a:t>… What significance does this ceremony have to the new way of life in Gilead?</a:t>
            </a:r>
          </a:p>
          <a:p>
            <a:pPr marL="0" indent="0" algn="ctr">
              <a:buNone/>
            </a:pPr>
            <a:endParaRPr lang="en-CA" b="1" i="1" dirty="0"/>
          </a:p>
          <a:p>
            <a:pPr marL="0" indent="0" algn="ctr">
              <a:buNone/>
            </a:pPr>
            <a:r>
              <a:rPr lang="en-CA" b="1" dirty="0" smtClean="0"/>
              <a:t>Why do you think </a:t>
            </a:r>
            <a:r>
              <a:rPr lang="en-CA" b="1" dirty="0" err="1" smtClean="0"/>
              <a:t>Offred</a:t>
            </a:r>
            <a:r>
              <a:rPr lang="en-CA" b="1" dirty="0" smtClean="0"/>
              <a:t> lied to </a:t>
            </a:r>
            <a:r>
              <a:rPr lang="en-CA" b="1" dirty="0" err="1" smtClean="0"/>
              <a:t>Ofglen</a:t>
            </a:r>
            <a:r>
              <a:rPr lang="en-CA" b="1" dirty="0" smtClean="0"/>
              <a:t> about what her and the Commander do? What information do you think </a:t>
            </a:r>
            <a:r>
              <a:rPr lang="en-CA" b="1" dirty="0" err="1" smtClean="0"/>
              <a:t>Ofglen</a:t>
            </a:r>
            <a:r>
              <a:rPr lang="en-CA" b="1" dirty="0" smtClean="0"/>
              <a:t> has that she is not sharing?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28491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Ch</a:t>
            </a:r>
            <a:r>
              <a:rPr lang="en-CA" dirty="0" smtClean="0"/>
              <a:t> 35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err="1" smtClean="0"/>
              <a:t>Offred</a:t>
            </a:r>
            <a:r>
              <a:rPr lang="en-CA" dirty="0" smtClean="0"/>
              <a:t> again reflects on her and Luke’s attempt at escape. She also ponders the idea of love.</a:t>
            </a:r>
          </a:p>
          <a:p>
            <a:r>
              <a:rPr lang="en-CA" dirty="0" smtClean="0"/>
              <a:t>Serena Joy brings her a picture of her daughter. She has grown and changed.</a:t>
            </a:r>
          </a:p>
          <a:p>
            <a:r>
              <a:rPr lang="en-CA" dirty="0" smtClean="0"/>
              <a:t>This is more upsetting for </a:t>
            </a:r>
            <a:r>
              <a:rPr lang="en-CA" dirty="0" err="1" smtClean="0"/>
              <a:t>Offred</a:t>
            </a:r>
            <a:r>
              <a:rPr lang="en-CA" dirty="0" smtClean="0"/>
              <a:t> than she expected. She realizes that her daughter likely does not remember her and realizes her life is meaningless to her daughter.</a:t>
            </a:r>
          </a:p>
          <a:p>
            <a:r>
              <a:rPr lang="en-CA" dirty="0" smtClean="0"/>
              <a:t>She ends up wishing she had not seen this picture at all.</a:t>
            </a:r>
          </a:p>
          <a:p>
            <a:pPr marL="0" indent="0">
              <a:buNone/>
            </a:pPr>
            <a:r>
              <a:rPr lang="en-CA" dirty="0" smtClean="0"/>
              <a:t>“That is why I am not allowed a knife” (286)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31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Ch</a:t>
            </a:r>
            <a:r>
              <a:rPr lang="en-CA" dirty="0" smtClean="0"/>
              <a:t> 36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Commander </a:t>
            </a:r>
            <a:r>
              <a:rPr lang="en-CA" i="1" dirty="0" smtClean="0"/>
              <a:t>surprises</a:t>
            </a:r>
            <a:r>
              <a:rPr lang="en-CA" dirty="0" smtClean="0"/>
              <a:t> </a:t>
            </a:r>
            <a:r>
              <a:rPr lang="en-CA" dirty="0" err="1" smtClean="0"/>
              <a:t>Offred</a:t>
            </a:r>
            <a:r>
              <a:rPr lang="en-CA" dirty="0" smtClean="0"/>
              <a:t> with a racy outfit (supposedly all were burned with the books) and make-up. She initially refuses but is enticed by the danger and excitement.</a:t>
            </a:r>
          </a:p>
          <a:p>
            <a:r>
              <a:rPr lang="en-CA" dirty="0" smtClean="0"/>
              <a:t>The Commander gives her one of Serena Joy’s cloaks to wear and insists she will have to pretend to be a Wife.</a:t>
            </a:r>
          </a:p>
          <a:p>
            <a:pPr marL="0" indent="0">
              <a:buNone/>
            </a:pPr>
            <a:r>
              <a:rPr lang="en-CA" dirty="0" smtClean="0"/>
              <a:t>“He slips around my wrist a tag, purple” (293)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887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CA" dirty="0" smtClean="0"/>
              <a:t>Moira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7150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In this old hotel that has been converted into some type of prostitution ring, </a:t>
            </a:r>
            <a:r>
              <a:rPr lang="en-CA" dirty="0" err="1" smtClean="0"/>
              <a:t>Offred</a:t>
            </a:r>
            <a:r>
              <a:rPr lang="en-CA" dirty="0" smtClean="0"/>
              <a:t> finds Moira.</a:t>
            </a:r>
          </a:p>
          <a:p>
            <a:pPr marL="0" indent="0">
              <a:buNone/>
            </a:pPr>
            <a:r>
              <a:rPr lang="en-CA" dirty="0" smtClean="0"/>
              <a:t>The Underground </a:t>
            </a:r>
            <a:r>
              <a:rPr lang="en-CA" dirty="0" err="1" smtClean="0"/>
              <a:t>Femaleroad</a:t>
            </a:r>
            <a:r>
              <a:rPr lang="en-CA" dirty="0" smtClean="0"/>
              <a:t> – Moira divulges her attempt to escape and we realize that it was only women that were being smuggled to safety (similar to the Underground Railroad)</a:t>
            </a:r>
          </a:p>
          <a:p>
            <a:r>
              <a:rPr lang="en-CA" dirty="0" smtClean="0"/>
              <a:t>The Colonies – a place for old women, gay men, and used-up handmaids. Many die shortly after arrival due to the contamination levels. They are forced to wear gray</a:t>
            </a:r>
          </a:p>
          <a:p>
            <a:pPr marL="0" indent="0">
              <a:buNone/>
            </a:pPr>
            <a:r>
              <a:rPr lang="en-CA" b="1" dirty="0" smtClean="0"/>
              <a:t>Moira chose being a sex-worker over going to the colonies. Compare this choice with </a:t>
            </a:r>
            <a:r>
              <a:rPr lang="en-CA" b="1" dirty="0" err="1" smtClean="0"/>
              <a:t>Offred’s</a:t>
            </a:r>
            <a:r>
              <a:rPr lang="en-CA" b="1" dirty="0" smtClean="0"/>
              <a:t> choice to be a handmaid.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48786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577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"Nolite te bastardes carborundorum" </vt:lpstr>
      <vt:lpstr>"Nolite te bastardes carborundorum" </vt:lpstr>
      <vt:lpstr>Nick</vt:lpstr>
      <vt:lpstr>Chapter 32</vt:lpstr>
      <vt:lpstr>“Jezebel’s”</vt:lpstr>
      <vt:lpstr>Chapter 34 - Prayvaganza</vt:lpstr>
      <vt:lpstr>Ch 35</vt:lpstr>
      <vt:lpstr>Ch 36</vt:lpstr>
      <vt:lpstr>Moira</vt:lpstr>
      <vt:lpstr>Moira </vt:lpstr>
      <vt:lpstr>Ch 39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"Nolite te bastardes carborundorum"</dc:title>
  <dc:creator>Lesley Neals</dc:creator>
  <cp:lastModifiedBy>Lesley Neals</cp:lastModifiedBy>
  <cp:revision>7</cp:revision>
  <dcterms:created xsi:type="dcterms:W3CDTF">2016-11-06T13:19:15Z</dcterms:created>
  <dcterms:modified xsi:type="dcterms:W3CDTF">2016-11-06T14:23:31Z</dcterms:modified>
</cp:coreProperties>
</file>