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60" r:id="rId6"/>
    <p:sldId id="261" r:id="rId7"/>
    <p:sldId id="262" r:id="rId8"/>
    <p:sldId id="263" r:id="rId9"/>
    <p:sldId id="264" r:id="rId10"/>
    <p:sldId id="265" r:id="rId11"/>
    <p:sldId id="259"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53D0532-08E1-47C6-89CC-6D94B69578D3}" type="datetimeFigureOut">
              <a:rPr lang="en-CA" smtClean="0"/>
              <a:t>03/04/2016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102779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3D0532-08E1-47C6-89CC-6D94B69578D3}" type="datetimeFigureOut">
              <a:rPr lang="en-CA" smtClean="0"/>
              <a:t>03/04/2016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1444882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3D0532-08E1-47C6-89CC-6D94B69578D3}" type="datetimeFigureOut">
              <a:rPr lang="en-CA" smtClean="0"/>
              <a:t>03/04/2016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12545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3D0532-08E1-47C6-89CC-6D94B69578D3}" type="datetimeFigureOut">
              <a:rPr lang="en-CA" smtClean="0"/>
              <a:t>03/04/2016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223224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D0532-08E1-47C6-89CC-6D94B69578D3}" type="datetimeFigureOut">
              <a:rPr lang="en-CA" smtClean="0"/>
              <a:t>03/04/2016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244314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53D0532-08E1-47C6-89CC-6D94B69578D3}" type="datetimeFigureOut">
              <a:rPr lang="en-CA" smtClean="0"/>
              <a:t>03/04/2016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384976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53D0532-08E1-47C6-89CC-6D94B69578D3}" type="datetimeFigureOut">
              <a:rPr lang="en-CA" smtClean="0"/>
              <a:t>03/04/2016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304146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53D0532-08E1-47C6-89CC-6D94B69578D3}" type="datetimeFigureOut">
              <a:rPr lang="en-CA" smtClean="0"/>
              <a:t>03/04/2016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426918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D0532-08E1-47C6-89CC-6D94B69578D3}" type="datetimeFigureOut">
              <a:rPr lang="en-CA" smtClean="0"/>
              <a:t>03/04/2016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210109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D0532-08E1-47C6-89CC-6D94B69578D3}" type="datetimeFigureOut">
              <a:rPr lang="en-CA" smtClean="0"/>
              <a:t>03/04/2016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16874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D0532-08E1-47C6-89CC-6D94B69578D3}" type="datetimeFigureOut">
              <a:rPr lang="en-CA" smtClean="0"/>
              <a:t>03/04/2016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3A4077F-A5A3-474E-BD9A-8FD4F5B232D6}" type="slidenum">
              <a:rPr lang="en-CA" smtClean="0"/>
              <a:t>‹#›</a:t>
            </a:fld>
            <a:endParaRPr lang="en-CA"/>
          </a:p>
        </p:txBody>
      </p:sp>
    </p:spTree>
    <p:extLst>
      <p:ext uri="{BB962C8B-B14F-4D97-AF65-F5344CB8AC3E}">
        <p14:creationId xmlns:p14="http://schemas.microsoft.com/office/powerpoint/2010/main" val="79224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D0532-08E1-47C6-89CC-6D94B69578D3}" type="datetimeFigureOut">
              <a:rPr lang="en-CA" smtClean="0"/>
              <a:t>03/04/2016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4077F-A5A3-474E-BD9A-8FD4F5B232D6}" type="slidenum">
              <a:rPr lang="en-CA" smtClean="0"/>
              <a:t>‹#›</a:t>
            </a:fld>
            <a:endParaRPr lang="en-CA"/>
          </a:p>
        </p:txBody>
      </p:sp>
    </p:spTree>
    <p:extLst>
      <p:ext uri="{BB962C8B-B14F-4D97-AF65-F5344CB8AC3E}">
        <p14:creationId xmlns:p14="http://schemas.microsoft.com/office/powerpoint/2010/main" val="1733825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obelprize.org/nobel_prizes/peace/laureates/1973/index.html" TargetMode="External"/><Relationship Id="rId2" Type="http://schemas.openxmlformats.org/officeDocument/2006/relationships/hyperlink" Target="http://www.nobelprize.org/nobel_prizes/literature/laureates/1964/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obelprize.org/nobel_prizes/chemistry/laureates/1939/index.html" TargetMode="External"/><Relationship Id="rId2" Type="http://schemas.openxmlformats.org/officeDocument/2006/relationships/hyperlink" Target="http://www.nobelprize.org/nobel_prizes/chemistry/laureates/1938/index.html" TargetMode="External"/><Relationship Id="rId1" Type="http://schemas.openxmlformats.org/officeDocument/2006/relationships/slideLayout" Target="../slideLayouts/slideLayout2.xml"/><Relationship Id="rId5" Type="http://schemas.openxmlformats.org/officeDocument/2006/relationships/hyperlink" Target="http://www.nobelprize.org/nobel_prizes/literature/laureates/1958/index.html" TargetMode="External"/><Relationship Id="rId4" Type="http://schemas.openxmlformats.org/officeDocument/2006/relationships/hyperlink" Target="http://www.nobelprize.org/nobel_prizes/medicine/laureates/1939/index.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nobelprize.org/nobel_prizes/peace/laureates/1991/index.html" TargetMode="External"/><Relationship Id="rId2" Type="http://schemas.openxmlformats.org/officeDocument/2006/relationships/hyperlink" Target="http://www.nobelprize.org/nobel_prizes/peace/laureates/1935/index.html" TargetMode="External"/><Relationship Id="rId1" Type="http://schemas.openxmlformats.org/officeDocument/2006/relationships/slideLayout" Target="../slideLayouts/slideLayout2.xml"/><Relationship Id="rId4" Type="http://schemas.openxmlformats.org/officeDocument/2006/relationships/hyperlink" Target="http://www.nobelprize.org/nobel_prizes/peace/laureates/2010/index.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Nobel Peace Prize</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305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OK How Much Money????</a:t>
            </a:r>
            <a:endParaRPr lang="en-CA" dirty="0"/>
          </a:p>
        </p:txBody>
      </p:sp>
      <p:sp>
        <p:nvSpPr>
          <p:cNvPr id="3" name="Content Placeholder 2"/>
          <p:cNvSpPr>
            <a:spLocks noGrp="1"/>
          </p:cNvSpPr>
          <p:nvPr>
            <p:ph idx="1"/>
          </p:nvPr>
        </p:nvSpPr>
        <p:spPr/>
        <p:txBody>
          <a:bodyPr/>
          <a:lstStyle/>
          <a:p>
            <a:r>
              <a:rPr lang="en-CA" dirty="0" smtClean="0"/>
              <a:t>SEK 8 million for 2015…this is about 1.25 million CAD</a:t>
            </a:r>
            <a:endParaRPr lang="en-CA" dirty="0"/>
          </a:p>
        </p:txBody>
      </p:sp>
    </p:spTree>
    <p:extLst>
      <p:ext uri="{BB962C8B-B14F-4D97-AF65-F5344CB8AC3E}">
        <p14:creationId xmlns:p14="http://schemas.microsoft.com/office/powerpoint/2010/main" val="731629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Years Without a Nobel Peace Prize</a:t>
            </a:r>
            <a:endParaRPr lang="en-CA" dirty="0"/>
          </a:p>
        </p:txBody>
      </p:sp>
      <p:sp>
        <p:nvSpPr>
          <p:cNvPr id="3" name="Content Placeholder 2"/>
          <p:cNvSpPr>
            <a:spLocks noGrp="1"/>
          </p:cNvSpPr>
          <p:nvPr>
            <p:ph idx="1"/>
          </p:nvPr>
        </p:nvSpPr>
        <p:spPr/>
        <p:txBody>
          <a:bodyPr/>
          <a:lstStyle/>
          <a:p>
            <a:r>
              <a:rPr lang="en-CA" dirty="0" smtClean="0"/>
              <a:t>Do you notice anything significant about these dates?</a:t>
            </a:r>
          </a:p>
          <a:p>
            <a:endParaRPr lang="en-CA" dirty="0"/>
          </a:p>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3842448336"/>
              </p:ext>
            </p:extLst>
          </p:nvPr>
        </p:nvGraphicFramePr>
        <p:xfrm>
          <a:off x="395536" y="2996952"/>
          <a:ext cx="8229600" cy="3017520"/>
        </p:xfrm>
        <a:graphic>
          <a:graphicData uri="http://schemas.openxmlformats.org/drawingml/2006/table">
            <a:tbl>
              <a:tblPr/>
              <a:tblGrid>
                <a:gridCol w="4114800"/>
                <a:gridCol w="4114800"/>
              </a:tblGrid>
              <a:tr h="0">
                <a:tc>
                  <a:txBody>
                    <a:bodyPr/>
                    <a:lstStyle/>
                    <a:p>
                      <a:r>
                        <a:rPr lang="en-CA" sz="3200" dirty="0"/>
                        <a:t>Peace</a:t>
                      </a:r>
                    </a:p>
                  </a:txBody>
                  <a:tcPr anchor="ctr">
                    <a:lnL>
                      <a:noFill/>
                    </a:lnL>
                    <a:lnR>
                      <a:noFill/>
                    </a:lnR>
                    <a:lnT>
                      <a:noFill/>
                    </a:lnT>
                    <a:lnB>
                      <a:noFill/>
                    </a:lnB>
                  </a:tcPr>
                </a:tc>
                <a:tc>
                  <a:txBody>
                    <a:bodyPr/>
                    <a:lstStyle/>
                    <a:p>
                      <a:r>
                        <a:rPr lang="en-CA" sz="3200" dirty="0"/>
                        <a:t>1914, 1915, 1916, 1918, 1923, 1924, 1928, 1932, 1939, 1940, 1941, 1942, 1943, 1948, 1955, 1956, 1966, 1967, 1972</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54294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210146"/>
          </a:xfrm>
        </p:spPr>
        <p:txBody>
          <a:bodyPr>
            <a:normAutofit fontScale="90000"/>
          </a:bodyPr>
          <a:lstStyle/>
          <a:p>
            <a:r>
              <a:rPr lang="en-CA" sz="3600" b="1" dirty="0" smtClean="0">
                <a:effectLst/>
              </a:rPr>
              <a:t>Why are the individuals and organisations awarded a Nobel Prize called Nobel Laureates?</a:t>
            </a:r>
            <a:endParaRPr lang="en-CA" dirty="0"/>
          </a:p>
        </p:txBody>
      </p:sp>
      <p:sp>
        <p:nvSpPr>
          <p:cNvPr id="3" name="Content Placeholder 2"/>
          <p:cNvSpPr>
            <a:spLocks noGrp="1"/>
          </p:cNvSpPr>
          <p:nvPr>
            <p:ph idx="1"/>
          </p:nvPr>
        </p:nvSpPr>
        <p:spPr>
          <a:xfrm>
            <a:off x="179512" y="1600200"/>
            <a:ext cx="8856984" cy="4997152"/>
          </a:xfrm>
        </p:spPr>
        <p:txBody>
          <a:bodyPr>
            <a:normAutofit/>
          </a:bodyPr>
          <a:lstStyle/>
          <a:p>
            <a:r>
              <a:rPr lang="en-CA" dirty="0" smtClean="0">
                <a:effectLst/>
              </a:rPr>
              <a:t>The word "Laureate" refers to being signified by the laurel wreath. In Greek mythology, the god Apollo is represented wearing a laurel wreath on his head. A laurel wreath is a circular crown made of branches and leaves of the bay laurel (in Latin: </a:t>
            </a:r>
            <a:r>
              <a:rPr lang="en-CA" dirty="0" err="1" smtClean="0">
                <a:effectLst/>
              </a:rPr>
              <a:t>Laurus</a:t>
            </a:r>
            <a:r>
              <a:rPr lang="en-CA" dirty="0" smtClean="0">
                <a:effectLst/>
              </a:rPr>
              <a:t> </a:t>
            </a:r>
            <a:r>
              <a:rPr lang="en-CA" dirty="0" err="1" smtClean="0">
                <a:effectLst/>
              </a:rPr>
              <a:t>nobilis</a:t>
            </a:r>
            <a:r>
              <a:rPr lang="en-CA" dirty="0" smtClean="0">
                <a:effectLst/>
              </a:rPr>
              <a:t>). In Ancient Greece, laurel wreaths were awarded to victors as a sign of honour - both in athletic competitions and in poetic meets.</a:t>
            </a:r>
          </a:p>
          <a:p>
            <a:endParaRPr lang="en-CA" dirty="0"/>
          </a:p>
        </p:txBody>
      </p:sp>
    </p:spTree>
    <p:extLst>
      <p:ext uri="{BB962C8B-B14F-4D97-AF65-F5344CB8AC3E}">
        <p14:creationId xmlns:p14="http://schemas.microsoft.com/office/powerpoint/2010/main" val="2472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did it start?</a:t>
            </a:r>
            <a:endParaRPr lang="en-CA" dirty="0"/>
          </a:p>
        </p:txBody>
      </p:sp>
      <p:sp>
        <p:nvSpPr>
          <p:cNvPr id="3" name="Content Placeholder 2"/>
          <p:cNvSpPr>
            <a:spLocks noGrp="1"/>
          </p:cNvSpPr>
          <p:nvPr>
            <p:ph idx="1"/>
          </p:nvPr>
        </p:nvSpPr>
        <p:spPr/>
        <p:txBody>
          <a:bodyPr/>
          <a:lstStyle/>
          <a:p>
            <a:r>
              <a:rPr lang="en-CA" dirty="0" smtClean="0"/>
              <a:t>On 27 November 1895, Alfred Nobel signed his last will and testament, giving the largest share of his fortune to a series of prizes in Physics, Chemistry, Physiology or Medicine, Literature and Peace - the Nobel Prizes.</a:t>
            </a:r>
          </a:p>
          <a:p>
            <a:r>
              <a:rPr lang="en-CA" dirty="0" smtClean="0"/>
              <a:t>His estate today would be valued at SEK 1,702 million… (</a:t>
            </a:r>
            <a:r>
              <a:rPr lang="en-CA" dirty="0" err="1" smtClean="0"/>
              <a:t>Sweedish</a:t>
            </a:r>
            <a:r>
              <a:rPr lang="en-CA" dirty="0" smtClean="0"/>
              <a:t> Krona)</a:t>
            </a:r>
            <a:endParaRPr lang="en-CA" dirty="0"/>
          </a:p>
        </p:txBody>
      </p:sp>
    </p:spTree>
    <p:extLst>
      <p:ext uri="{BB962C8B-B14F-4D97-AF65-F5344CB8AC3E}">
        <p14:creationId xmlns:p14="http://schemas.microsoft.com/office/powerpoint/2010/main" val="383930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Nobel Prize Categories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8416207"/>
              </p:ext>
            </p:extLst>
          </p:nvPr>
        </p:nvGraphicFramePr>
        <p:xfrm>
          <a:off x="421196" y="2564904"/>
          <a:ext cx="8229600" cy="3749040"/>
        </p:xfrm>
        <a:graphic>
          <a:graphicData uri="http://schemas.openxmlformats.org/drawingml/2006/table">
            <a:tbl>
              <a:tblPr/>
              <a:tblGrid>
                <a:gridCol w="1371600"/>
                <a:gridCol w="1371600"/>
                <a:gridCol w="1371600"/>
                <a:gridCol w="1371600"/>
                <a:gridCol w="1371600"/>
                <a:gridCol w="1371600"/>
              </a:tblGrid>
              <a:tr h="0">
                <a:tc>
                  <a:txBody>
                    <a:bodyPr/>
                    <a:lstStyle/>
                    <a:p>
                      <a:r>
                        <a:rPr lang="en-CA"/>
                        <a:t>Nobel Prize</a:t>
                      </a:r>
                    </a:p>
                  </a:txBody>
                  <a:tcPr anchor="ctr">
                    <a:lnL>
                      <a:noFill/>
                    </a:lnL>
                    <a:lnR>
                      <a:noFill/>
                    </a:lnR>
                    <a:lnT>
                      <a:noFill/>
                    </a:lnT>
                    <a:lnB>
                      <a:noFill/>
                    </a:lnB>
                  </a:tcPr>
                </a:tc>
                <a:tc>
                  <a:txBody>
                    <a:bodyPr/>
                    <a:lstStyle/>
                    <a:p>
                      <a:r>
                        <a:rPr lang="en-CA"/>
                        <a:t>Number of Prizes</a:t>
                      </a:r>
                    </a:p>
                  </a:txBody>
                  <a:tcPr anchor="ctr">
                    <a:lnL>
                      <a:noFill/>
                    </a:lnL>
                    <a:lnR>
                      <a:noFill/>
                    </a:lnR>
                    <a:lnT>
                      <a:noFill/>
                    </a:lnT>
                    <a:lnB>
                      <a:noFill/>
                    </a:lnB>
                  </a:tcPr>
                </a:tc>
                <a:tc>
                  <a:txBody>
                    <a:bodyPr/>
                    <a:lstStyle/>
                    <a:p>
                      <a:r>
                        <a:rPr lang="en-CA"/>
                        <a:t>Number of Laureates</a:t>
                      </a:r>
                    </a:p>
                  </a:txBody>
                  <a:tcPr anchor="ctr">
                    <a:lnL>
                      <a:noFill/>
                    </a:lnL>
                    <a:lnR>
                      <a:noFill/>
                    </a:lnR>
                    <a:lnT>
                      <a:noFill/>
                    </a:lnT>
                    <a:lnB>
                      <a:noFill/>
                    </a:lnB>
                  </a:tcPr>
                </a:tc>
                <a:tc>
                  <a:txBody>
                    <a:bodyPr/>
                    <a:lstStyle/>
                    <a:p>
                      <a:r>
                        <a:rPr lang="en-CA"/>
                        <a:t>Awarded to one Laureate</a:t>
                      </a:r>
                    </a:p>
                  </a:txBody>
                  <a:tcPr anchor="ctr">
                    <a:lnL>
                      <a:noFill/>
                    </a:lnL>
                    <a:lnR>
                      <a:noFill/>
                    </a:lnR>
                    <a:lnT>
                      <a:noFill/>
                    </a:lnT>
                    <a:lnB>
                      <a:noFill/>
                    </a:lnB>
                  </a:tcPr>
                </a:tc>
                <a:tc>
                  <a:txBody>
                    <a:bodyPr/>
                    <a:lstStyle/>
                    <a:p>
                      <a:r>
                        <a:rPr lang="en-CA"/>
                        <a:t>Shared by two Laureates</a:t>
                      </a:r>
                    </a:p>
                  </a:txBody>
                  <a:tcPr anchor="ctr">
                    <a:lnL>
                      <a:noFill/>
                    </a:lnL>
                    <a:lnR>
                      <a:noFill/>
                    </a:lnR>
                    <a:lnT>
                      <a:noFill/>
                    </a:lnT>
                    <a:lnB>
                      <a:noFill/>
                    </a:lnB>
                  </a:tcPr>
                </a:tc>
                <a:tc>
                  <a:txBody>
                    <a:bodyPr/>
                    <a:lstStyle/>
                    <a:p>
                      <a:r>
                        <a:rPr lang="en-CA"/>
                        <a:t>Shared by three Laureates</a:t>
                      </a:r>
                    </a:p>
                  </a:txBody>
                  <a:tcPr anchor="ctr">
                    <a:lnL>
                      <a:noFill/>
                    </a:lnL>
                    <a:lnR>
                      <a:noFill/>
                    </a:lnR>
                    <a:lnT>
                      <a:noFill/>
                    </a:lnT>
                    <a:lnB>
                      <a:noFill/>
                    </a:lnB>
                  </a:tcPr>
                </a:tc>
              </a:tr>
              <a:tr h="0">
                <a:tc>
                  <a:txBody>
                    <a:bodyPr/>
                    <a:lstStyle/>
                    <a:p>
                      <a:r>
                        <a:rPr lang="en-CA" b="1"/>
                        <a:t>Physics</a:t>
                      </a:r>
                      <a:endParaRPr lang="en-CA"/>
                    </a:p>
                  </a:txBody>
                  <a:tcPr anchor="ctr">
                    <a:lnL>
                      <a:noFill/>
                    </a:lnL>
                    <a:lnR>
                      <a:noFill/>
                    </a:lnR>
                    <a:lnT>
                      <a:noFill/>
                    </a:lnT>
                    <a:lnB>
                      <a:noFill/>
                    </a:lnB>
                  </a:tcPr>
                </a:tc>
                <a:tc>
                  <a:txBody>
                    <a:bodyPr/>
                    <a:lstStyle/>
                    <a:p>
                      <a:r>
                        <a:rPr lang="en-CA"/>
                        <a:t>109</a:t>
                      </a:r>
                    </a:p>
                  </a:txBody>
                  <a:tcPr anchor="ctr">
                    <a:lnL>
                      <a:noFill/>
                    </a:lnL>
                    <a:lnR>
                      <a:noFill/>
                    </a:lnR>
                    <a:lnT>
                      <a:noFill/>
                    </a:lnT>
                    <a:lnB>
                      <a:noFill/>
                    </a:lnB>
                  </a:tcPr>
                </a:tc>
                <a:tc>
                  <a:txBody>
                    <a:bodyPr/>
                    <a:lstStyle/>
                    <a:p>
                      <a:r>
                        <a:rPr lang="en-CA"/>
                        <a:t>201</a:t>
                      </a:r>
                    </a:p>
                  </a:txBody>
                  <a:tcPr anchor="ctr">
                    <a:lnL>
                      <a:noFill/>
                    </a:lnL>
                    <a:lnR>
                      <a:noFill/>
                    </a:lnR>
                    <a:lnT>
                      <a:noFill/>
                    </a:lnT>
                    <a:lnB>
                      <a:noFill/>
                    </a:lnB>
                  </a:tcPr>
                </a:tc>
                <a:tc>
                  <a:txBody>
                    <a:bodyPr/>
                    <a:lstStyle/>
                    <a:p>
                      <a:r>
                        <a:rPr lang="en-CA"/>
                        <a:t>47</a:t>
                      </a:r>
                    </a:p>
                  </a:txBody>
                  <a:tcPr anchor="ctr">
                    <a:lnL>
                      <a:noFill/>
                    </a:lnL>
                    <a:lnR>
                      <a:noFill/>
                    </a:lnR>
                    <a:lnT>
                      <a:noFill/>
                    </a:lnT>
                    <a:lnB>
                      <a:noFill/>
                    </a:lnB>
                  </a:tcPr>
                </a:tc>
                <a:tc>
                  <a:txBody>
                    <a:bodyPr/>
                    <a:lstStyle/>
                    <a:p>
                      <a:r>
                        <a:rPr lang="en-CA"/>
                        <a:t>32</a:t>
                      </a:r>
                    </a:p>
                  </a:txBody>
                  <a:tcPr anchor="ctr">
                    <a:lnL>
                      <a:noFill/>
                    </a:lnL>
                    <a:lnR>
                      <a:noFill/>
                    </a:lnR>
                    <a:lnT>
                      <a:noFill/>
                    </a:lnT>
                    <a:lnB>
                      <a:noFill/>
                    </a:lnB>
                  </a:tcPr>
                </a:tc>
                <a:tc>
                  <a:txBody>
                    <a:bodyPr/>
                    <a:lstStyle/>
                    <a:p>
                      <a:r>
                        <a:rPr lang="en-CA"/>
                        <a:t>30</a:t>
                      </a:r>
                    </a:p>
                  </a:txBody>
                  <a:tcPr anchor="ctr">
                    <a:lnL>
                      <a:noFill/>
                    </a:lnL>
                    <a:lnR>
                      <a:noFill/>
                    </a:lnR>
                    <a:lnT>
                      <a:noFill/>
                    </a:lnT>
                    <a:lnB>
                      <a:noFill/>
                    </a:lnB>
                  </a:tcPr>
                </a:tc>
              </a:tr>
              <a:tr h="0">
                <a:tc>
                  <a:txBody>
                    <a:bodyPr/>
                    <a:lstStyle/>
                    <a:p>
                      <a:r>
                        <a:rPr lang="en-CA" b="1"/>
                        <a:t>Chemistry</a:t>
                      </a:r>
                      <a:endParaRPr lang="en-CA"/>
                    </a:p>
                  </a:txBody>
                  <a:tcPr anchor="ctr">
                    <a:lnL>
                      <a:noFill/>
                    </a:lnL>
                    <a:lnR>
                      <a:noFill/>
                    </a:lnR>
                    <a:lnT>
                      <a:noFill/>
                    </a:lnT>
                    <a:lnB>
                      <a:noFill/>
                    </a:lnB>
                  </a:tcPr>
                </a:tc>
                <a:tc>
                  <a:txBody>
                    <a:bodyPr/>
                    <a:lstStyle/>
                    <a:p>
                      <a:r>
                        <a:rPr lang="en-CA"/>
                        <a:t>107</a:t>
                      </a:r>
                    </a:p>
                  </a:txBody>
                  <a:tcPr anchor="ctr">
                    <a:lnL>
                      <a:noFill/>
                    </a:lnL>
                    <a:lnR>
                      <a:noFill/>
                    </a:lnR>
                    <a:lnT>
                      <a:noFill/>
                    </a:lnT>
                    <a:lnB>
                      <a:noFill/>
                    </a:lnB>
                  </a:tcPr>
                </a:tc>
                <a:tc>
                  <a:txBody>
                    <a:bodyPr/>
                    <a:lstStyle/>
                    <a:p>
                      <a:r>
                        <a:rPr lang="en-CA"/>
                        <a:t>172</a:t>
                      </a:r>
                    </a:p>
                  </a:txBody>
                  <a:tcPr anchor="ctr">
                    <a:lnL>
                      <a:noFill/>
                    </a:lnL>
                    <a:lnR>
                      <a:noFill/>
                    </a:lnR>
                    <a:lnT>
                      <a:noFill/>
                    </a:lnT>
                    <a:lnB>
                      <a:noFill/>
                    </a:lnB>
                  </a:tcPr>
                </a:tc>
                <a:tc>
                  <a:txBody>
                    <a:bodyPr/>
                    <a:lstStyle/>
                    <a:p>
                      <a:r>
                        <a:rPr lang="en-CA"/>
                        <a:t>63</a:t>
                      </a:r>
                    </a:p>
                  </a:txBody>
                  <a:tcPr anchor="ctr">
                    <a:lnL>
                      <a:noFill/>
                    </a:lnL>
                    <a:lnR>
                      <a:noFill/>
                    </a:lnR>
                    <a:lnT>
                      <a:noFill/>
                    </a:lnT>
                    <a:lnB>
                      <a:noFill/>
                    </a:lnB>
                  </a:tcPr>
                </a:tc>
                <a:tc>
                  <a:txBody>
                    <a:bodyPr/>
                    <a:lstStyle/>
                    <a:p>
                      <a:r>
                        <a:rPr lang="en-CA"/>
                        <a:t>22</a:t>
                      </a:r>
                    </a:p>
                  </a:txBody>
                  <a:tcPr anchor="ctr">
                    <a:lnL>
                      <a:noFill/>
                    </a:lnL>
                    <a:lnR>
                      <a:noFill/>
                    </a:lnR>
                    <a:lnT>
                      <a:noFill/>
                    </a:lnT>
                    <a:lnB>
                      <a:noFill/>
                    </a:lnB>
                  </a:tcPr>
                </a:tc>
                <a:tc>
                  <a:txBody>
                    <a:bodyPr/>
                    <a:lstStyle/>
                    <a:p>
                      <a:r>
                        <a:rPr lang="en-CA"/>
                        <a:t>22</a:t>
                      </a:r>
                    </a:p>
                  </a:txBody>
                  <a:tcPr anchor="ctr">
                    <a:lnL>
                      <a:noFill/>
                    </a:lnL>
                    <a:lnR>
                      <a:noFill/>
                    </a:lnR>
                    <a:lnT>
                      <a:noFill/>
                    </a:lnT>
                    <a:lnB>
                      <a:noFill/>
                    </a:lnB>
                  </a:tcPr>
                </a:tc>
              </a:tr>
              <a:tr h="0">
                <a:tc>
                  <a:txBody>
                    <a:bodyPr/>
                    <a:lstStyle/>
                    <a:p>
                      <a:r>
                        <a:rPr lang="en-CA" b="1"/>
                        <a:t>Medicine</a:t>
                      </a:r>
                      <a:endParaRPr lang="en-CA"/>
                    </a:p>
                  </a:txBody>
                  <a:tcPr anchor="ctr">
                    <a:lnL>
                      <a:noFill/>
                    </a:lnL>
                    <a:lnR>
                      <a:noFill/>
                    </a:lnR>
                    <a:lnT>
                      <a:noFill/>
                    </a:lnT>
                    <a:lnB>
                      <a:noFill/>
                    </a:lnB>
                  </a:tcPr>
                </a:tc>
                <a:tc>
                  <a:txBody>
                    <a:bodyPr/>
                    <a:lstStyle/>
                    <a:p>
                      <a:r>
                        <a:rPr lang="en-CA"/>
                        <a:t>106</a:t>
                      </a:r>
                    </a:p>
                  </a:txBody>
                  <a:tcPr anchor="ctr">
                    <a:lnL>
                      <a:noFill/>
                    </a:lnL>
                    <a:lnR>
                      <a:noFill/>
                    </a:lnR>
                    <a:lnT>
                      <a:noFill/>
                    </a:lnT>
                    <a:lnB>
                      <a:noFill/>
                    </a:lnB>
                  </a:tcPr>
                </a:tc>
                <a:tc>
                  <a:txBody>
                    <a:bodyPr/>
                    <a:lstStyle/>
                    <a:p>
                      <a:r>
                        <a:rPr lang="en-CA"/>
                        <a:t>210</a:t>
                      </a:r>
                    </a:p>
                  </a:txBody>
                  <a:tcPr anchor="ctr">
                    <a:lnL>
                      <a:noFill/>
                    </a:lnL>
                    <a:lnR>
                      <a:noFill/>
                    </a:lnR>
                    <a:lnT>
                      <a:noFill/>
                    </a:lnT>
                    <a:lnB>
                      <a:noFill/>
                    </a:lnB>
                  </a:tcPr>
                </a:tc>
                <a:tc>
                  <a:txBody>
                    <a:bodyPr/>
                    <a:lstStyle/>
                    <a:p>
                      <a:r>
                        <a:rPr lang="en-CA"/>
                        <a:t>38</a:t>
                      </a:r>
                    </a:p>
                  </a:txBody>
                  <a:tcPr anchor="ctr">
                    <a:lnL>
                      <a:noFill/>
                    </a:lnL>
                    <a:lnR>
                      <a:noFill/>
                    </a:lnR>
                    <a:lnT>
                      <a:noFill/>
                    </a:lnT>
                    <a:lnB>
                      <a:noFill/>
                    </a:lnB>
                  </a:tcPr>
                </a:tc>
                <a:tc>
                  <a:txBody>
                    <a:bodyPr/>
                    <a:lstStyle/>
                    <a:p>
                      <a:r>
                        <a:rPr lang="en-CA"/>
                        <a:t>31</a:t>
                      </a:r>
                    </a:p>
                  </a:txBody>
                  <a:tcPr anchor="ctr">
                    <a:lnL>
                      <a:noFill/>
                    </a:lnL>
                    <a:lnR>
                      <a:noFill/>
                    </a:lnR>
                    <a:lnT>
                      <a:noFill/>
                    </a:lnT>
                    <a:lnB>
                      <a:noFill/>
                    </a:lnB>
                  </a:tcPr>
                </a:tc>
                <a:tc>
                  <a:txBody>
                    <a:bodyPr/>
                    <a:lstStyle/>
                    <a:p>
                      <a:r>
                        <a:rPr lang="en-CA"/>
                        <a:t>37</a:t>
                      </a:r>
                    </a:p>
                  </a:txBody>
                  <a:tcPr anchor="ctr">
                    <a:lnL>
                      <a:noFill/>
                    </a:lnL>
                    <a:lnR>
                      <a:noFill/>
                    </a:lnR>
                    <a:lnT>
                      <a:noFill/>
                    </a:lnT>
                    <a:lnB>
                      <a:noFill/>
                    </a:lnB>
                  </a:tcPr>
                </a:tc>
              </a:tr>
              <a:tr h="0">
                <a:tc>
                  <a:txBody>
                    <a:bodyPr/>
                    <a:lstStyle/>
                    <a:p>
                      <a:r>
                        <a:rPr lang="en-CA" b="1"/>
                        <a:t>Literature</a:t>
                      </a:r>
                      <a:endParaRPr lang="en-CA"/>
                    </a:p>
                  </a:txBody>
                  <a:tcPr anchor="ctr">
                    <a:lnL>
                      <a:noFill/>
                    </a:lnL>
                    <a:lnR>
                      <a:noFill/>
                    </a:lnR>
                    <a:lnT>
                      <a:noFill/>
                    </a:lnT>
                    <a:lnB>
                      <a:noFill/>
                    </a:lnB>
                  </a:tcPr>
                </a:tc>
                <a:tc>
                  <a:txBody>
                    <a:bodyPr/>
                    <a:lstStyle/>
                    <a:p>
                      <a:r>
                        <a:rPr lang="en-CA"/>
                        <a:t>108</a:t>
                      </a:r>
                    </a:p>
                  </a:txBody>
                  <a:tcPr anchor="ctr">
                    <a:lnL>
                      <a:noFill/>
                    </a:lnL>
                    <a:lnR>
                      <a:noFill/>
                    </a:lnR>
                    <a:lnT>
                      <a:noFill/>
                    </a:lnT>
                    <a:lnB>
                      <a:noFill/>
                    </a:lnB>
                  </a:tcPr>
                </a:tc>
                <a:tc>
                  <a:txBody>
                    <a:bodyPr/>
                    <a:lstStyle/>
                    <a:p>
                      <a:r>
                        <a:rPr lang="en-CA"/>
                        <a:t>112</a:t>
                      </a:r>
                    </a:p>
                  </a:txBody>
                  <a:tcPr anchor="ctr">
                    <a:lnL>
                      <a:noFill/>
                    </a:lnL>
                    <a:lnR>
                      <a:noFill/>
                    </a:lnR>
                    <a:lnT>
                      <a:noFill/>
                    </a:lnT>
                    <a:lnB>
                      <a:noFill/>
                    </a:lnB>
                  </a:tcPr>
                </a:tc>
                <a:tc>
                  <a:txBody>
                    <a:bodyPr/>
                    <a:lstStyle/>
                    <a:p>
                      <a:r>
                        <a:rPr lang="en-CA"/>
                        <a:t>104</a:t>
                      </a:r>
                    </a:p>
                  </a:txBody>
                  <a:tcPr anchor="ctr">
                    <a:lnL>
                      <a:noFill/>
                    </a:lnL>
                    <a:lnR>
                      <a:noFill/>
                    </a:lnR>
                    <a:lnT>
                      <a:noFill/>
                    </a:lnT>
                    <a:lnB>
                      <a:noFill/>
                    </a:lnB>
                  </a:tcPr>
                </a:tc>
                <a:tc>
                  <a:txBody>
                    <a:bodyPr/>
                    <a:lstStyle/>
                    <a:p>
                      <a:r>
                        <a:rPr lang="en-CA"/>
                        <a:t>4</a:t>
                      </a:r>
                    </a:p>
                  </a:txBody>
                  <a:tcPr anchor="ctr">
                    <a:lnL>
                      <a:noFill/>
                    </a:lnL>
                    <a:lnR>
                      <a:noFill/>
                    </a:lnR>
                    <a:lnT>
                      <a:noFill/>
                    </a:lnT>
                    <a:lnB>
                      <a:noFill/>
                    </a:lnB>
                  </a:tcPr>
                </a:tc>
                <a:tc>
                  <a:txBody>
                    <a:bodyPr/>
                    <a:lstStyle/>
                    <a:p>
                      <a:r>
                        <a:rPr lang="en-CA"/>
                        <a:t>-</a:t>
                      </a:r>
                    </a:p>
                  </a:txBody>
                  <a:tcPr anchor="ctr">
                    <a:lnL>
                      <a:noFill/>
                    </a:lnL>
                    <a:lnR>
                      <a:noFill/>
                    </a:lnR>
                    <a:lnT>
                      <a:noFill/>
                    </a:lnT>
                    <a:lnB>
                      <a:noFill/>
                    </a:lnB>
                  </a:tcPr>
                </a:tc>
              </a:tr>
              <a:tr h="0">
                <a:tc>
                  <a:txBody>
                    <a:bodyPr/>
                    <a:lstStyle/>
                    <a:p>
                      <a:r>
                        <a:rPr lang="en-CA" b="1"/>
                        <a:t>Peace</a:t>
                      </a:r>
                      <a:endParaRPr lang="en-CA"/>
                    </a:p>
                  </a:txBody>
                  <a:tcPr anchor="ctr">
                    <a:lnL>
                      <a:noFill/>
                    </a:lnL>
                    <a:lnR>
                      <a:noFill/>
                    </a:lnR>
                    <a:lnT>
                      <a:noFill/>
                    </a:lnT>
                    <a:lnB>
                      <a:noFill/>
                    </a:lnB>
                  </a:tcPr>
                </a:tc>
                <a:tc>
                  <a:txBody>
                    <a:bodyPr/>
                    <a:lstStyle/>
                    <a:p>
                      <a:r>
                        <a:rPr lang="en-CA"/>
                        <a:t>96</a:t>
                      </a:r>
                    </a:p>
                  </a:txBody>
                  <a:tcPr anchor="ctr">
                    <a:lnL>
                      <a:noFill/>
                    </a:lnL>
                    <a:lnR>
                      <a:noFill/>
                    </a:lnR>
                    <a:lnT>
                      <a:noFill/>
                    </a:lnT>
                    <a:lnB>
                      <a:noFill/>
                    </a:lnB>
                  </a:tcPr>
                </a:tc>
                <a:tc>
                  <a:txBody>
                    <a:bodyPr/>
                    <a:lstStyle/>
                    <a:p>
                      <a:r>
                        <a:rPr lang="en-CA"/>
                        <a:t>103+26</a:t>
                      </a:r>
                    </a:p>
                  </a:txBody>
                  <a:tcPr anchor="ctr">
                    <a:lnL>
                      <a:noFill/>
                    </a:lnL>
                    <a:lnR>
                      <a:noFill/>
                    </a:lnR>
                    <a:lnT>
                      <a:noFill/>
                    </a:lnT>
                    <a:lnB>
                      <a:noFill/>
                    </a:lnB>
                  </a:tcPr>
                </a:tc>
                <a:tc>
                  <a:txBody>
                    <a:bodyPr/>
                    <a:lstStyle/>
                    <a:p>
                      <a:r>
                        <a:rPr lang="en-CA"/>
                        <a:t>65</a:t>
                      </a:r>
                    </a:p>
                  </a:txBody>
                  <a:tcPr anchor="ctr">
                    <a:lnL>
                      <a:noFill/>
                    </a:lnL>
                    <a:lnR>
                      <a:noFill/>
                    </a:lnR>
                    <a:lnT>
                      <a:noFill/>
                    </a:lnT>
                    <a:lnB>
                      <a:noFill/>
                    </a:lnB>
                  </a:tcPr>
                </a:tc>
                <a:tc>
                  <a:txBody>
                    <a:bodyPr/>
                    <a:lstStyle/>
                    <a:p>
                      <a:r>
                        <a:rPr lang="en-CA"/>
                        <a:t>29</a:t>
                      </a:r>
                    </a:p>
                  </a:txBody>
                  <a:tcPr anchor="ctr">
                    <a:lnL>
                      <a:noFill/>
                    </a:lnL>
                    <a:lnR>
                      <a:noFill/>
                    </a:lnR>
                    <a:lnT>
                      <a:noFill/>
                    </a:lnT>
                    <a:lnB>
                      <a:noFill/>
                    </a:lnB>
                  </a:tcPr>
                </a:tc>
                <a:tc>
                  <a:txBody>
                    <a:bodyPr/>
                    <a:lstStyle/>
                    <a:p>
                      <a:r>
                        <a:rPr lang="en-CA"/>
                        <a:t>2</a:t>
                      </a:r>
                    </a:p>
                  </a:txBody>
                  <a:tcPr anchor="ctr">
                    <a:lnL>
                      <a:noFill/>
                    </a:lnL>
                    <a:lnR>
                      <a:noFill/>
                    </a:lnR>
                    <a:lnT>
                      <a:noFill/>
                    </a:lnT>
                    <a:lnB>
                      <a:noFill/>
                    </a:lnB>
                  </a:tcPr>
                </a:tc>
              </a:tr>
              <a:tr h="0">
                <a:tc>
                  <a:txBody>
                    <a:bodyPr/>
                    <a:lstStyle/>
                    <a:p>
                      <a:r>
                        <a:rPr lang="en-CA" b="1"/>
                        <a:t>Economic Sciences</a:t>
                      </a:r>
                      <a:endParaRPr lang="en-CA"/>
                    </a:p>
                  </a:txBody>
                  <a:tcPr anchor="ctr">
                    <a:lnL>
                      <a:noFill/>
                    </a:lnL>
                    <a:lnR>
                      <a:noFill/>
                    </a:lnR>
                    <a:lnT>
                      <a:noFill/>
                    </a:lnT>
                    <a:lnB>
                      <a:noFill/>
                    </a:lnB>
                  </a:tcPr>
                </a:tc>
                <a:tc>
                  <a:txBody>
                    <a:bodyPr/>
                    <a:lstStyle/>
                    <a:p>
                      <a:r>
                        <a:rPr lang="en-CA"/>
                        <a:t>47</a:t>
                      </a:r>
                    </a:p>
                  </a:txBody>
                  <a:tcPr anchor="ctr">
                    <a:lnL>
                      <a:noFill/>
                    </a:lnL>
                    <a:lnR>
                      <a:noFill/>
                    </a:lnR>
                    <a:lnT>
                      <a:noFill/>
                    </a:lnT>
                    <a:lnB>
                      <a:noFill/>
                    </a:lnB>
                  </a:tcPr>
                </a:tc>
                <a:tc>
                  <a:txBody>
                    <a:bodyPr/>
                    <a:lstStyle/>
                    <a:p>
                      <a:r>
                        <a:rPr lang="en-CA"/>
                        <a:t>76</a:t>
                      </a:r>
                    </a:p>
                  </a:txBody>
                  <a:tcPr anchor="ctr">
                    <a:lnL>
                      <a:noFill/>
                    </a:lnL>
                    <a:lnR>
                      <a:noFill/>
                    </a:lnR>
                    <a:lnT>
                      <a:noFill/>
                    </a:lnT>
                    <a:lnB>
                      <a:noFill/>
                    </a:lnB>
                  </a:tcPr>
                </a:tc>
                <a:tc>
                  <a:txBody>
                    <a:bodyPr/>
                    <a:lstStyle/>
                    <a:p>
                      <a:r>
                        <a:rPr lang="en-CA"/>
                        <a:t>24</a:t>
                      </a:r>
                    </a:p>
                  </a:txBody>
                  <a:tcPr anchor="ctr">
                    <a:lnL>
                      <a:noFill/>
                    </a:lnL>
                    <a:lnR>
                      <a:noFill/>
                    </a:lnR>
                    <a:lnT>
                      <a:noFill/>
                    </a:lnT>
                    <a:lnB>
                      <a:noFill/>
                    </a:lnB>
                  </a:tcPr>
                </a:tc>
                <a:tc>
                  <a:txBody>
                    <a:bodyPr/>
                    <a:lstStyle/>
                    <a:p>
                      <a:r>
                        <a:rPr lang="en-CA"/>
                        <a:t>17</a:t>
                      </a:r>
                    </a:p>
                  </a:txBody>
                  <a:tcPr anchor="ctr">
                    <a:lnL>
                      <a:noFill/>
                    </a:lnL>
                    <a:lnR>
                      <a:noFill/>
                    </a:lnR>
                    <a:lnT>
                      <a:noFill/>
                    </a:lnT>
                    <a:lnB>
                      <a:noFill/>
                    </a:lnB>
                  </a:tcPr>
                </a:tc>
                <a:tc>
                  <a:txBody>
                    <a:bodyPr/>
                    <a:lstStyle/>
                    <a:p>
                      <a:r>
                        <a:rPr lang="en-CA"/>
                        <a:t>6</a:t>
                      </a:r>
                    </a:p>
                  </a:txBody>
                  <a:tcPr anchor="ctr">
                    <a:lnL>
                      <a:noFill/>
                    </a:lnL>
                    <a:lnR>
                      <a:noFill/>
                    </a:lnR>
                    <a:lnT>
                      <a:noFill/>
                    </a:lnT>
                    <a:lnB>
                      <a:noFill/>
                    </a:lnB>
                  </a:tcPr>
                </a:tc>
              </a:tr>
              <a:tr h="0">
                <a:tc>
                  <a:txBody>
                    <a:bodyPr/>
                    <a:lstStyle/>
                    <a:p>
                      <a:r>
                        <a:rPr lang="en-CA" i="1"/>
                        <a:t>Total:</a:t>
                      </a:r>
                      <a:endParaRPr lang="en-CA"/>
                    </a:p>
                  </a:txBody>
                  <a:tcPr anchor="ctr">
                    <a:lnL>
                      <a:noFill/>
                    </a:lnL>
                    <a:lnR>
                      <a:noFill/>
                    </a:lnR>
                    <a:lnT>
                      <a:noFill/>
                    </a:lnT>
                    <a:lnB>
                      <a:noFill/>
                    </a:lnB>
                  </a:tcPr>
                </a:tc>
                <a:tc>
                  <a:txBody>
                    <a:bodyPr/>
                    <a:lstStyle/>
                    <a:p>
                      <a:r>
                        <a:rPr lang="en-CA" b="1"/>
                        <a:t>573</a:t>
                      </a:r>
                      <a:endParaRPr lang="en-CA"/>
                    </a:p>
                  </a:txBody>
                  <a:tcPr anchor="ctr">
                    <a:lnL>
                      <a:noFill/>
                    </a:lnL>
                    <a:lnR>
                      <a:noFill/>
                    </a:lnR>
                    <a:lnT>
                      <a:noFill/>
                    </a:lnT>
                    <a:lnB>
                      <a:noFill/>
                    </a:lnB>
                  </a:tcPr>
                </a:tc>
                <a:tc>
                  <a:txBody>
                    <a:bodyPr/>
                    <a:lstStyle/>
                    <a:p>
                      <a:r>
                        <a:rPr lang="en-CA" b="1"/>
                        <a:t>900</a:t>
                      </a:r>
                      <a:endParaRPr lang="en-CA"/>
                    </a:p>
                  </a:txBody>
                  <a:tcPr anchor="ctr">
                    <a:lnL>
                      <a:noFill/>
                    </a:lnL>
                    <a:lnR>
                      <a:noFill/>
                    </a:lnR>
                    <a:lnT>
                      <a:noFill/>
                    </a:lnT>
                    <a:lnB>
                      <a:noFill/>
                    </a:lnB>
                  </a:tcPr>
                </a:tc>
                <a:tc>
                  <a:txBody>
                    <a:bodyPr/>
                    <a:lstStyle/>
                    <a:p>
                      <a:r>
                        <a:rPr lang="en-CA" b="1"/>
                        <a:t>341</a:t>
                      </a:r>
                      <a:endParaRPr lang="en-CA"/>
                    </a:p>
                  </a:txBody>
                  <a:tcPr anchor="ctr">
                    <a:lnL>
                      <a:noFill/>
                    </a:lnL>
                    <a:lnR>
                      <a:noFill/>
                    </a:lnR>
                    <a:lnT>
                      <a:noFill/>
                    </a:lnT>
                    <a:lnB>
                      <a:noFill/>
                    </a:lnB>
                  </a:tcPr>
                </a:tc>
                <a:tc>
                  <a:txBody>
                    <a:bodyPr/>
                    <a:lstStyle/>
                    <a:p>
                      <a:r>
                        <a:rPr lang="en-CA" b="1"/>
                        <a:t>135</a:t>
                      </a:r>
                      <a:endParaRPr lang="en-CA"/>
                    </a:p>
                  </a:txBody>
                  <a:tcPr anchor="ctr">
                    <a:lnL>
                      <a:noFill/>
                    </a:lnL>
                    <a:lnR>
                      <a:noFill/>
                    </a:lnR>
                    <a:lnT>
                      <a:noFill/>
                    </a:lnT>
                    <a:lnB>
                      <a:noFill/>
                    </a:lnB>
                  </a:tcPr>
                </a:tc>
                <a:tc>
                  <a:txBody>
                    <a:bodyPr/>
                    <a:lstStyle/>
                    <a:p>
                      <a:r>
                        <a:rPr lang="en-CA" b="1" dirty="0"/>
                        <a:t>97</a:t>
                      </a:r>
                      <a:endParaRPr lang="en-CA" dirty="0"/>
                    </a:p>
                  </a:txBody>
                  <a:tcPr anchor="ctr">
                    <a:lnL>
                      <a:noFill/>
                    </a:lnL>
                    <a:lnR>
                      <a:noFill/>
                    </a:lnR>
                    <a:lnT>
                      <a:noFill/>
                    </a:lnT>
                    <a:lnB>
                      <a:noFill/>
                    </a:lnB>
                  </a:tcPr>
                </a:tc>
              </a:tr>
            </a:tbl>
          </a:graphicData>
        </a:graphic>
      </p:graphicFrame>
      <p:sp>
        <p:nvSpPr>
          <p:cNvPr id="5" name="Rectangle 4"/>
          <p:cNvSpPr/>
          <p:nvPr/>
        </p:nvSpPr>
        <p:spPr>
          <a:xfrm>
            <a:off x="539552" y="1412776"/>
            <a:ext cx="7992888" cy="954107"/>
          </a:xfrm>
          <a:prstGeom prst="rect">
            <a:avLst/>
          </a:prstGeom>
        </p:spPr>
        <p:txBody>
          <a:bodyPr wrap="square">
            <a:spAutoFit/>
          </a:bodyPr>
          <a:lstStyle/>
          <a:p>
            <a:r>
              <a:rPr lang="en-CA" sz="2800" dirty="0" smtClean="0"/>
              <a:t>Between 1901 and 2015, the Nobel Prizes and the Prize in Economic Sciences were awarded 573 times.</a:t>
            </a:r>
            <a:endParaRPr lang="en-CA" sz="2800" dirty="0"/>
          </a:p>
        </p:txBody>
      </p:sp>
    </p:spTree>
    <p:extLst>
      <p:ext uri="{BB962C8B-B14F-4D97-AF65-F5344CB8AC3E}">
        <p14:creationId xmlns:p14="http://schemas.microsoft.com/office/powerpoint/2010/main" val="4167183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What is meant by a “Peace” award?</a:t>
            </a:r>
            <a:endParaRPr lang="en-CA" b="1" dirty="0"/>
          </a:p>
        </p:txBody>
      </p:sp>
      <p:sp>
        <p:nvSpPr>
          <p:cNvPr id="3" name="Content Placeholder 2"/>
          <p:cNvSpPr>
            <a:spLocks noGrp="1"/>
          </p:cNvSpPr>
          <p:nvPr>
            <p:ph idx="1"/>
          </p:nvPr>
        </p:nvSpPr>
        <p:spPr/>
        <p:txBody>
          <a:bodyPr/>
          <a:lstStyle/>
          <a:p>
            <a:r>
              <a:rPr lang="en-CA" dirty="0" smtClean="0"/>
              <a:t>As described in Nobel's will, one part was dedicated to "the person who shall have done the most or the best work for fraternity between nations, for the abolition or reduction of standing armies and for the holding and promotion of peace congresses". </a:t>
            </a:r>
            <a:endParaRPr lang="en-CA" dirty="0"/>
          </a:p>
        </p:txBody>
      </p:sp>
    </p:spTree>
    <p:extLst>
      <p:ext uri="{BB962C8B-B14F-4D97-AF65-F5344CB8AC3E}">
        <p14:creationId xmlns:p14="http://schemas.microsoft.com/office/powerpoint/2010/main" val="205462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Old Do You Have To Be?</a:t>
            </a:r>
            <a:endParaRPr lang="en-CA" dirty="0"/>
          </a:p>
        </p:txBody>
      </p:sp>
      <p:sp>
        <p:nvSpPr>
          <p:cNvPr id="3" name="Content Placeholder 2"/>
          <p:cNvSpPr>
            <a:spLocks noGrp="1"/>
          </p:cNvSpPr>
          <p:nvPr>
            <p:ph idx="1"/>
          </p:nvPr>
        </p:nvSpPr>
        <p:spPr/>
        <p:txBody>
          <a:bodyPr/>
          <a:lstStyle/>
          <a:p>
            <a:r>
              <a:rPr lang="en-CA" dirty="0" smtClean="0"/>
              <a:t>Malala Yousafzai was 17 (2014)</a:t>
            </a:r>
          </a:p>
          <a:p>
            <a:r>
              <a:rPr lang="en-CA" dirty="0" smtClean="0"/>
              <a:t>Joseph </a:t>
            </a:r>
            <a:r>
              <a:rPr lang="en-CA" dirty="0" err="1" smtClean="0"/>
              <a:t>Rotblat</a:t>
            </a:r>
            <a:r>
              <a:rPr lang="en-CA" dirty="0" smtClean="0"/>
              <a:t> was 87 (1995)</a:t>
            </a:r>
            <a:endParaRPr lang="en-CA" dirty="0"/>
          </a:p>
        </p:txBody>
      </p:sp>
    </p:spTree>
    <p:extLst>
      <p:ext uri="{BB962C8B-B14F-4D97-AF65-F5344CB8AC3E}">
        <p14:creationId xmlns:p14="http://schemas.microsoft.com/office/powerpoint/2010/main" val="301937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Happens If You Don’t Want It?</a:t>
            </a:r>
            <a:endParaRPr lang="en-CA" dirty="0"/>
          </a:p>
        </p:txBody>
      </p:sp>
      <p:sp>
        <p:nvSpPr>
          <p:cNvPr id="3" name="Content Placeholder 2"/>
          <p:cNvSpPr>
            <a:spLocks noGrp="1"/>
          </p:cNvSpPr>
          <p:nvPr>
            <p:ph idx="1"/>
          </p:nvPr>
        </p:nvSpPr>
        <p:spPr/>
        <p:txBody>
          <a:bodyPr>
            <a:normAutofit fontScale="92500" lnSpcReduction="20000"/>
          </a:bodyPr>
          <a:lstStyle/>
          <a:p>
            <a:r>
              <a:rPr lang="en-CA" b="1" dirty="0" smtClean="0">
                <a:effectLst/>
              </a:rPr>
              <a:t>Two Nobel Laureates Declined the Prize</a:t>
            </a:r>
          </a:p>
          <a:p>
            <a:r>
              <a:rPr lang="en-CA" dirty="0" smtClean="0">
                <a:effectLst/>
                <a:hlinkClick r:id="rId2"/>
              </a:rPr>
              <a:t>Jean-Paul Sartre</a:t>
            </a:r>
            <a:r>
              <a:rPr lang="en-CA" dirty="0" smtClean="0">
                <a:effectLst/>
              </a:rPr>
              <a:t>, awarded the 1964 Nobel Prize in Literature, declined the prize because he had consistently declined all official honours. </a:t>
            </a:r>
          </a:p>
          <a:p>
            <a:r>
              <a:rPr lang="en-CA" dirty="0" smtClean="0">
                <a:effectLst/>
                <a:hlinkClick r:id="rId3"/>
              </a:rPr>
              <a:t>Le </a:t>
            </a:r>
            <a:r>
              <a:rPr lang="en-CA" dirty="0" err="1" smtClean="0">
                <a:effectLst/>
                <a:hlinkClick r:id="rId3"/>
              </a:rPr>
              <a:t>Duc</a:t>
            </a:r>
            <a:r>
              <a:rPr lang="en-CA" dirty="0" smtClean="0">
                <a:effectLst/>
                <a:hlinkClick r:id="rId3"/>
              </a:rPr>
              <a:t> </a:t>
            </a:r>
            <a:r>
              <a:rPr lang="en-CA" dirty="0" err="1" smtClean="0">
                <a:effectLst/>
                <a:hlinkClick r:id="rId3"/>
              </a:rPr>
              <a:t>Tho</a:t>
            </a:r>
            <a:r>
              <a:rPr lang="en-CA" dirty="0" smtClean="0">
                <a:effectLst/>
              </a:rPr>
              <a:t>, awarded the 1973 Nobel Peace Prize jointly with US Secretary of State Henry Kissinger. They were awarded the Prize for negotiating the Vietnam peace accord. Le Doc </a:t>
            </a:r>
            <a:r>
              <a:rPr lang="en-CA" dirty="0" err="1" smtClean="0">
                <a:effectLst/>
              </a:rPr>
              <a:t>Tho</a:t>
            </a:r>
            <a:r>
              <a:rPr lang="en-CA" dirty="0" smtClean="0">
                <a:effectLst/>
              </a:rPr>
              <a:t> said that he was not in a position to accept the Nobel Peace Prize, citing the situation in Vietnam as his reason.</a:t>
            </a:r>
          </a:p>
          <a:p>
            <a:endParaRPr lang="en-CA" dirty="0"/>
          </a:p>
        </p:txBody>
      </p:sp>
    </p:spTree>
    <p:extLst>
      <p:ext uri="{BB962C8B-B14F-4D97-AF65-F5344CB8AC3E}">
        <p14:creationId xmlns:p14="http://schemas.microsoft.com/office/powerpoint/2010/main" val="2512380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effectLst/>
              </a:rPr>
              <a:t>Forced to Decline the Nobel Prize!</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effectLst/>
              </a:rPr>
              <a:t>Four Nobel Laureates have been forced by authorities to decline the Nobel Prize. Adolf Hitler forbade three German Nobel Laureates, </a:t>
            </a:r>
            <a:r>
              <a:rPr lang="en-CA" dirty="0" smtClean="0">
                <a:effectLst/>
                <a:hlinkClick r:id="rId2"/>
              </a:rPr>
              <a:t>Richard Kuhn</a:t>
            </a:r>
            <a:r>
              <a:rPr lang="en-CA" dirty="0" smtClean="0">
                <a:effectLst/>
              </a:rPr>
              <a:t>, </a:t>
            </a:r>
            <a:r>
              <a:rPr lang="en-CA" dirty="0" smtClean="0">
                <a:effectLst/>
                <a:hlinkClick r:id="rId3"/>
              </a:rPr>
              <a:t>Adolf Butenandt</a:t>
            </a:r>
            <a:r>
              <a:rPr lang="en-CA" dirty="0" smtClean="0">
                <a:effectLst/>
              </a:rPr>
              <a:t> and </a:t>
            </a:r>
            <a:r>
              <a:rPr lang="en-CA" dirty="0" smtClean="0">
                <a:effectLst/>
                <a:hlinkClick r:id="rId4"/>
              </a:rPr>
              <a:t>Gerhard Domagk</a:t>
            </a:r>
            <a:r>
              <a:rPr lang="en-CA" dirty="0" smtClean="0">
                <a:effectLst/>
              </a:rPr>
              <a:t>, from accepting the Nobel Prize. All of them could later receive the Nobel Prize Diploma and Medal, but not the prize amount.</a:t>
            </a:r>
          </a:p>
          <a:p>
            <a:r>
              <a:rPr lang="en-CA" dirty="0" smtClean="0">
                <a:effectLst/>
                <a:hlinkClick r:id="rId5"/>
              </a:rPr>
              <a:t>Boris Pasternak</a:t>
            </a:r>
            <a:r>
              <a:rPr lang="en-CA" dirty="0" smtClean="0">
                <a:effectLst/>
              </a:rPr>
              <a:t>, the 1958 Nobel Laureate in Literature, initially accepted the Nobel Prize but was later coerced by the authorities of the Soviet Union, his native country, to decline the Nobel Prize.</a:t>
            </a:r>
          </a:p>
          <a:p>
            <a:endParaRPr lang="en-CA" dirty="0"/>
          </a:p>
        </p:txBody>
      </p:sp>
    </p:spTree>
    <p:extLst>
      <p:ext uri="{BB962C8B-B14F-4D97-AF65-F5344CB8AC3E}">
        <p14:creationId xmlns:p14="http://schemas.microsoft.com/office/powerpoint/2010/main" val="210109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 you get one if you are in jail?</a:t>
            </a:r>
            <a:endParaRPr lang="en-CA" dirty="0"/>
          </a:p>
        </p:txBody>
      </p:sp>
      <p:sp>
        <p:nvSpPr>
          <p:cNvPr id="3" name="Content Placeholder 2"/>
          <p:cNvSpPr>
            <a:spLocks noGrp="1"/>
          </p:cNvSpPr>
          <p:nvPr>
            <p:ph idx="1"/>
          </p:nvPr>
        </p:nvSpPr>
        <p:spPr/>
        <p:txBody>
          <a:bodyPr/>
          <a:lstStyle/>
          <a:p>
            <a:r>
              <a:rPr lang="en-CA" dirty="0" smtClean="0"/>
              <a:t>Three Nobel Laureates were under arrest at the time of the award of the Nobel Prize, all of them Nobel Peace Prize Laureates:</a:t>
            </a:r>
          </a:p>
          <a:p>
            <a:r>
              <a:rPr lang="en-CA" dirty="0" smtClean="0"/>
              <a:t>German pacifist and journalist </a:t>
            </a:r>
            <a:r>
              <a:rPr lang="en-CA" dirty="0" smtClean="0">
                <a:hlinkClick r:id="rId2"/>
              </a:rPr>
              <a:t>Carl von Ossietzky</a:t>
            </a:r>
            <a:r>
              <a:rPr lang="en-CA" dirty="0" smtClean="0"/>
              <a:t/>
            </a:r>
            <a:br>
              <a:rPr lang="en-CA" dirty="0" smtClean="0"/>
            </a:br>
            <a:r>
              <a:rPr lang="en-CA" dirty="0" smtClean="0"/>
              <a:t>Burmese politician </a:t>
            </a:r>
            <a:r>
              <a:rPr lang="en-CA" dirty="0" smtClean="0">
                <a:hlinkClick r:id="rId3"/>
              </a:rPr>
              <a:t>Aung San Suu Kyi</a:t>
            </a:r>
            <a:r>
              <a:rPr lang="en-CA" dirty="0" smtClean="0"/>
              <a:t/>
            </a:r>
            <a:br>
              <a:rPr lang="en-CA" dirty="0" smtClean="0"/>
            </a:br>
            <a:r>
              <a:rPr lang="en-CA" dirty="0" smtClean="0"/>
              <a:t>Chinese human rights activist </a:t>
            </a:r>
            <a:r>
              <a:rPr lang="en-CA" dirty="0" smtClean="0">
                <a:hlinkClick r:id="rId4"/>
              </a:rPr>
              <a:t>Liu Xiaobo</a:t>
            </a:r>
            <a:endParaRPr lang="en-CA" dirty="0" smtClean="0"/>
          </a:p>
          <a:p>
            <a:endParaRPr lang="en-CA" dirty="0"/>
          </a:p>
        </p:txBody>
      </p:sp>
    </p:spTree>
    <p:extLst>
      <p:ext uri="{BB962C8B-B14F-4D97-AF65-F5344CB8AC3E}">
        <p14:creationId xmlns:p14="http://schemas.microsoft.com/office/powerpoint/2010/main" val="197543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Posthumous Nobel Prizes</a:t>
            </a:r>
            <a:endParaRPr lang="en-CA" dirty="0"/>
          </a:p>
        </p:txBody>
      </p:sp>
      <p:sp>
        <p:nvSpPr>
          <p:cNvPr id="3" name="Content Placeholder 2"/>
          <p:cNvSpPr>
            <a:spLocks noGrp="1"/>
          </p:cNvSpPr>
          <p:nvPr>
            <p:ph idx="1"/>
          </p:nvPr>
        </p:nvSpPr>
        <p:spPr/>
        <p:txBody>
          <a:bodyPr/>
          <a:lstStyle/>
          <a:p>
            <a:r>
              <a:rPr lang="en-CA" dirty="0" smtClean="0"/>
              <a:t>Since 1974, the Nobel Foundation has stopped awarding posthumous Prizes. (prizes to folks who did great things but have since died)</a:t>
            </a:r>
            <a:endParaRPr lang="en-CA" dirty="0"/>
          </a:p>
        </p:txBody>
      </p:sp>
    </p:spTree>
    <p:extLst>
      <p:ext uri="{BB962C8B-B14F-4D97-AF65-F5344CB8AC3E}">
        <p14:creationId xmlns:p14="http://schemas.microsoft.com/office/powerpoint/2010/main" val="2127526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657</Words>
  <Application>Microsoft Office PowerPoint</Application>
  <PresentationFormat>On-screen Show (4:3)</PresentationFormat>
  <Paragraphs>79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Nobel Peace Prize</vt:lpstr>
      <vt:lpstr>How did it start?</vt:lpstr>
      <vt:lpstr>Nobel Prize Categories</vt:lpstr>
      <vt:lpstr>What is meant by a “Peace” award?</vt:lpstr>
      <vt:lpstr>How Old Do You Have To Be?</vt:lpstr>
      <vt:lpstr>What Happens If You Don’t Want It?</vt:lpstr>
      <vt:lpstr>Forced to Decline the Nobel Prize!</vt:lpstr>
      <vt:lpstr>Can you get one if you are in jail?</vt:lpstr>
      <vt:lpstr>Posthumous Nobel Prizes</vt:lpstr>
      <vt:lpstr>OK How Much Money????</vt:lpstr>
      <vt:lpstr>Years Without a Nobel Peace Prize</vt:lpstr>
      <vt:lpstr>Why are the individuals and organisations awarded a Nobel Prize called Nobel Laureates?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Nobel Peace Prize</dc:title>
  <dc:creator>Lesley Neals</dc:creator>
  <cp:lastModifiedBy>Lesley Neals</cp:lastModifiedBy>
  <cp:revision>4</cp:revision>
  <dcterms:created xsi:type="dcterms:W3CDTF">2016-04-03T12:23:37Z</dcterms:created>
  <dcterms:modified xsi:type="dcterms:W3CDTF">2016-04-03T13:00:08Z</dcterms:modified>
</cp:coreProperties>
</file>