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8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97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49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373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5295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8028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244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5977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86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89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269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18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56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62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72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00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854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2F34D3-47A4-4BFB-A6F9-B888BA60A6BE}" type="datetimeFigureOut">
              <a:rPr lang="en-CA" smtClean="0"/>
              <a:t>19/02/2016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7246185-4D2B-452A-9283-8D0EEE9E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6495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50800" dist="25400" dir="4980000" algn="tl" rotWithShape="0">
              <a:srgbClr val="000000">
                <a:alpha val="3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Literary Devices </a:t>
            </a:r>
            <a:endParaRPr lang="en-CA" sz="8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>
                <a:solidFill>
                  <a:srgbClr val="FF0000"/>
                </a:solidFill>
              </a:rPr>
              <a:t>Lamb to the Slaughter</a:t>
            </a:r>
            <a:endParaRPr lang="en-CA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9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>
                <a:solidFill>
                  <a:srgbClr val="FF0000"/>
                </a:solidFill>
              </a:rPr>
              <a:t>Irony</a:t>
            </a:r>
            <a:endParaRPr lang="en-CA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2800" i="1" dirty="0" smtClean="0"/>
              <a:t>Lamb to the Slaughter </a:t>
            </a:r>
            <a:r>
              <a:rPr lang="en-CA" sz="2800" dirty="0" smtClean="0"/>
              <a:t>(pun)</a:t>
            </a:r>
          </a:p>
          <a:p>
            <a:r>
              <a:rPr lang="en-CA" sz="2800" dirty="0" smtClean="0"/>
              <a:t>Lambs innocently trust – easily led to their death</a:t>
            </a:r>
          </a:p>
          <a:p>
            <a:r>
              <a:rPr lang="en-CA" sz="2800" dirty="0" smtClean="0"/>
              <a:t>Irony in the title… unaware as to what is going to happen to them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0234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solidFill>
                  <a:srgbClr val="FF0000"/>
                </a:solidFill>
              </a:rPr>
              <a:t>Irony</a:t>
            </a:r>
            <a:endParaRPr lang="en-CA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Murder weapon – connection to the title?</a:t>
            </a:r>
          </a:p>
          <a:p>
            <a:r>
              <a:rPr lang="en-CA" sz="3200" dirty="0" smtClean="0"/>
              <a:t>Patrick </a:t>
            </a:r>
            <a:r>
              <a:rPr lang="en-CA" sz="3200" dirty="0" err="1" smtClean="0"/>
              <a:t>Moloney</a:t>
            </a:r>
            <a:r>
              <a:rPr lang="en-CA" sz="3200" dirty="0" smtClean="0"/>
              <a:t> is so trusting – easily led to his own murder (Frozen lamb leg = murder weapon)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506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solidFill>
                  <a:srgbClr val="FF0000"/>
                </a:solidFill>
              </a:rPr>
              <a:t>Dramatic Irony</a:t>
            </a:r>
            <a:endParaRPr lang="en-CA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Reader knows the lamb leg is the murder weapon and know the police inadvertently eat the evidence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1993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>
                <a:solidFill>
                  <a:srgbClr val="FF0000"/>
                </a:solidFill>
              </a:rPr>
              <a:t>Imagery</a:t>
            </a:r>
            <a:endParaRPr lang="en-CA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sz="3200" dirty="0" smtClean="0"/>
              <a:t>Find a visually </a:t>
            </a:r>
            <a:r>
              <a:rPr lang="en-CA" sz="3200" dirty="0"/>
              <a:t>descriptive </a:t>
            </a:r>
            <a:r>
              <a:rPr lang="en-CA" sz="3200" dirty="0" smtClean="0"/>
              <a:t>passage to share with the class.</a:t>
            </a:r>
          </a:p>
          <a:p>
            <a:endParaRPr lang="en-CA" sz="3200" dirty="0"/>
          </a:p>
          <a:p>
            <a:pPr marL="0" lvl="0" indent="0">
              <a:buNone/>
            </a:pPr>
            <a:r>
              <a:rPr lang="en-CA" sz="3200" dirty="0" smtClean="0"/>
              <a:t>Ex: </a:t>
            </a:r>
            <a:r>
              <a:rPr lang="en-CA" sz="3200" dirty="0"/>
              <a:t>“It was a dark and stormy night”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337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8000" dirty="0" smtClean="0">
                <a:solidFill>
                  <a:srgbClr val="FF0000"/>
                </a:solidFill>
              </a:rPr>
              <a:t>Simile</a:t>
            </a:r>
            <a:endParaRPr lang="en-CA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1844824"/>
            <a:ext cx="7772870" cy="3424107"/>
          </a:xfrm>
        </p:spPr>
        <p:txBody>
          <a:bodyPr>
            <a:noAutofit/>
          </a:bodyPr>
          <a:lstStyle/>
          <a:p>
            <a:r>
              <a:rPr lang="en-CA" sz="2800" b="1" dirty="0"/>
              <a:t>Simile:</a:t>
            </a:r>
            <a:r>
              <a:rPr lang="en-CA" sz="2800" dirty="0"/>
              <a:t> A stated comparison (usually formed with "like" or "as") between </a:t>
            </a:r>
            <a:r>
              <a:rPr lang="en-CA" sz="2800" dirty="0" smtClean="0"/>
              <a:t>two dissimilar </a:t>
            </a:r>
            <a:r>
              <a:rPr lang="en-CA" sz="2800" dirty="0"/>
              <a:t>things that have certain qualities in common.  “Our love is like a red, red rose</a:t>
            </a:r>
            <a:r>
              <a:rPr lang="en-CA" sz="2800" dirty="0" smtClean="0"/>
              <a:t>”</a:t>
            </a:r>
          </a:p>
          <a:p>
            <a:endParaRPr lang="en-CA" sz="2800" dirty="0"/>
          </a:p>
          <a:p>
            <a:r>
              <a:rPr lang="en-CA" sz="2800" dirty="0" smtClean="0"/>
              <a:t>Can you find any in </a:t>
            </a:r>
            <a:r>
              <a:rPr lang="en-CA" sz="2800" dirty="0" smtClean="0"/>
              <a:t>LTTS</a:t>
            </a:r>
            <a:r>
              <a:rPr lang="en-CA" sz="2800" dirty="0" smtClean="0"/>
              <a:t>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5115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solidFill>
                  <a:srgbClr val="FF0000"/>
                </a:solidFill>
              </a:rPr>
              <a:t>Metaphor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Do you think the title is a metaphor?</a:t>
            </a:r>
          </a:p>
          <a:p>
            <a:pPr marL="0" indent="0">
              <a:buNone/>
            </a:pPr>
            <a:r>
              <a:rPr lang="en-CA" sz="3200" dirty="0" smtClean="0"/>
              <a:t>(think Mary as the lamb and slaughter being her happiness)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99828961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169</TotalTime>
  <Words>177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Literary Devices </vt:lpstr>
      <vt:lpstr>Irony</vt:lpstr>
      <vt:lpstr>Irony</vt:lpstr>
      <vt:lpstr>Dramatic Irony</vt:lpstr>
      <vt:lpstr>Imagery</vt:lpstr>
      <vt:lpstr>Simile</vt:lpstr>
      <vt:lpstr>Metaphor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Neals, Lesley</cp:lastModifiedBy>
  <cp:revision>5</cp:revision>
  <dcterms:created xsi:type="dcterms:W3CDTF">2016-02-19T00:26:08Z</dcterms:created>
  <dcterms:modified xsi:type="dcterms:W3CDTF">2016-02-19T19:43:08Z</dcterms:modified>
</cp:coreProperties>
</file>