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AC93CBFB-3EA9-40D2-A6B5-014BB3901D34}" type="datetimeFigureOut">
              <a:rPr lang="en-CA" smtClean="0"/>
              <a:t>14/10/2014</a:t>
            </a:fld>
            <a:endParaRPr lang="en-CA"/>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en-CA"/>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3419305B-D218-43E7-9E71-12CEA41D4D8D}" type="slidenum">
              <a:rPr lang="en-CA" smtClean="0"/>
              <a:t>‹#›</a:t>
            </a:fld>
            <a:endParaRPr lang="en-CA"/>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93CBFB-3EA9-40D2-A6B5-014BB3901D34}" type="datetimeFigureOut">
              <a:rPr lang="en-CA" smtClean="0"/>
              <a:t>14/10/2014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419305B-D218-43E7-9E71-12CEA41D4D8D}"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93CBFB-3EA9-40D2-A6B5-014BB3901D34}" type="datetimeFigureOut">
              <a:rPr lang="en-CA" smtClean="0"/>
              <a:t>14/10/2014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419305B-D218-43E7-9E71-12CEA41D4D8D}" type="slidenum">
              <a:rPr lang="en-CA" smtClean="0"/>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93CBFB-3EA9-40D2-A6B5-014BB3901D34}" type="datetimeFigureOut">
              <a:rPr lang="en-CA" smtClean="0"/>
              <a:t>14/10/2014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419305B-D218-43E7-9E71-12CEA41D4D8D}" type="slidenum">
              <a:rPr lang="en-CA" smtClean="0"/>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93CBFB-3EA9-40D2-A6B5-014BB3901D34}" type="datetimeFigureOut">
              <a:rPr lang="en-CA" smtClean="0"/>
              <a:t>14/10/2014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419305B-D218-43E7-9E71-12CEA41D4D8D}" type="slidenum">
              <a:rPr lang="en-CA" smtClean="0"/>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AC93CBFB-3EA9-40D2-A6B5-014BB3901D34}" type="datetimeFigureOut">
              <a:rPr lang="en-CA" smtClean="0"/>
              <a:t>14/10/2014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419305B-D218-43E7-9E71-12CEA41D4D8D}" type="slidenum">
              <a:rPr lang="en-CA" smtClean="0"/>
              <a:t>‹#›</a:t>
            </a:fld>
            <a:endParaRPr lang="en-CA"/>
          </a:p>
        </p:txBody>
      </p:sp>
      <p:sp>
        <p:nvSpPr>
          <p:cNvPr id="9" name="Content Placeholder 8"/>
          <p:cNvSpPr>
            <a:spLocks noGrp="1"/>
          </p:cNvSpPr>
          <p:nvPr>
            <p:ph sz="quarter" idx="13"/>
          </p:nvPr>
        </p:nvSpPr>
        <p:spPr>
          <a:xfrm>
            <a:off x="841248"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AC93CBFB-3EA9-40D2-A6B5-014BB3901D34}" type="datetimeFigureOut">
              <a:rPr lang="en-CA" smtClean="0"/>
              <a:t>14/10/2014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3419305B-D218-43E7-9E71-12CEA41D4D8D}" type="slidenum">
              <a:rPr lang="en-CA" smtClean="0"/>
              <a:t>‹#›</a:t>
            </a:fld>
            <a:endParaRPr lang="en-CA"/>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C93CBFB-3EA9-40D2-A6B5-014BB3901D34}" type="datetimeFigureOut">
              <a:rPr lang="en-CA" smtClean="0"/>
              <a:t>14/10/2014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419305B-D218-43E7-9E71-12CEA41D4D8D}" type="slidenum">
              <a:rPr lang="en-CA" smtClean="0"/>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93CBFB-3EA9-40D2-A6B5-014BB3901D34}" type="datetimeFigureOut">
              <a:rPr lang="en-CA" smtClean="0"/>
              <a:t>14/10/2014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3419305B-D218-43E7-9E71-12CEA41D4D8D}" type="slidenum">
              <a:rPr lang="en-CA" smtClean="0"/>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93CBFB-3EA9-40D2-A6B5-014BB3901D34}" type="datetimeFigureOut">
              <a:rPr lang="en-CA" smtClean="0"/>
              <a:t>14/10/2014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419305B-D218-43E7-9E71-12CEA41D4D8D}" type="slidenum">
              <a:rPr lang="en-CA" smtClean="0"/>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93CBFB-3EA9-40D2-A6B5-014BB3901D34}" type="datetimeFigureOut">
              <a:rPr lang="en-CA" smtClean="0"/>
              <a:t>14/10/2014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419305B-D218-43E7-9E71-12CEA41D4D8D}" type="slidenum">
              <a:rPr lang="en-CA" smtClean="0"/>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AC93CBFB-3EA9-40D2-A6B5-014BB3901D34}" type="datetimeFigureOut">
              <a:rPr lang="en-CA" smtClean="0"/>
              <a:t>14/10/2014</a:t>
            </a:fld>
            <a:endParaRPr lang="en-CA"/>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en-CA"/>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3419305B-D218-43E7-9E71-12CEA41D4D8D}" type="slidenum">
              <a:rPr lang="en-CA" smtClean="0"/>
              <a:t>‹#›</a:t>
            </a:fld>
            <a:endParaRPr lang="en-C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sz="9600" dirty="0" smtClean="0"/>
              <a:t>It’s Over</a:t>
            </a:r>
            <a:endParaRPr lang="en-CA" sz="9600" dirty="0"/>
          </a:p>
        </p:txBody>
      </p:sp>
    </p:spTree>
    <p:extLst>
      <p:ext uri="{BB962C8B-B14F-4D97-AF65-F5344CB8AC3E}">
        <p14:creationId xmlns:p14="http://schemas.microsoft.com/office/powerpoint/2010/main" val="2703202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pPr eaLnBrk="1" hangingPunct="1">
              <a:defRPr/>
            </a:pPr>
            <a:endParaRPr lang="en-US" sz="3600" smtClean="0"/>
          </a:p>
        </p:txBody>
      </p:sp>
      <p:pic>
        <p:nvPicPr>
          <p:cNvPr id="8195" name="Content Placeholder 4" descr="vers8.jpg"/>
          <p:cNvPicPr>
            <a:picLocks noGrp="1" noChangeAspect="1"/>
          </p:cNvPicPr>
          <p:nvPr>
            <p:ph sz="quarter" idx="13"/>
          </p:nvPr>
        </p:nvPicPr>
        <p:blipFill>
          <a:blip r:embed="rId2">
            <a:extLst>
              <a:ext uri="{28A0092B-C50C-407E-A947-70E740481C1C}">
                <a14:useLocalDpi xmlns:a14="http://schemas.microsoft.com/office/drawing/2010/main" val="0"/>
              </a:ext>
            </a:extLst>
          </a:blip>
          <a:srcRect/>
          <a:stretch>
            <a:fillRect/>
          </a:stretch>
        </p:blipFill>
        <p:spPr>
          <a:xfrm>
            <a:off x="228600" y="2057400"/>
            <a:ext cx="3657600" cy="2368550"/>
          </a:xfrm>
        </p:spPr>
      </p:pic>
      <p:sp>
        <p:nvSpPr>
          <p:cNvPr id="4" name="Content Placeholder 3"/>
          <p:cNvSpPr>
            <a:spLocks noGrp="1"/>
          </p:cNvSpPr>
          <p:nvPr>
            <p:ph sz="quarter" idx="14"/>
          </p:nvPr>
        </p:nvSpPr>
        <p:spPr>
          <a:xfrm>
            <a:off x="4267200" y="838200"/>
            <a:ext cx="4648200" cy="5638800"/>
          </a:xfrm>
        </p:spPr>
        <p:txBody>
          <a:bodyPr/>
          <a:lstStyle/>
          <a:p>
            <a:pPr eaLnBrk="1" hangingPunct="1">
              <a:buFont typeface="Arial" charset="0"/>
              <a:buNone/>
            </a:pPr>
            <a:r>
              <a:rPr lang="en-CA" altLang="en-US" b="1" u="sng" dirty="0" smtClean="0"/>
              <a:t>Reparations</a:t>
            </a:r>
            <a:endParaRPr lang="en-US" altLang="en-US" dirty="0" smtClean="0"/>
          </a:p>
          <a:p>
            <a:pPr eaLnBrk="1" hangingPunct="1">
              <a:buFont typeface="Arial" charset="0"/>
              <a:buNone/>
            </a:pPr>
            <a:r>
              <a:rPr lang="en-CA" altLang="en-US" dirty="0" smtClean="0"/>
              <a:t> </a:t>
            </a:r>
            <a:endParaRPr lang="en-US" altLang="en-US" dirty="0" smtClean="0"/>
          </a:p>
          <a:p>
            <a:pPr eaLnBrk="1" hangingPunct="1"/>
            <a:r>
              <a:rPr lang="en-CA" altLang="en-US" dirty="0" smtClean="0"/>
              <a:t>This means to </a:t>
            </a:r>
            <a:r>
              <a:rPr lang="en-CA" altLang="en-US" b="1" u="sng" dirty="0" smtClean="0"/>
              <a:t>give</a:t>
            </a:r>
            <a:r>
              <a:rPr lang="en-CA" altLang="en-US" dirty="0" smtClean="0"/>
              <a:t> </a:t>
            </a:r>
            <a:r>
              <a:rPr lang="en-CA" altLang="en-US" b="1" u="sng" dirty="0" smtClean="0"/>
              <a:t>money</a:t>
            </a:r>
            <a:r>
              <a:rPr lang="en-CA" altLang="en-US" dirty="0" smtClean="0"/>
              <a:t> to </a:t>
            </a:r>
            <a:r>
              <a:rPr lang="en-CA" altLang="en-US" b="1" u="sng" dirty="0" smtClean="0"/>
              <a:t>repair</a:t>
            </a:r>
            <a:r>
              <a:rPr lang="en-CA" altLang="en-US" dirty="0" smtClean="0"/>
              <a:t> the </a:t>
            </a:r>
            <a:r>
              <a:rPr lang="en-CA" altLang="en-US" b="1" u="sng" dirty="0" smtClean="0"/>
              <a:t>damage</a:t>
            </a:r>
            <a:r>
              <a:rPr lang="en-CA" altLang="en-US" dirty="0" smtClean="0"/>
              <a:t> of war</a:t>
            </a:r>
            <a:endParaRPr lang="en-US" altLang="en-US" dirty="0" smtClean="0"/>
          </a:p>
          <a:p>
            <a:pPr eaLnBrk="1" hangingPunct="1">
              <a:buFont typeface="Arial" charset="0"/>
              <a:buNone/>
            </a:pPr>
            <a:endParaRPr lang="en-US" altLang="en-US" sz="800" dirty="0" smtClean="0"/>
          </a:p>
          <a:p>
            <a:pPr eaLnBrk="1" hangingPunct="1"/>
            <a:r>
              <a:rPr lang="en-CA" altLang="en-US" dirty="0" smtClean="0"/>
              <a:t>They had to pay </a:t>
            </a:r>
            <a:r>
              <a:rPr lang="en-CA" altLang="en-US" b="1" u="sng" dirty="0" smtClean="0"/>
              <a:t>Britain</a:t>
            </a:r>
            <a:r>
              <a:rPr lang="en-CA" altLang="en-US" dirty="0" smtClean="0"/>
              <a:t>, </a:t>
            </a:r>
            <a:r>
              <a:rPr lang="en-CA" altLang="en-US" b="1" u="sng" dirty="0" smtClean="0"/>
              <a:t>France</a:t>
            </a:r>
            <a:r>
              <a:rPr lang="en-CA" altLang="en-US" dirty="0" smtClean="0"/>
              <a:t> and </a:t>
            </a:r>
            <a:r>
              <a:rPr lang="en-CA" altLang="en-US" b="1" u="sng" dirty="0" smtClean="0"/>
              <a:t>Belgium</a:t>
            </a:r>
            <a:r>
              <a:rPr lang="en-CA" altLang="en-US" dirty="0" smtClean="0"/>
              <a:t> money and goods</a:t>
            </a:r>
          </a:p>
          <a:p>
            <a:pPr eaLnBrk="1" hangingPunct="1">
              <a:buFont typeface="Arial" charset="0"/>
              <a:buNone/>
            </a:pPr>
            <a:endParaRPr lang="en-CA" altLang="en-US" sz="1000" dirty="0" smtClean="0"/>
          </a:p>
          <a:p>
            <a:pPr eaLnBrk="1" hangingPunct="1"/>
            <a:r>
              <a:rPr lang="en-CA" altLang="en-US" dirty="0" smtClean="0"/>
              <a:t>This was estimated at about </a:t>
            </a:r>
            <a:r>
              <a:rPr lang="en-CA" altLang="en-US" b="1" u="sng" dirty="0" smtClean="0"/>
              <a:t>31 billion dollars </a:t>
            </a:r>
            <a:r>
              <a:rPr lang="en-CA" altLang="en-US" dirty="0" smtClean="0"/>
              <a:t>(about 440 billion dollars today)</a:t>
            </a:r>
            <a:endParaRPr lang="en-US" altLang="en-US" dirty="0" smtClean="0"/>
          </a:p>
        </p:txBody>
      </p:sp>
    </p:spTree>
    <p:extLst>
      <p:ext uri="{BB962C8B-B14F-4D97-AF65-F5344CB8AC3E}">
        <p14:creationId xmlns:p14="http://schemas.microsoft.com/office/powerpoint/2010/main" val="9287866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7864" y="5517232"/>
            <a:ext cx="3610744" cy="562074"/>
          </a:xfrm>
          <a:prstGeom prst="wedgeRoundRectCallout">
            <a:avLst>
              <a:gd name="adj1" fmla="val 53606"/>
              <a:gd name="adj2" fmla="val -676969"/>
              <a:gd name="adj3" fmla="val 16667"/>
            </a:avLst>
          </a:prstGeom>
        </p:spPr>
        <p:style>
          <a:lnRef idx="2">
            <a:schemeClr val="dk1"/>
          </a:lnRef>
          <a:fillRef idx="1">
            <a:schemeClr val="lt1"/>
          </a:fillRef>
          <a:effectRef idx="0">
            <a:schemeClr val="dk1"/>
          </a:effectRef>
          <a:fontRef idx="minor">
            <a:schemeClr val="dk1"/>
          </a:fontRef>
        </p:style>
        <p:txBody>
          <a:bodyPr>
            <a:noAutofit/>
          </a:bodyPr>
          <a:lstStyle/>
          <a:p>
            <a:pPr eaLnBrk="1" hangingPunct="1">
              <a:defRPr/>
            </a:pPr>
            <a:r>
              <a:rPr lang="en-US" sz="1800" b="1" dirty="0" smtClean="0"/>
              <a:t>Who am I? Can you guess?</a:t>
            </a:r>
            <a:endParaRPr lang="en-US" sz="1800" b="1" dirty="0" smtClean="0"/>
          </a:p>
        </p:txBody>
      </p:sp>
      <p:sp>
        <p:nvSpPr>
          <p:cNvPr id="3" name="Content Placeholder 2"/>
          <p:cNvSpPr>
            <a:spLocks noGrp="1"/>
          </p:cNvSpPr>
          <p:nvPr>
            <p:ph sz="quarter" idx="13"/>
          </p:nvPr>
        </p:nvSpPr>
        <p:spPr>
          <a:xfrm>
            <a:off x="457200" y="838200"/>
            <a:ext cx="5181600" cy="5287963"/>
          </a:xfrm>
        </p:spPr>
        <p:txBody>
          <a:bodyPr/>
          <a:lstStyle/>
          <a:p>
            <a:pPr eaLnBrk="1" hangingPunct="1">
              <a:buFont typeface="Arial" charset="0"/>
              <a:buNone/>
            </a:pPr>
            <a:r>
              <a:rPr lang="en-CA" altLang="en-US" b="1" u="sng" dirty="0" smtClean="0"/>
              <a:t>War Guilt Clause</a:t>
            </a:r>
            <a:endParaRPr lang="en-US" altLang="en-US" dirty="0" smtClean="0"/>
          </a:p>
          <a:p>
            <a:pPr eaLnBrk="1" hangingPunct="1">
              <a:buFont typeface="Arial" charset="0"/>
              <a:buNone/>
            </a:pPr>
            <a:endParaRPr lang="en-US" altLang="en-US" sz="900" dirty="0" smtClean="0"/>
          </a:p>
          <a:p>
            <a:pPr eaLnBrk="1" hangingPunct="1"/>
            <a:r>
              <a:rPr lang="en-CA" altLang="en-US" b="1" u="sng" dirty="0" smtClean="0"/>
              <a:t>Germany</a:t>
            </a:r>
            <a:r>
              <a:rPr lang="en-CA" altLang="en-US" dirty="0" smtClean="0"/>
              <a:t> was </a:t>
            </a:r>
            <a:r>
              <a:rPr lang="en-CA" altLang="en-US" b="1" u="sng" dirty="0" smtClean="0"/>
              <a:t>forced</a:t>
            </a:r>
            <a:r>
              <a:rPr lang="en-CA" altLang="en-US" dirty="0" smtClean="0"/>
              <a:t> to sign a statement that the war was </a:t>
            </a:r>
            <a:r>
              <a:rPr lang="en-CA" altLang="en-US" b="1" u="sng" dirty="0" smtClean="0"/>
              <a:t>their fault</a:t>
            </a:r>
            <a:endParaRPr lang="en-US" altLang="en-US" b="1" u="sng" dirty="0" smtClean="0"/>
          </a:p>
          <a:p>
            <a:pPr eaLnBrk="1" hangingPunct="1">
              <a:buFont typeface="Arial" charset="0"/>
              <a:buNone/>
            </a:pPr>
            <a:endParaRPr lang="en-US" altLang="en-US" sz="800" dirty="0" smtClean="0"/>
          </a:p>
          <a:p>
            <a:pPr eaLnBrk="1" hangingPunct="1"/>
            <a:r>
              <a:rPr lang="en-CA" altLang="en-US" dirty="0" smtClean="0"/>
              <a:t>This made Germany very angry and </a:t>
            </a:r>
            <a:r>
              <a:rPr lang="en-CA" altLang="en-US" b="1" u="sng" dirty="0" smtClean="0"/>
              <a:t>hurt their pride</a:t>
            </a:r>
          </a:p>
          <a:p>
            <a:pPr eaLnBrk="1" hangingPunct="1">
              <a:buFont typeface="Arial" charset="0"/>
              <a:buNone/>
            </a:pPr>
            <a:endParaRPr lang="en-CA" altLang="en-US" sz="800" dirty="0" smtClean="0"/>
          </a:p>
          <a:p>
            <a:pPr eaLnBrk="1" hangingPunct="1"/>
            <a:r>
              <a:rPr lang="en-CA" altLang="en-US" dirty="0" smtClean="0"/>
              <a:t>This will soon have a large impact on the new </a:t>
            </a:r>
            <a:r>
              <a:rPr lang="en-CA" altLang="en-US" b="1" u="sng" dirty="0" smtClean="0"/>
              <a:t>Nazi Party</a:t>
            </a:r>
            <a:endParaRPr lang="en-US" altLang="en-US" b="1" u="sng" dirty="0" smtClean="0"/>
          </a:p>
          <a:p>
            <a:pPr eaLnBrk="1" hangingPunct="1"/>
            <a:endParaRPr lang="en-US" altLang="en-US" dirty="0" smtClean="0"/>
          </a:p>
        </p:txBody>
      </p:sp>
      <p:pic>
        <p:nvPicPr>
          <p:cNvPr id="9220" name="Content Placeholder 4" descr="vers9.jpg"/>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a:xfrm>
            <a:off x="6156176" y="260648"/>
            <a:ext cx="2362200" cy="4267200"/>
          </a:xfrm>
        </p:spPr>
      </p:pic>
    </p:spTree>
    <p:extLst>
      <p:ext uri="{BB962C8B-B14F-4D97-AF65-F5344CB8AC3E}">
        <p14:creationId xmlns:p14="http://schemas.microsoft.com/office/powerpoint/2010/main" val="6444976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Making Predictions…</a:t>
            </a:r>
            <a:endParaRPr lang="en-CA" dirty="0"/>
          </a:p>
        </p:txBody>
      </p:sp>
      <p:sp>
        <p:nvSpPr>
          <p:cNvPr id="3" name="Content Placeholder 2"/>
          <p:cNvSpPr>
            <a:spLocks noGrp="1"/>
          </p:cNvSpPr>
          <p:nvPr>
            <p:ph sz="quarter" idx="13"/>
          </p:nvPr>
        </p:nvSpPr>
        <p:spPr>
          <a:xfrm>
            <a:off x="457200" y="1600200"/>
            <a:ext cx="8219256" cy="4525963"/>
          </a:xfrm>
        </p:spPr>
        <p:txBody>
          <a:bodyPr>
            <a:normAutofit/>
          </a:bodyPr>
          <a:lstStyle/>
          <a:p>
            <a:r>
              <a:rPr lang="en-CA" dirty="0" smtClean="0"/>
              <a:t>In your green journals, predict how Germany will react to the terms that finalize the </a:t>
            </a:r>
            <a:r>
              <a:rPr lang="en-CA" i="1" dirty="0" smtClean="0"/>
              <a:t>War to End All Wars.</a:t>
            </a:r>
            <a:endParaRPr lang="en-CA" dirty="0" smtClean="0"/>
          </a:p>
          <a:p>
            <a:r>
              <a:rPr lang="en-CA" dirty="0" smtClean="0"/>
              <a:t>How would you react if your were a German citizen (take into consideration the number of soldiers killed reached more than 1.7 million where British Empire lost approximately  900 000, approx. 500 000 civilian deaths, the loss of resources and man power.</a:t>
            </a:r>
          </a:p>
          <a:p>
            <a:r>
              <a:rPr lang="en-CA" dirty="0" smtClean="0"/>
              <a:t>If you are well aware of the outcome, what should the Treaty of Versailles included?</a:t>
            </a:r>
            <a:endParaRPr lang="en-CA" dirty="0"/>
          </a:p>
        </p:txBody>
      </p:sp>
    </p:spTree>
    <p:extLst>
      <p:ext uri="{BB962C8B-B14F-4D97-AF65-F5344CB8AC3E}">
        <p14:creationId xmlns:p14="http://schemas.microsoft.com/office/powerpoint/2010/main" val="1287811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fontScale="90000"/>
          </a:bodyPr>
          <a:lstStyle/>
          <a:p>
            <a:r>
              <a:rPr lang="en-CA" sz="4800" b="1" u="sng" dirty="0" smtClean="0">
                <a:latin typeface="Andalus" panose="02020603050405020304" pitchFamily="18" charset="-78"/>
                <a:cs typeface="Andalus" panose="02020603050405020304" pitchFamily="18" charset="-78"/>
              </a:rPr>
              <a:t>The End of the War and the Treaty of Versailles</a:t>
            </a:r>
            <a:endParaRPr lang="en-CA" sz="4800" b="1" u="sng" dirty="0">
              <a:latin typeface="Andalus" panose="02020603050405020304" pitchFamily="18" charset="-78"/>
              <a:cs typeface="Andalus" panose="02020603050405020304" pitchFamily="18" charset="-78"/>
            </a:endParaRPr>
          </a:p>
        </p:txBody>
      </p:sp>
      <p:sp>
        <p:nvSpPr>
          <p:cNvPr id="3" name="Content Placeholder 2"/>
          <p:cNvSpPr>
            <a:spLocks noGrp="1"/>
          </p:cNvSpPr>
          <p:nvPr>
            <p:ph idx="1"/>
          </p:nvPr>
        </p:nvSpPr>
        <p:spPr>
          <a:xfrm>
            <a:off x="457200" y="2895600"/>
            <a:ext cx="8229600" cy="3154363"/>
          </a:xfrm>
        </p:spPr>
        <p:txBody>
          <a:bodyPr/>
          <a:lstStyle/>
          <a:p>
            <a:pPr marL="0" indent="0">
              <a:buNone/>
            </a:pPr>
            <a:r>
              <a:rPr lang="en-CA" sz="3600" dirty="0" smtClean="0"/>
              <a:t>At 11 o'clock in the morning of the 11th day of the 11th month of 1918, the First World War--known at the time as the Great War--comes to an end.</a:t>
            </a:r>
          </a:p>
          <a:p>
            <a:pPr marL="0" indent="0">
              <a:buNone/>
            </a:pPr>
            <a:r>
              <a:rPr lang="en-CA" dirty="0" smtClean="0"/>
              <a:t> </a:t>
            </a:r>
          </a:p>
          <a:p>
            <a:endParaRPr lang="en-CA" dirty="0"/>
          </a:p>
        </p:txBody>
      </p:sp>
    </p:spTree>
    <p:extLst>
      <p:ext uri="{BB962C8B-B14F-4D97-AF65-F5344CB8AC3E}">
        <p14:creationId xmlns:p14="http://schemas.microsoft.com/office/powerpoint/2010/main" val="793385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610600" cy="5592763"/>
          </a:xfrm>
        </p:spPr>
        <p:txBody>
          <a:bodyPr/>
          <a:lstStyle/>
          <a:p>
            <a:pPr marL="0" indent="0">
              <a:buNone/>
            </a:pPr>
            <a:r>
              <a:rPr lang="en-CA" b="1" dirty="0" smtClean="0"/>
              <a:t>In the fall of 1918, the power held by the Triple Alliance was unraveling in its war effort.</a:t>
            </a:r>
          </a:p>
          <a:p>
            <a:pPr marL="0" indent="0">
              <a:buNone/>
            </a:pPr>
            <a:r>
              <a:rPr lang="en-CA" dirty="0" smtClean="0"/>
              <a:t>Issues: </a:t>
            </a:r>
            <a:r>
              <a:rPr lang="en-CA" dirty="0" smtClean="0"/>
              <a:t> </a:t>
            </a:r>
          </a:p>
          <a:p>
            <a:pPr>
              <a:buFontTx/>
              <a:buChar char="-"/>
            </a:pPr>
            <a:r>
              <a:rPr lang="en-CA" dirty="0" smtClean="0"/>
              <a:t>better </a:t>
            </a:r>
            <a:r>
              <a:rPr lang="en-CA" b="1" u="sng" dirty="0" smtClean="0"/>
              <a:t>supplied</a:t>
            </a:r>
            <a:r>
              <a:rPr lang="en-CA" dirty="0" smtClean="0"/>
              <a:t> and </a:t>
            </a:r>
            <a:r>
              <a:rPr lang="en-CA" b="1" u="sng" dirty="0" smtClean="0"/>
              <a:t>coordinated</a:t>
            </a:r>
            <a:r>
              <a:rPr lang="en-CA" dirty="0" smtClean="0"/>
              <a:t> Allied powers</a:t>
            </a:r>
          </a:p>
          <a:p>
            <a:pPr>
              <a:buFontTx/>
              <a:buChar char="-"/>
            </a:pPr>
            <a:r>
              <a:rPr lang="en-CA" dirty="0" smtClean="0"/>
              <a:t>f</a:t>
            </a:r>
            <a:r>
              <a:rPr lang="en-CA" dirty="0" smtClean="0"/>
              <a:t>acing </a:t>
            </a:r>
            <a:r>
              <a:rPr lang="en-CA" b="1" u="sng" dirty="0" smtClean="0"/>
              <a:t>exhausted resources</a:t>
            </a:r>
            <a:r>
              <a:rPr lang="en-CA" dirty="0" smtClean="0"/>
              <a:t> on the battlefield</a:t>
            </a:r>
          </a:p>
          <a:p>
            <a:pPr>
              <a:buFontTx/>
              <a:buChar char="-"/>
            </a:pPr>
            <a:r>
              <a:rPr lang="en-CA" b="1" u="sng" dirty="0" smtClean="0"/>
              <a:t>turmoil</a:t>
            </a:r>
            <a:r>
              <a:rPr lang="en-CA" dirty="0" smtClean="0"/>
              <a:t> on the home front </a:t>
            </a:r>
          </a:p>
          <a:p>
            <a:pPr marL="0" indent="0">
              <a:buNone/>
            </a:pPr>
            <a:r>
              <a:rPr lang="en-CA" dirty="0" smtClean="0"/>
              <a:t>- </a:t>
            </a:r>
            <a:r>
              <a:rPr lang="en-CA" b="1" u="sng" dirty="0" smtClean="0"/>
              <a:t>surrender</a:t>
            </a:r>
            <a:r>
              <a:rPr lang="en-CA" dirty="0" smtClean="0"/>
              <a:t> of </a:t>
            </a:r>
            <a:r>
              <a:rPr lang="en-CA" dirty="0" smtClean="0"/>
              <a:t>Germany’s</a:t>
            </a:r>
            <a:r>
              <a:rPr lang="en-CA" dirty="0" smtClean="0"/>
              <a:t> weaker allies, Austria-Hungary, Bulgaria and the Ottoman Empire, forced the country to seek an </a:t>
            </a:r>
            <a:r>
              <a:rPr lang="en-CA" b="1" u="sng" dirty="0" smtClean="0"/>
              <a:t>armistice</a:t>
            </a:r>
            <a:r>
              <a:rPr lang="en-CA" dirty="0" smtClean="0"/>
              <a:t> with the Triple Entente in the early days of November 1918.</a:t>
            </a:r>
            <a:endParaRPr lang="en-CA" dirty="0"/>
          </a:p>
        </p:txBody>
      </p:sp>
    </p:spTree>
    <p:extLst>
      <p:ext uri="{BB962C8B-B14F-4D97-AF65-F5344CB8AC3E}">
        <p14:creationId xmlns:p14="http://schemas.microsoft.com/office/powerpoint/2010/main" val="3532213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3"/>
          <p:cNvSpPr>
            <a:spLocks noGrp="1"/>
          </p:cNvSpPr>
          <p:nvPr>
            <p:ph type="title"/>
          </p:nvPr>
        </p:nvSpPr>
        <p:spPr/>
        <p:txBody>
          <a:bodyPr/>
          <a:lstStyle/>
          <a:p>
            <a:pPr algn="l" eaLnBrk="1" hangingPunct="1"/>
            <a:r>
              <a:rPr lang="en-US" altLang="en-US" b="1" smtClean="0"/>
              <a:t>Mind’s On – Group Think/Share</a:t>
            </a:r>
          </a:p>
        </p:txBody>
      </p:sp>
      <p:sp>
        <p:nvSpPr>
          <p:cNvPr id="2051" name="Content Placeholder 4"/>
          <p:cNvSpPr>
            <a:spLocks noGrp="1"/>
          </p:cNvSpPr>
          <p:nvPr>
            <p:ph idx="1"/>
          </p:nvPr>
        </p:nvSpPr>
        <p:spPr>
          <a:xfrm>
            <a:off x="457200" y="1600200"/>
            <a:ext cx="8229600" cy="5029200"/>
          </a:xfrm>
        </p:spPr>
        <p:txBody>
          <a:bodyPr/>
          <a:lstStyle/>
          <a:p>
            <a:pPr eaLnBrk="1" hangingPunct="1">
              <a:buFont typeface="Arial" pitchFamily="34" charset="0"/>
              <a:buChar char="•"/>
              <a:defRPr/>
            </a:pPr>
            <a:r>
              <a:rPr lang="en-US" sz="2600" dirty="0" smtClean="0"/>
              <a:t>Groups of 4</a:t>
            </a:r>
            <a:endParaRPr lang="en-US" sz="2600" dirty="0" smtClean="0"/>
          </a:p>
          <a:p>
            <a:pPr eaLnBrk="1" hangingPunct="1">
              <a:buFont typeface="Arial" pitchFamily="34" charset="0"/>
              <a:buChar char="•"/>
              <a:defRPr/>
            </a:pPr>
            <a:r>
              <a:rPr lang="en-US" sz="2600" dirty="0" smtClean="0"/>
              <a:t>Read over and </a:t>
            </a:r>
            <a:r>
              <a:rPr lang="en-US" sz="2600" b="1" dirty="0" smtClean="0"/>
              <a:t>understand</a:t>
            </a:r>
            <a:r>
              <a:rPr lang="en-US" sz="2600" dirty="0" smtClean="0"/>
              <a:t> your card and who you are.</a:t>
            </a:r>
            <a:endParaRPr lang="en-US" sz="2600" dirty="0" smtClean="0"/>
          </a:p>
          <a:p>
            <a:pPr eaLnBrk="1" hangingPunct="1">
              <a:buFont typeface="Arial" pitchFamily="34" charset="0"/>
              <a:buChar char="•"/>
              <a:defRPr/>
            </a:pPr>
            <a:r>
              <a:rPr lang="en-US" sz="2600" dirty="0" smtClean="0"/>
              <a:t>In your group, answer the questions from your handout on your chart paper.</a:t>
            </a:r>
          </a:p>
          <a:p>
            <a:pPr marL="0" indent="0" eaLnBrk="1" hangingPunct="1">
              <a:buNone/>
              <a:defRPr/>
            </a:pPr>
            <a:endParaRPr lang="en-US" sz="2600" dirty="0" smtClean="0"/>
          </a:p>
          <a:p>
            <a:pPr marL="0" indent="0" eaLnBrk="1" hangingPunct="1">
              <a:buNone/>
              <a:defRPr/>
            </a:pPr>
            <a:r>
              <a:rPr lang="en-US" sz="2600" b="1" dirty="0" smtClean="0"/>
              <a:t>You MUST come up with an agreement for the fate of Germany!</a:t>
            </a:r>
            <a:endParaRPr lang="en-US" sz="2600" b="1" dirty="0" smtClean="0"/>
          </a:p>
        </p:txBody>
      </p:sp>
    </p:spTree>
    <p:extLst>
      <p:ext uri="{BB962C8B-B14F-4D97-AF65-F5344CB8AC3E}">
        <p14:creationId xmlns:p14="http://schemas.microsoft.com/office/powerpoint/2010/main" val="3194082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Effect transition="in" filter="fade">
                                      <p:cBhvr>
                                        <p:cTn id="7" dur="500"/>
                                        <p:tgtEl>
                                          <p:spTgt spid="20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51">
                                            <p:txEl>
                                              <p:pRg st="1" end="1"/>
                                            </p:txEl>
                                          </p:spTgt>
                                        </p:tgtEl>
                                        <p:attrNameLst>
                                          <p:attrName>style.visibility</p:attrName>
                                        </p:attrNameLst>
                                      </p:cBhvr>
                                      <p:to>
                                        <p:strVal val="visible"/>
                                      </p:to>
                                    </p:set>
                                    <p:animEffect transition="in" filter="fade">
                                      <p:cBhvr>
                                        <p:cTn id="12" dur="500"/>
                                        <p:tgtEl>
                                          <p:spTgt spid="20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51">
                                            <p:txEl>
                                              <p:pRg st="2" end="2"/>
                                            </p:txEl>
                                          </p:spTgt>
                                        </p:tgtEl>
                                        <p:attrNameLst>
                                          <p:attrName>style.visibility</p:attrName>
                                        </p:attrNameLst>
                                      </p:cBhvr>
                                      <p:to>
                                        <p:strVal val="visible"/>
                                      </p:to>
                                    </p:set>
                                    <p:animEffect transition="in" filter="fade">
                                      <p:cBhvr>
                                        <p:cTn id="17" dur="500"/>
                                        <p:tgtEl>
                                          <p:spTgt spid="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51">
                                            <p:txEl>
                                              <p:pRg st="4" end="4"/>
                                            </p:txEl>
                                          </p:spTgt>
                                        </p:tgtEl>
                                        <p:attrNameLst>
                                          <p:attrName>style.visibility</p:attrName>
                                        </p:attrNameLst>
                                      </p:cBhvr>
                                      <p:to>
                                        <p:strVal val="visible"/>
                                      </p:to>
                                    </p:set>
                                    <p:animEffect transition="in" filter="fade">
                                      <p:cBhvr>
                                        <p:cTn id="22" dur="500"/>
                                        <p:tgtEl>
                                          <p:spTgt spid="20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US" altLang="en-US" b="1" smtClean="0">
                <a:latin typeface="Castellar" pitchFamily="18" charset="0"/>
              </a:rPr>
              <a:t>The Treaty of Versailles</a:t>
            </a:r>
          </a:p>
        </p:txBody>
      </p:sp>
      <p:sp>
        <p:nvSpPr>
          <p:cNvPr id="2" name="Content Placeholder 1"/>
          <p:cNvSpPr>
            <a:spLocks noGrp="1"/>
          </p:cNvSpPr>
          <p:nvPr>
            <p:ph idx="1"/>
          </p:nvPr>
        </p:nvSpPr>
        <p:spPr/>
        <p:txBody>
          <a:bodyPr/>
          <a:lstStyle/>
          <a:p>
            <a:endParaRPr lang="en-CA"/>
          </a:p>
        </p:txBody>
      </p:sp>
      <p:pic>
        <p:nvPicPr>
          <p:cNvPr id="3076" name="Picture 4" descr="vers6.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7882" y="2060848"/>
            <a:ext cx="7726566" cy="4149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9984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algn="l" eaLnBrk="1" hangingPunct="1"/>
            <a:r>
              <a:rPr lang="en-US" altLang="en-US" b="1" smtClean="0"/>
              <a:t>The Details</a:t>
            </a:r>
          </a:p>
        </p:txBody>
      </p:sp>
      <p:sp>
        <p:nvSpPr>
          <p:cNvPr id="3" name="Content Placeholder 2"/>
          <p:cNvSpPr>
            <a:spLocks noGrp="1"/>
          </p:cNvSpPr>
          <p:nvPr>
            <p:ph sz="quarter" idx="13"/>
          </p:nvPr>
        </p:nvSpPr>
        <p:spPr/>
        <p:txBody>
          <a:bodyPr/>
          <a:lstStyle/>
          <a:p>
            <a:pPr eaLnBrk="1" hangingPunct="1"/>
            <a:r>
              <a:rPr lang="en-CA" altLang="en-US" dirty="0" smtClean="0"/>
              <a:t>The Treaty of Versailles was made by the </a:t>
            </a:r>
            <a:r>
              <a:rPr lang="en-CA" altLang="en-US" b="1" u="sng" dirty="0" smtClean="0"/>
              <a:t>victorious nations</a:t>
            </a:r>
            <a:r>
              <a:rPr lang="en-CA" altLang="en-US" dirty="0" smtClean="0"/>
              <a:t> after WWI (in June 1919)</a:t>
            </a:r>
            <a:endParaRPr lang="en-US" altLang="en-US" dirty="0" smtClean="0"/>
          </a:p>
          <a:p>
            <a:pPr eaLnBrk="1" hangingPunct="1">
              <a:buFont typeface="Arial" charset="0"/>
              <a:buNone/>
            </a:pPr>
            <a:endParaRPr lang="en-US" altLang="en-US" dirty="0" smtClean="0"/>
          </a:p>
          <a:p>
            <a:pPr eaLnBrk="1" hangingPunct="1"/>
            <a:r>
              <a:rPr lang="en-CA" altLang="en-US" dirty="0" smtClean="0"/>
              <a:t>This group was known as the </a:t>
            </a:r>
            <a:r>
              <a:rPr lang="en-CA" altLang="en-US" b="1" u="sng" dirty="0" smtClean="0"/>
              <a:t>League of Nations</a:t>
            </a:r>
            <a:endParaRPr lang="en-US" altLang="en-US" b="1" dirty="0" smtClean="0"/>
          </a:p>
          <a:p>
            <a:pPr eaLnBrk="1" hangingPunct="1"/>
            <a:endParaRPr lang="en-US" altLang="en-US" dirty="0" smtClean="0"/>
          </a:p>
        </p:txBody>
      </p:sp>
      <p:pic>
        <p:nvPicPr>
          <p:cNvPr id="4100" name="Content Placeholder 4" descr="vers2.jpg"/>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a:xfrm>
            <a:off x="5410200" y="1295400"/>
            <a:ext cx="2895600" cy="4419600"/>
          </a:xfrm>
        </p:spPr>
      </p:pic>
    </p:spTree>
    <p:extLst>
      <p:ext uri="{BB962C8B-B14F-4D97-AF65-F5344CB8AC3E}">
        <p14:creationId xmlns:p14="http://schemas.microsoft.com/office/powerpoint/2010/main" val="6161427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pPr eaLnBrk="1" hangingPunct="1">
              <a:defRPr/>
            </a:pPr>
            <a:endParaRPr lang="en-US" sz="3600" smtClean="0"/>
          </a:p>
        </p:txBody>
      </p:sp>
      <p:pic>
        <p:nvPicPr>
          <p:cNvPr id="5123" name="Content Placeholder 4" descr="vers7.jpg"/>
          <p:cNvPicPr>
            <a:picLocks noGrp="1" noChangeAspect="1"/>
          </p:cNvPicPr>
          <p:nvPr>
            <p:ph sz="quarter" idx="13"/>
          </p:nvPr>
        </p:nvPicPr>
        <p:blipFill>
          <a:blip r:embed="rId2">
            <a:extLst>
              <a:ext uri="{28A0092B-C50C-407E-A947-70E740481C1C}">
                <a14:useLocalDpi xmlns:a14="http://schemas.microsoft.com/office/drawing/2010/main" val="0"/>
              </a:ext>
            </a:extLst>
          </a:blip>
          <a:srcRect/>
          <a:stretch>
            <a:fillRect/>
          </a:stretch>
        </p:blipFill>
        <p:spPr>
          <a:xfrm>
            <a:off x="609600" y="1600200"/>
            <a:ext cx="2819400" cy="3048000"/>
          </a:xfrm>
        </p:spPr>
      </p:pic>
      <p:sp>
        <p:nvSpPr>
          <p:cNvPr id="4" name="Content Placeholder 3"/>
          <p:cNvSpPr>
            <a:spLocks noGrp="1"/>
          </p:cNvSpPr>
          <p:nvPr>
            <p:ph sz="quarter" idx="14"/>
          </p:nvPr>
        </p:nvSpPr>
        <p:spPr>
          <a:xfrm>
            <a:off x="4648200" y="1219200"/>
            <a:ext cx="4038600" cy="4906963"/>
          </a:xfrm>
        </p:spPr>
        <p:txBody>
          <a:bodyPr/>
          <a:lstStyle/>
          <a:p>
            <a:pPr eaLnBrk="1" hangingPunct="1"/>
            <a:r>
              <a:rPr lang="en-CA" altLang="en-US" dirty="0" smtClean="0"/>
              <a:t>Their goal was to </a:t>
            </a:r>
            <a:r>
              <a:rPr lang="en-CA" altLang="en-US" b="1" u="sng" dirty="0" smtClean="0"/>
              <a:t>prevent</a:t>
            </a:r>
            <a:r>
              <a:rPr lang="en-CA" altLang="en-US" dirty="0" smtClean="0"/>
              <a:t> the start of another </a:t>
            </a:r>
            <a:r>
              <a:rPr lang="en-CA" altLang="en-US" b="1" u="sng" dirty="0" smtClean="0"/>
              <a:t>World War</a:t>
            </a:r>
            <a:endParaRPr lang="en-US" altLang="en-US" b="1" u="sng" dirty="0" smtClean="0"/>
          </a:p>
          <a:p>
            <a:pPr eaLnBrk="1" hangingPunct="1">
              <a:buFont typeface="Arial" charset="0"/>
              <a:buNone/>
            </a:pPr>
            <a:endParaRPr lang="en-US" altLang="en-US" dirty="0" smtClean="0"/>
          </a:p>
          <a:p>
            <a:pPr eaLnBrk="1" hangingPunct="1"/>
            <a:r>
              <a:rPr lang="en-CA" altLang="en-US" dirty="0" smtClean="0"/>
              <a:t>Most </a:t>
            </a:r>
            <a:r>
              <a:rPr lang="en-CA" altLang="en-US" b="1" u="sng" dirty="0" smtClean="0"/>
              <a:t>Germans</a:t>
            </a:r>
            <a:r>
              <a:rPr lang="en-CA" altLang="en-US" dirty="0" smtClean="0"/>
              <a:t> thought the Treaty was </a:t>
            </a:r>
            <a:r>
              <a:rPr lang="en-CA" altLang="en-US" b="1" u="sng" dirty="0" smtClean="0"/>
              <a:t>unfair</a:t>
            </a:r>
            <a:r>
              <a:rPr lang="en-CA" altLang="en-US" dirty="0" smtClean="0"/>
              <a:t>. This led to </a:t>
            </a:r>
            <a:r>
              <a:rPr lang="en-CA" altLang="en-US" b="1" u="sng" dirty="0" smtClean="0"/>
              <a:t>anger</a:t>
            </a:r>
            <a:r>
              <a:rPr lang="en-CA" altLang="en-US" dirty="0" smtClean="0"/>
              <a:t> and </a:t>
            </a:r>
            <a:r>
              <a:rPr lang="en-CA" altLang="en-US" b="1" u="sng" dirty="0" smtClean="0"/>
              <a:t>embarrassment</a:t>
            </a:r>
            <a:endParaRPr lang="en-US" altLang="en-US" b="1" u="sng" dirty="0" smtClean="0"/>
          </a:p>
          <a:p>
            <a:pPr eaLnBrk="1" hangingPunct="1"/>
            <a:endParaRPr lang="en-US" altLang="en-US" dirty="0" smtClean="0"/>
          </a:p>
        </p:txBody>
      </p:sp>
    </p:spTree>
    <p:extLst>
      <p:ext uri="{BB962C8B-B14F-4D97-AF65-F5344CB8AC3E}">
        <p14:creationId xmlns:p14="http://schemas.microsoft.com/office/powerpoint/2010/main" val="13205661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lgn="l" eaLnBrk="1" hangingPunct="1"/>
            <a:r>
              <a:rPr lang="en-US" altLang="en-US" b="1" smtClean="0"/>
              <a:t>Conditions of the Treaty</a:t>
            </a:r>
          </a:p>
        </p:txBody>
      </p:sp>
      <p:sp>
        <p:nvSpPr>
          <p:cNvPr id="3" name="Content Placeholder 2"/>
          <p:cNvSpPr>
            <a:spLocks noGrp="1"/>
          </p:cNvSpPr>
          <p:nvPr>
            <p:ph sz="quarter" idx="13"/>
          </p:nvPr>
        </p:nvSpPr>
        <p:spPr>
          <a:xfrm>
            <a:off x="457200" y="1600200"/>
            <a:ext cx="3810000" cy="4876800"/>
          </a:xfrm>
        </p:spPr>
        <p:txBody>
          <a:bodyPr/>
          <a:lstStyle/>
          <a:p>
            <a:pPr eaLnBrk="1" hangingPunct="1">
              <a:lnSpc>
                <a:spcPct val="80000"/>
              </a:lnSpc>
              <a:buFont typeface="Arial" charset="0"/>
              <a:buNone/>
            </a:pPr>
            <a:r>
              <a:rPr lang="en-CA" altLang="en-US" sz="2400" b="1" u="sng" dirty="0" smtClean="0"/>
              <a:t>Geography</a:t>
            </a:r>
            <a:endParaRPr lang="en-US" altLang="en-US" sz="2400" dirty="0" smtClean="0"/>
          </a:p>
          <a:p>
            <a:pPr eaLnBrk="1" hangingPunct="1">
              <a:lnSpc>
                <a:spcPct val="80000"/>
              </a:lnSpc>
              <a:buFont typeface="Arial" charset="0"/>
              <a:buNone/>
            </a:pPr>
            <a:endParaRPr lang="en-US" altLang="en-US" sz="2400" dirty="0" smtClean="0"/>
          </a:p>
          <a:p>
            <a:pPr eaLnBrk="1" hangingPunct="1">
              <a:lnSpc>
                <a:spcPct val="80000"/>
              </a:lnSpc>
            </a:pPr>
            <a:r>
              <a:rPr lang="en-CA" altLang="en-US" sz="2400" dirty="0" smtClean="0"/>
              <a:t>Germany lost all of their </a:t>
            </a:r>
            <a:r>
              <a:rPr lang="en-CA" altLang="en-US" sz="2400" b="1" u="sng" dirty="0" smtClean="0"/>
              <a:t>colonies</a:t>
            </a:r>
            <a:endParaRPr lang="en-US" altLang="en-US" sz="2400" b="1" u="sng" dirty="0" smtClean="0"/>
          </a:p>
          <a:p>
            <a:pPr eaLnBrk="1" hangingPunct="1">
              <a:lnSpc>
                <a:spcPct val="80000"/>
              </a:lnSpc>
              <a:buFont typeface="Arial" charset="0"/>
              <a:buNone/>
            </a:pPr>
            <a:endParaRPr lang="en-US" altLang="en-US" sz="1000" dirty="0" smtClean="0"/>
          </a:p>
          <a:p>
            <a:pPr eaLnBrk="1" hangingPunct="1">
              <a:lnSpc>
                <a:spcPct val="80000"/>
              </a:lnSpc>
            </a:pPr>
            <a:r>
              <a:rPr lang="en-CA" altLang="en-US" sz="2400" dirty="0" smtClean="0"/>
              <a:t>They </a:t>
            </a:r>
            <a:r>
              <a:rPr lang="en-CA" altLang="en-US" sz="2400" dirty="0" smtClean="0"/>
              <a:t>lost land to </a:t>
            </a:r>
            <a:r>
              <a:rPr lang="en-CA" altLang="en-US" sz="2400" b="1" u="sng" dirty="0" smtClean="0"/>
              <a:t>France</a:t>
            </a:r>
            <a:r>
              <a:rPr lang="en-CA" altLang="en-US" sz="2400" dirty="0" smtClean="0"/>
              <a:t> in the </a:t>
            </a:r>
            <a:r>
              <a:rPr lang="en-CA" altLang="en-US" sz="2400" b="1" u="sng" dirty="0" smtClean="0"/>
              <a:t>west</a:t>
            </a:r>
            <a:endParaRPr lang="en-US" altLang="en-US" sz="2400" b="1" u="sng" dirty="0" smtClean="0"/>
          </a:p>
          <a:p>
            <a:pPr eaLnBrk="1" hangingPunct="1">
              <a:lnSpc>
                <a:spcPct val="80000"/>
              </a:lnSpc>
              <a:buFont typeface="Arial" charset="0"/>
              <a:buNone/>
            </a:pPr>
            <a:endParaRPr lang="en-US" altLang="en-US" sz="1000" dirty="0" smtClean="0"/>
          </a:p>
          <a:p>
            <a:pPr eaLnBrk="1" hangingPunct="1">
              <a:lnSpc>
                <a:spcPct val="80000"/>
              </a:lnSpc>
            </a:pPr>
            <a:r>
              <a:rPr lang="en-CA" altLang="en-US" sz="2400" dirty="0" smtClean="0"/>
              <a:t>They also lost much of Eastern Europe, which created </a:t>
            </a:r>
            <a:r>
              <a:rPr lang="en-CA" altLang="en-US" sz="2400" b="1" u="sng" dirty="0" smtClean="0"/>
              <a:t>Poland</a:t>
            </a:r>
            <a:endParaRPr lang="en-US" altLang="en-US" sz="2400" b="1" u="sng" dirty="0" smtClean="0"/>
          </a:p>
          <a:p>
            <a:pPr eaLnBrk="1" hangingPunct="1">
              <a:lnSpc>
                <a:spcPct val="80000"/>
              </a:lnSpc>
              <a:buFont typeface="Arial" charset="0"/>
              <a:buNone/>
            </a:pPr>
            <a:endParaRPr lang="en-US" altLang="en-US" sz="1000" dirty="0" smtClean="0"/>
          </a:p>
          <a:p>
            <a:pPr eaLnBrk="1" hangingPunct="1">
              <a:lnSpc>
                <a:spcPct val="80000"/>
              </a:lnSpc>
            </a:pPr>
            <a:r>
              <a:rPr lang="en-CA" altLang="en-US" sz="2400" dirty="0" smtClean="0"/>
              <a:t>France also took </a:t>
            </a:r>
            <a:r>
              <a:rPr lang="en-CA" altLang="en-US" sz="2400" b="1" u="sng" dirty="0" smtClean="0"/>
              <a:t>control</a:t>
            </a:r>
            <a:r>
              <a:rPr lang="en-CA" altLang="en-US" sz="2400" dirty="0" smtClean="0"/>
              <a:t> of many of their </a:t>
            </a:r>
            <a:r>
              <a:rPr lang="en-CA" altLang="en-US" sz="2400" b="1" u="sng" dirty="0" smtClean="0"/>
              <a:t>resources (coal)</a:t>
            </a:r>
            <a:endParaRPr lang="en-US" altLang="en-US" sz="2400" b="1" u="sng" dirty="0" smtClean="0"/>
          </a:p>
          <a:p>
            <a:pPr eaLnBrk="1" hangingPunct="1">
              <a:lnSpc>
                <a:spcPct val="80000"/>
              </a:lnSpc>
              <a:buFont typeface="Arial" charset="0"/>
              <a:buNone/>
            </a:pPr>
            <a:endParaRPr lang="en-US" altLang="en-US" sz="1300" dirty="0" smtClean="0"/>
          </a:p>
          <a:p>
            <a:pPr eaLnBrk="1" hangingPunct="1">
              <a:lnSpc>
                <a:spcPct val="80000"/>
              </a:lnSpc>
            </a:pPr>
            <a:endParaRPr lang="en-US" altLang="en-US" sz="1300" dirty="0" smtClean="0"/>
          </a:p>
        </p:txBody>
      </p:sp>
      <p:pic>
        <p:nvPicPr>
          <p:cNvPr id="6148" name="Content Placeholder 4" descr="vers3.jpg"/>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a:xfrm>
            <a:off x="4495800" y="1600200"/>
            <a:ext cx="4495800" cy="3644900"/>
          </a:xfrm>
        </p:spPr>
      </p:pic>
    </p:spTree>
    <p:extLst>
      <p:ext uri="{BB962C8B-B14F-4D97-AF65-F5344CB8AC3E}">
        <p14:creationId xmlns:p14="http://schemas.microsoft.com/office/powerpoint/2010/main" val="17110258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pPr eaLnBrk="1" hangingPunct="1">
              <a:defRPr/>
            </a:pPr>
            <a:endParaRPr lang="en-US" sz="3600" smtClean="0"/>
          </a:p>
        </p:txBody>
      </p:sp>
      <p:sp>
        <p:nvSpPr>
          <p:cNvPr id="3" name="Content Placeholder 2"/>
          <p:cNvSpPr>
            <a:spLocks noGrp="1"/>
          </p:cNvSpPr>
          <p:nvPr>
            <p:ph sz="quarter" idx="13"/>
          </p:nvPr>
        </p:nvSpPr>
        <p:spPr>
          <a:xfrm>
            <a:off x="457200" y="838200"/>
            <a:ext cx="4038600" cy="5287963"/>
          </a:xfrm>
        </p:spPr>
        <p:txBody>
          <a:bodyPr/>
          <a:lstStyle/>
          <a:p>
            <a:pPr eaLnBrk="1" hangingPunct="1">
              <a:buFont typeface="Arial" charset="0"/>
              <a:buNone/>
            </a:pPr>
            <a:r>
              <a:rPr lang="en-CA" altLang="en-US" b="1" u="sng" dirty="0" smtClean="0"/>
              <a:t>Military</a:t>
            </a:r>
            <a:endParaRPr lang="en-US" altLang="en-US" dirty="0" smtClean="0"/>
          </a:p>
          <a:p>
            <a:pPr eaLnBrk="1" hangingPunct="1">
              <a:buFont typeface="Arial" charset="0"/>
              <a:buNone/>
            </a:pPr>
            <a:endParaRPr lang="en-US" altLang="en-US" sz="1000" dirty="0" smtClean="0"/>
          </a:p>
          <a:p>
            <a:pPr eaLnBrk="1" hangingPunct="1"/>
            <a:r>
              <a:rPr lang="en-CA" altLang="en-US" dirty="0" smtClean="0"/>
              <a:t>The German </a:t>
            </a:r>
            <a:r>
              <a:rPr lang="en-CA" altLang="en-US" b="1" u="sng" dirty="0" smtClean="0"/>
              <a:t>army</a:t>
            </a:r>
            <a:r>
              <a:rPr lang="en-CA" altLang="en-US" dirty="0" smtClean="0"/>
              <a:t> was restricted to </a:t>
            </a:r>
            <a:r>
              <a:rPr lang="en-CA" altLang="en-US" b="1" u="sng" dirty="0" smtClean="0"/>
              <a:t>100,000</a:t>
            </a:r>
            <a:r>
              <a:rPr lang="en-CA" altLang="en-US" dirty="0" smtClean="0"/>
              <a:t> people</a:t>
            </a:r>
            <a:endParaRPr lang="en-US" altLang="en-US" dirty="0" smtClean="0"/>
          </a:p>
          <a:p>
            <a:pPr eaLnBrk="1" hangingPunct="1">
              <a:buFont typeface="Arial" charset="0"/>
              <a:buNone/>
            </a:pPr>
            <a:endParaRPr lang="en-US" altLang="en-US" sz="1000" dirty="0" smtClean="0"/>
          </a:p>
          <a:p>
            <a:pPr eaLnBrk="1" hangingPunct="1"/>
            <a:r>
              <a:rPr lang="en-CA" altLang="en-US" dirty="0" smtClean="0"/>
              <a:t>No </a:t>
            </a:r>
            <a:r>
              <a:rPr lang="en-CA" altLang="en-US" b="1" u="sng" dirty="0" smtClean="0"/>
              <a:t>tanks</a:t>
            </a:r>
            <a:r>
              <a:rPr lang="en-CA" altLang="en-US" dirty="0" smtClean="0"/>
              <a:t> or heavy </a:t>
            </a:r>
            <a:r>
              <a:rPr lang="en-CA" altLang="en-US" b="1" u="sng" dirty="0" smtClean="0"/>
              <a:t>guns</a:t>
            </a:r>
            <a:endParaRPr lang="en-US" altLang="en-US" b="1" u="sng" dirty="0" smtClean="0"/>
          </a:p>
          <a:p>
            <a:pPr eaLnBrk="1" hangingPunct="1">
              <a:buFont typeface="Arial" charset="0"/>
              <a:buNone/>
            </a:pPr>
            <a:endParaRPr lang="en-US" altLang="en-US" sz="1100" dirty="0" smtClean="0"/>
          </a:p>
          <a:p>
            <a:pPr eaLnBrk="1" hangingPunct="1"/>
            <a:r>
              <a:rPr lang="en-CA" altLang="en-US" dirty="0" smtClean="0"/>
              <a:t>No </a:t>
            </a:r>
            <a:r>
              <a:rPr lang="en-CA" altLang="en-US" b="1" u="sng" dirty="0" smtClean="0"/>
              <a:t>air force</a:t>
            </a:r>
            <a:endParaRPr lang="en-US" altLang="en-US" b="1" u="sng" dirty="0" smtClean="0"/>
          </a:p>
          <a:p>
            <a:pPr eaLnBrk="1" hangingPunct="1">
              <a:buFont typeface="Arial" charset="0"/>
              <a:buNone/>
            </a:pPr>
            <a:endParaRPr lang="en-US" altLang="en-US" sz="1100" dirty="0" smtClean="0"/>
          </a:p>
          <a:p>
            <a:pPr eaLnBrk="1" hangingPunct="1"/>
            <a:r>
              <a:rPr lang="en-CA" altLang="en-US" dirty="0" smtClean="0"/>
              <a:t>The navy could only have small </a:t>
            </a:r>
            <a:r>
              <a:rPr lang="en-CA" altLang="en-US" b="1" u="sng" dirty="0" smtClean="0"/>
              <a:t>ships</a:t>
            </a:r>
            <a:r>
              <a:rPr lang="en-CA" altLang="en-US" dirty="0" smtClean="0"/>
              <a:t> (no </a:t>
            </a:r>
            <a:r>
              <a:rPr lang="en-CA" altLang="en-US" b="1" u="sng" dirty="0" smtClean="0"/>
              <a:t>subs</a:t>
            </a:r>
            <a:r>
              <a:rPr lang="en-CA" altLang="en-US" dirty="0" smtClean="0"/>
              <a:t>!!)</a:t>
            </a:r>
            <a:endParaRPr lang="en-US" altLang="en-US" dirty="0" smtClean="0"/>
          </a:p>
          <a:p>
            <a:pPr eaLnBrk="1" hangingPunct="1"/>
            <a:endParaRPr lang="en-US" altLang="en-US" dirty="0" smtClean="0"/>
          </a:p>
        </p:txBody>
      </p:sp>
      <p:pic>
        <p:nvPicPr>
          <p:cNvPr id="7172" name="Content Placeholder 4" descr="vers4.jpg"/>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a:xfrm>
            <a:off x="4648200" y="1905000"/>
            <a:ext cx="4114800" cy="2967038"/>
          </a:xfrm>
        </p:spPr>
      </p:pic>
    </p:spTree>
    <p:extLst>
      <p:ext uri="{BB962C8B-B14F-4D97-AF65-F5344CB8AC3E}">
        <p14:creationId xmlns:p14="http://schemas.microsoft.com/office/powerpoint/2010/main" val="38706332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Sketchbook</Template>
  <TotalTime>169</TotalTime>
  <Words>431</Words>
  <Application>Microsoft Office PowerPoint</Application>
  <PresentationFormat>On-screen Show (4:3)</PresentationFormat>
  <Paragraphs>62</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Sketchbook</vt:lpstr>
      <vt:lpstr>It’s Over</vt:lpstr>
      <vt:lpstr>The End of the War and the Treaty of Versailles</vt:lpstr>
      <vt:lpstr>PowerPoint Presentation</vt:lpstr>
      <vt:lpstr>Mind’s On – Group Think/Share</vt:lpstr>
      <vt:lpstr>The Treaty of Versailles</vt:lpstr>
      <vt:lpstr>The Details</vt:lpstr>
      <vt:lpstr>PowerPoint Presentation</vt:lpstr>
      <vt:lpstr>Conditions of the Treaty</vt:lpstr>
      <vt:lpstr>PowerPoint Presentation</vt:lpstr>
      <vt:lpstr>PowerPoint Presentation</vt:lpstr>
      <vt:lpstr>Who am I? Can you guess?</vt:lpstr>
      <vt:lpstr>Making Predictions…</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Lesley Neals</dc:creator>
  <cp:lastModifiedBy>Lesley Neals</cp:lastModifiedBy>
  <cp:revision>5</cp:revision>
  <dcterms:created xsi:type="dcterms:W3CDTF">2014-10-14T22:35:20Z</dcterms:created>
  <dcterms:modified xsi:type="dcterms:W3CDTF">2014-10-15T01:24:21Z</dcterms:modified>
</cp:coreProperties>
</file>