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ABC90D-D08A-439A-A9C1-04ECD0B3CE11}" type="datetimeFigureOut">
              <a:rPr lang="en-CA" smtClean="0"/>
              <a:t>2017-01-09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A7C773-84CC-4354-94CA-32AB27E2FB4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have ten minutes!!!</a:t>
            </a:r>
          </a:p>
          <a:p>
            <a:endParaRPr lang="en-CA" dirty="0"/>
          </a:p>
          <a:p>
            <a:r>
              <a:rPr lang="en-CA" dirty="0" smtClean="0"/>
              <a:t>Ok…let’s hear ‘</a:t>
            </a:r>
            <a:r>
              <a:rPr lang="en-CA" dirty="0" err="1" smtClean="0"/>
              <a:t>em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 you write a poem?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070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</a:t>
            </a:r>
            <a:r>
              <a:rPr lang="en-CA" dirty="0"/>
              <a:t>you think Shakespeare is insulting his girlfriend in this poem?  Why or why not?</a:t>
            </a:r>
            <a:endParaRPr lang="en-CA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Do you think that it is significant that Shakespeare is </a:t>
            </a:r>
            <a:r>
              <a:rPr lang="en-CA" i="1" dirty="0"/>
              <a:t>not</a:t>
            </a:r>
            <a:r>
              <a:rPr lang="en-CA" dirty="0"/>
              <a:t> saying these things directly </a:t>
            </a:r>
            <a:r>
              <a:rPr lang="en-CA" i="1" dirty="0"/>
              <a:t>to</a:t>
            </a:r>
            <a:r>
              <a:rPr lang="en-CA" dirty="0"/>
              <a:t> his girlfriend (e.g. – “</a:t>
            </a:r>
            <a:r>
              <a:rPr lang="en-CA" i="1" dirty="0"/>
              <a:t>Your</a:t>
            </a:r>
            <a:r>
              <a:rPr lang="en-CA" dirty="0"/>
              <a:t> eyes are nothing like the sun…”)?  Why or why not?</a:t>
            </a:r>
            <a:endParaRPr lang="en-CA" b="1" u="sng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/>
              <a:t>“Sonnet CXXX” (“Sonnet 130”) </a:t>
            </a:r>
            <a:br>
              <a:rPr lang="en-CA" sz="3200" b="1" dirty="0" smtClean="0"/>
            </a:br>
            <a:r>
              <a:rPr lang="en-CA" sz="3200" b="1" dirty="0" smtClean="0"/>
              <a:t>by William Shakespeare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764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what you believe poetry is.</a:t>
            </a:r>
          </a:p>
          <a:p>
            <a:endParaRPr lang="en-CA" dirty="0"/>
          </a:p>
          <a:p>
            <a:r>
              <a:rPr lang="en-CA" dirty="0" smtClean="0"/>
              <a:t>Be prepared to share with the class!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Poetry?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557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CA" dirty="0" err="1" smtClean="0">
                <a:effectLst/>
              </a:rPr>
              <a:t>po·et·ry</a:t>
            </a:r>
            <a:endParaRPr lang="en-CA" dirty="0" smtClean="0">
              <a:effectLst/>
            </a:endParaRPr>
          </a:p>
          <a:p>
            <a:r>
              <a:rPr lang="en-CA" dirty="0" smtClean="0"/>
              <a:t>ˈ</a:t>
            </a:r>
            <a:r>
              <a:rPr lang="en-CA" dirty="0" err="1" smtClean="0"/>
              <a:t>pōətrē</a:t>
            </a:r>
            <a:r>
              <a:rPr lang="en-CA" dirty="0" smtClean="0"/>
              <a:t>/</a:t>
            </a:r>
          </a:p>
          <a:p>
            <a:r>
              <a:rPr lang="en-CA" i="1" dirty="0" smtClean="0"/>
              <a:t>noun</a:t>
            </a:r>
            <a:endParaRPr lang="en-CA" dirty="0" smtClean="0"/>
          </a:p>
          <a:p>
            <a:r>
              <a:rPr lang="en-CA" dirty="0" smtClean="0"/>
              <a:t>noun: </a:t>
            </a:r>
            <a:r>
              <a:rPr lang="en-CA" b="1" dirty="0" smtClean="0"/>
              <a:t>poetry</a:t>
            </a:r>
            <a:r>
              <a:rPr lang="en-CA" dirty="0" smtClean="0"/>
              <a:t>; plural noun: </a:t>
            </a:r>
            <a:r>
              <a:rPr lang="en-CA" b="1" dirty="0" smtClean="0"/>
              <a:t>poetries</a:t>
            </a:r>
            <a:endParaRPr lang="en-CA" dirty="0" smtClean="0"/>
          </a:p>
          <a:p>
            <a:r>
              <a:rPr lang="en-CA" dirty="0" smtClean="0">
                <a:effectLst/>
              </a:rPr>
              <a:t>literary work in which special intensity is given to the expression of feelings and ideas by the use of distinctive style and rhythm; poems collectively or as a genre of literature.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810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Traditionally, the sonnet is a fourteen-line poem written in iambic pentameter, which employ one of several rhyme schemes and adhere to a tightly structured thematic organization. Two sonnet forms provide the models from which all other sonnets are formed: the Petrarchan and the Shakespearean.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Sonnets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87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sonnet form popularized by Petrarch, consisting of an octave with the rhyme scheme </a:t>
            </a:r>
            <a:r>
              <a:rPr lang="en-CA" dirty="0" err="1" smtClean="0"/>
              <a:t>abbaabba</a:t>
            </a:r>
            <a:r>
              <a:rPr lang="en-CA" dirty="0" smtClean="0"/>
              <a:t> and of a sestet with one of several rhyme schemes, as </a:t>
            </a:r>
            <a:r>
              <a:rPr lang="en-CA" dirty="0" err="1" smtClean="0"/>
              <a:t>cdecde</a:t>
            </a:r>
            <a:r>
              <a:rPr lang="en-CA" dirty="0" smtClean="0"/>
              <a:t> or </a:t>
            </a:r>
            <a:r>
              <a:rPr lang="en-CA" dirty="0" err="1" smtClean="0"/>
              <a:t>cdcdcd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Petrarchan Sonnet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636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</a:t>
            </a:r>
            <a:r>
              <a:rPr lang="en-CA" dirty="0" smtClean="0"/>
              <a:t>he sonnet form used by Shakespeare, composed of three quatrains and a terminal couplet in iambic pentameter with the rhyme pattern </a:t>
            </a:r>
            <a:r>
              <a:rPr lang="en-CA" i="1" dirty="0" err="1" smtClean="0"/>
              <a:t>abab</a:t>
            </a:r>
            <a:r>
              <a:rPr lang="en-CA" i="1" dirty="0" smtClean="0"/>
              <a:t> </a:t>
            </a:r>
            <a:r>
              <a:rPr lang="en-CA" i="1" dirty="0" err="1" smtClean="0"/>
              <a:t>cdcd</a:t>
            </a:r>
            <a:r>
              <a:rPr lang="en-CA" i="1" dirty="0" smtClean="0"/>
              <a:t> </a:t>
            </a:r>
            <a:r>
              <a:rPr lang="en-CA" i="1" dirty="0" err="1" smtClean="0"/>
              <a:t>efef</a:t>
            </a:r>
            <a:r>
              <a:rPr lang="en-CA" i="1" dirty="0" smtClean="0"/>
              <a:t> gg.</a:t>
            </a:r>
            <a:r>
              <a:rPr lang="en-CA" dirty="0" smtClean="0"/>
              <a:t> Also called </a:t>
            </a:r>
            <a:r>
              <a:rPr lang="en-CA" i="1" dirty="0" smtClean="0"/>
              <a:t>Elizabethan sonnet</a:t>
            </a:r>
            <a:r>
              <a:rPr lang="en-CA" dirty="0" smtClean="0"/>
              <a:t>, </a:t>
            </a:r>
            <a:r>
              <a:rPr lang="en-CA" i="1" dirty="0" smtClean="0"/>
              <a:t>English sonnet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Shakespearean Sonnet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19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100" b="1" dirty="0" smtClean="0"/>
              <a:t>Holy Sonnets: Death, be not proud</a:t>
            </a:r>
            <a:br>
              <a:rPr lang="en-CA" sz="3100" b="1" dirty="0" smtClean="0"/>
            </a:br>
            <a:r>
              <a:rPr lang="en-CA" sz="3100" b="1" dirty="0" smtClean="0"/>
              <a:t>By John Donne</a:t>
            </a:r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>
                <a:effectLst/>
              </a:rPr>
              <a:t>Death, be not proud, though some have called thee </a:t>
            </a:r>
          </a:p>
          <a:p>
            <a:r>
              <a:rPr lang="en-CA" sz="2400" dirty="0" smtClean="0">
                <a:effectLst/>
              </a:rPr>
              <a:t>Mighty and dreadful, for thou art not so; </a:t>
            </a:r>
          </a:p>
          <a:p>
            <a:r>
              <a:rPr lang="en-CA" sz="2400" dirty="0" smtClean="0">
                <a:effectLst/>
              </a:rPr>
              <a:t>For those whom thou </a:t>
            </a:r>
            <a:r>
              <a:rPr lang="en-CA" sz="2400" dirty="0" err="1" smtClean="0">
                <a:effectLst/>
              </a:rPr>
              <a:t>think'st</a:t>
            </a:r>
            <a:r>
              <a:rPr lang="en-CA" sz="2400" dirty="0" smtClean="0">
                <a:effectLst/>
              </a:rPr>
              <a:t> thou dost overthrow </a:t>
            </a:r>
          </a:p>
          <a:p>
            <a:r>
              <a:rPr lang="en-CA" sz="2400" dirty="0" smtClean="0">
                <a:effectLst/>
              </a:rPr>
              <a:t>Die not, poor Death, nor yet canst thou kill me. </a:t>
            </a:r>
          </a:p>
          <a:p>
            <a:r>
              <a:rPr lang="en-CA" sz="2400" dirty="0" smtClean="0">
                <a:effectLst/>
              </a:rPr>
              <a:t>From rest and sleep, which but thy pictures be, </a:t>
            </a:r>
          </a:p>
          <a:p>
            <a:r>
              <a:rPr lang="en-CA" sz="2400" dirty="0" smtClean="0">
                <a:effectLst/>
              </a:rPr>
              <a:t>Much pleasure; then from thee much more must flow, </a:t>
            </a:r>
          </a:p>
          <a:p>
            <a:r>
              <a:rPr lang="en-CA" sz="2400" dirty="0" smtClean="0">
                <a:effectLst/>
              </a:rPr>
              <a:t>And soonest our best men with thee do go, </a:t>
            </a:r>
          </a:p>
          <a:p>
            <a:r>
              <a:rPr lang="en-CA" sz="2400" dirty="0" smtClean="0">
                <a:effectLst/>
              </a:rPr>
              <a:t>Rest of their bones, and soul's delivery. </a:t>
            </a:r>
          </a:p>
          <a:p>
            <a:r>
              <a:rPr lang="en-CA" sz="2400" dirty="0" smtClean="0">
                <a:effectLst/>
              </a:rPr>
              <a:t>Thou art slave to fate, chance, kings, and desperate men, </a:t>
            </a:r>
          </a:p>
          <a:p>
            <a:r>
              <a:rPr lang="en-CA" sz="2400" dirty="0" smtClean="0">
                <a:effectLst/>
              </a:rPr>
              <a:t>And dost with poison, war, and sickness dwell, </a:t>
            </a:r>
          </a:p>
          <a:p>
            <a:r>
              <a:rPr lang="en-CA" sz="2400" dirty="0" smtClean="0">
                <a:effectLst/>
              </a:rPr>
              <a:t>And poppy or charms can make us sleep as well </a:t>
            </a:r>
          </a:p>
          <a:p>
            <a:r>
              <a:rPr lang="en-CA" sz="2400" dirty="0" smtClean="0">
                <a:effectLst/>
              </a:rPr>
              <a:t>And better than thy stroke; why </a:t>
            </a:r>
            <a:r>
              <a:rPr lang="en-CA" sz="2400" dirty="0" err="1" smtClean="0">
                <a:effectLst/>
              </a:rPr>
              <a:t>swell'st</a:t>
            </a:r>
            <a:r>
              <a:rPr lang="en-CA" sz="2400" dirty="0" smtClean="0">
                <a:effectLst/>
              </a:rPr>
              <a:t> thou then? </a:t>
            </a:r>
          </a:p>
          <a:p>
            <a:r>
              <a:rPr lang="en-CA" sz="2400" dirty="0" smtClean="0">
                <a:effectLst/>
              </a:rPr>
              <a:t>One short sleep past, we wake eternally </a:t>
            </a:r>
          </a:p>
          <a:p>
            <a:r>
              <a:rPr lang="en-CA" sz="2400" dirty="0" smtClean="0">
                <a:effectLst/>
              </a:rPr>
              <a:t>And death shall be no more; Death, thou shalt die. </a:t>
            </a:r>
          </a:p>
        </p:txBody>
      </p:sp>
    </p:spTree>
    <p:extLst>
      <p:ext uri="{BB962C8B-B14F-4D97-AF65-F5344CB8AC3E}">
        <p14:creationId xmlns:p14="http://schemas.microsoft.com/office/powerpoint/2010/main" val="207277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In </a:t>
            </a:r>
            <a:r>
              <a:rPr lang="en-CA" dirty="0"/>
              <a:t>your own words, explain some of the reasons Donne gives for why Death should not be proud.</a:t>
            </a:r>
            <a:endParaRPr lang="en-CA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This poem is an </a:t>
            </a:r>
            <a:r>
              <a:rPr lang="en-CA" i="1" dirty="0"/>
              <a:t>apostrophe</a:t>
            </a:r>
            <a:r>
              <a:rPr lang="en-CA" dirty="0"/>
              <a:t> to Death.  Explain what an apostrophe is, and explain why you think Donne would speak directly to Death.</a:t>
            </a:r>
            <a:endParaRPr lang="en-CA" b="1" u="sng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/>
              <a:t>Holy Sonnets: Death, be not proud</a:t>
            </a:r>
            <a:br>
              <a:rPr lang="en-CA" sz="3600" b="1" dirty="0" smtClean="0"/>
            </a:br>
            <a:r>
              <a:rPr lang="en-CA" sz="3600" b="1" dirty="0" smtClean="0"/>
              <a:t>By John Donne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64851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/>
              <a:t>My mistress' eyes are nothing like the sun;</a:t>
            </a:r>
            <a:br>
              <a:rPr lang="en-CA" b="1" dirty="0"/>
            </a:br>
            <a:r>
              <a:rPr lang="en-CA" b="1" dirty="0"/>
              <a:t>Coral is far more red than her lips' red;</a:t>
            </a:r>
            <a:br>
              <a:rPr lang="en-CA" b="1" dirty="0"/>
            </a:br>
            <a:r>
              <a:rPr lang="en-CA" b="1" dirty="0"/>
              <a:t>If snow be white, why then her breasts are dun;</a:t>
            </a:r>
            <a:br>
              <a:rPr lang="en-CA" b="1" dirty="0"/>
            </a:br>
            <a:r>
              <a:rPr lang="en-CA" b="1" dirty="0"/>
              <a:t>If hairs be wires, black wires grow on her head.</a:t>
            </a:r>
            <a:br>
              <a:rPr lang="en-CA" b="1" dirty="0"/>
            </a:br>
            <a:r>
              <a:rPr lang="en-CA" b="1" dirty="0"/>
              <a:t>I have seen roses </a:t>
            </a:r>
            <a:r>
              <a:rPr lang="en-CA" b="1" dirty="0" err="1"/>
              <a:t>damask'd</a:t>
            </a:r>
            <a:r>
              <a:rPr lang="en-CA" b="1" dirty="0"/>
              <a:t>, red and white,</a:t>
            </a:r>
            <a:br>
              <a:rPr lang="en-CA" b="1" dirty="0"/>
            </a:br>
            <a:r>
              <a:rPr lang="en-CA" b="1" dirty="0"/>
              <a:t>But no such roses see I in her cheeks; </a:t>
            </a:r>
            <a:br>
              <a:rPr lang="en-CA" b="1" dirty="0"/>
            </a:br>
            <a:r>
              <a:rPr lang="en-CA" b="1" dirty="0"/>
              <a:t>And in some perfumes is there more delight</a:t>
            </a:r>
            <a:br>
              <a:rPr lang="en-CA" b="1" dirty="0"/>
            </a:br>
            <a:r>
              <a:rPr lang="en-CA" b="1" dirty="0"/>
              <a:t>Than in the breath that from my mistress reeks.</a:t>
            </a:r>
            <a:br>
              <a:rPr lang="en-CA" b="1" dirty="0"/>
            </a:br>
            <a:r>
              <a:rPr lang="en-CA" b="1" dirty="0"/>
              <a:t>I love to hear her speak, yet well I know</a:t>
            </a:r>
            <a:br>
              <a:rPr lang="en-CA" b="1" dirty="0"/>
            </a:br>
            <a:r>
              <a:rPr lang="en-CA" b="1" dirty="0"/>
              <a:t>That music hath a far more pleasing sound;</a:t>
            </a:r>
            <a:br>
              <a:rPr lang="en-CA" b="1" dirty="0"/>
            </a:br>
            <a:r>
              <a:rPr lang="en-CA" b="1" dirty="0"/>
              <a:t>I grant I never saw a goddess go;</a:t>
            </a:r>
            <a:br>
              <a:rPr lang="en-CA" b="1" dirty="0"/>
            </a:br>
            <a:r>
              <a:rPr lang="en-CA" b="1" dirty="0"/>
              <a:t>My mistress, when she walks, treads on the ground:</a:t>
            </a:r>
            <a:br>
              <a:rPr lang="en-CA" b="1" dirty="0"/>
            </a:br>
            <a:r>
              <a:rPr lang="en-CA" b="1" dirty="0"/>
              <a:t>   And yet, by heaven, I think my love as rare</a:t>
            </a:r>
            <a:br>
              <a:rPr lang="en-CA" b="1" dirty="0"/>
            </a:br>
            <a:r>
              <a:rPr lang="en-CA" b="1" dirty="0"/>
              <a:t>   As any she belied with false compare.</a:t>
            </a:r>
            <a:endParaRPr lang="en-CA" b="1" u="sng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b="1" dirty="0"/>
              <a:t>“Sonnet CXXX” (“Sonnet 130”) 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2800" b="1" dirty="0" smtClean="0"/>
              <a:t>by </a:t>
            </a:r>
            <a:r>
              <a:rPr lang="en-CA" sz="2800" b="1" dirty="0"/>
              <a:t>William </a:t>
            </a:r>
            <a:r>
              <a:rPr lang="en-CA" sz="2800" b="1" dirty="0" smtClean="0"/>
              <a:t>Shakespeare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66939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495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Can you write a poem?</vt:lpstr>
      <vt:lpstr>What is Poetry?</vt:lpstr>
      <vt:lpstr>Definition</vt:lpstr>
      <vt:lpstr>Sonnets</vt:lpstr>
      <vt:lpstr>Petrarchan Sonnet </vt:lpstr>
      <vt:lpstr>Shakespearean Sonnet</vt:lpstr>
      <vt:lpstr>Holy Sonnets: Death, be not proud By John Donne</vt:lpstr>
      <vt:lpstr>Holy Sonnets: Death, be not proud By John Donne</vt:lpstr>
      <vt:lpstr>“Sonnet CXXX” (“Sonnet 130”)  by William Shakespeare</vt:lpstr>
      <vt:lpstr>“Sonnet CXXX” (“Sonnet 130”)  by William Shakespeare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write a poem?</dc:title>
  <dc:creator>Lesley Neals</dc:creator>
  <cp:lastModifiedBy>Lesley Neals</cp:lastModifiedBy>
  <cp:revision>4</cp:revision>
  <dcterms:created xsi:type="dcterms:W3CDTF">2017-01-09T23:54:44Z</dcterms:created>
  <dcterms:modified xsi:type="dcterms:W3CDTF">2017-01-10T00:35:48Z</dcterms:modified>
</cp:coreProperties>
</file>