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6" r:id="rId4"/>
    <p:sldId id="258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94C0-DB6B-4835-9D38-D90059421EBA}" type="datetimeFigureOut">
              <a:rPr lang="en-CA" smtClean="0"/>
              <a:t>2016-10-25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1955-F81B-421A-889B-A118E9749E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3268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94C0-DB6B-4835-9D38-D90059421EBA}" type="datetimeFigureOut">
              <a:rPr lang="en-CA" smtClean="0"/>
              <a:t>2016-10-25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1955-F81B-421A-889B-A118E9749E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3160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94C0-DB6B-4835-9D38-D90059421EBA}" type="datetimeFigureOut">
              <a:rPr lang="en-CA" smtClean="0"/>
              <a:t>2016-10-25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1955-F81B-421A-889B-A118E9749E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2081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94C0-DB6B-4835-9D38-D90059421EBA}" type="datetimeFigureOut">
              <a:rPr lang="en-CA" smtClean="0"/>
              <a:t>2016-10-25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1955-F81B-421A-889B-A118E9749E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1720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94C0-DB6B-4835-9D38-D90059421EBA}" type="datetimeFigureOut">
              <a:rPr lang="en-CA" smtClean="0"/>
              <a:t>2016-10-25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1955-F81B-421A-889B-A118E9749E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1023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94C0-DB6B-4835-9D38-D90059421EBA}" type="datetimeFigureOut">
              <a:rPr lang="en-CA" smtClean="0"/>
              <a:t>2016-10-25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1955-F81B-421A-889B-A118E9749E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0815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94C0-DB6B-4835-9D38-D90059421EBA}" type="datetimeFigureOut">
              <a:rPr lang="en-CA" smtClean="0"/>
              <a:t>2016-10-25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1955-F81B-421A-889B-A118E9749E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5439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94C0-DB6B-4835-9D38-D90059421EBA}" type="datetimeFigureOut">
              <a:rPr lang="en-CA" smtClean="0"/>
              <a:t>2016-10-25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1955-F81B-421A-889B-A118E9749E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3007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94C0-DB6B-4835-9D38-D90059421EBA}" type="datetimeFigureOut">
              <a:rPr lang="en-CA" smtClean="0"/>
              <a:t>2016-10-25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1955-F81B-421A-889B-A118E9749E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1310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94C0-DB6B-4835-9D38-D90059421EBA}" type="datetimeFigureOut">
              <a:rPr lang="en-CA" smtClean="0"/>
              <a:t>2016-10-25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1955-F81B-421A-889B-A118E9749E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8720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94C0-DB6B-4835-9D38-D90059421EBA}" type="datetimeFigureOut">
              <a:rPr lang="en-CA" smtClean="0"/>
              <a:t>2016-10-25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1955-F81B-421A-889B-A118E9749E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430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294C0-DB6B-4835-9D38-D90059421EBA}" type="datetimeFigureOut">
              <a:rPr lang="en-CA" smtClean="0"/>
              <a:t>2016-10-25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C1955-F81B-421A-889B-A118E9749E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165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Interpreting a Name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CA" dirty="0" err="1" smtClean="0"/>
              <a:t>Offred</a:t>
            </a:r>
            <a:r>
              <a:rPr lang="en-CA" dirty="0" smtClean="0"/>
              <a:t> – Of Fred – Off Red – offered</a:t>
            </a:r>
          </a:p>
          <a:p>
            <a:r>
              <a:rPr lang="en-CA" dirty="0" smtClean="0"/>
              <a:t>Of Fred – Her name is simply the Commander’s brand identifying her as his property.</a:t>
            </a:r>
          </a:p>
          <a:p>
            <a:r>
              <a:rPr lang="en-CA" dirty="0" smtClean="0"/>
              <a:t>Off Red – suggesting that she may be different from the other handmaids. Her “off” colour makes her </a:t>
            </a:r>
            <a:r>
              <a:rPr lang="en-CA" i="1" dirty="0" smtClean="0"/>
              <a:t>devious</a:t>
            </a:r>
            <a:r>
              <a:rPr lang="en-CA" dirty="0" smtClean="0"/>
              <a:t> desires potentially noticeable. </a:t>
            </a:r>
          </a:p>
          <a:p>
            <a:r>
              <a:rPr lang="en-CA" dirty="0" smtClean="0"/>
              <a:t>Offered – She, as a handmaid, must offer herself to the Commander as well as to her country to ensure the continuation of Gileadean society.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50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Of…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rmAutofit/>
          </a:bodyPr>
          <a:lstStyle/>
          <a:p>
            <a:r>
              <a:rPr lang="en-CA" dirty="0" smtClean="0"/>
              <a:t>Names signify the commander they serve.</a:t>
            </a:r>
          </a:p>
          <a:p>
            <a:r>
              <a:rPr lang="en-CA" dirty="0" smtClean="0"/>
              <a:t>Patronymic – possessive preposition of the man in control.</a:t>
            </a:r>
          </a:p>
          <a:p>
            <a:r>
              <a:rPr lang="en-CA" dirty="0" smtClean="0"/>
              <a:t>These names, the names of the handmaids, are a symbol of the absence of their own identities.</a:t>
            </a:r>
          </a:p>
          <a:p>
            <a:r>
              <a:rPr lang="en-CA" dirty="0" smtClean="0"/>
              <a:t>Names serve no purpose in individual identification of each handmaid. (similar to a brand on an animal…tattoo)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47364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The Secret Life of a Commander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Summary and analysis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67722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15400" cy="639762"/>
          </a:xfrm>
        </p:spPr>
        <p:txBody>
          <a:bodyPr>
            <a:noAutofit/>
          </a:bodyPr>
          <a:lstStyle/>
          <a:p>
            <a:r>
              <a:rPr lang="en-CA" sz="3200" dirty="0" err="1" smtClean="0"/>
              <a:t>Offred’s</a:t>
            </a:r>
            <a:r>
              <a:rPr lang="en-CA" sz="3200" dirty="0" smtClean="0"/>
              <a:t> Changing Relation with the Commander 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791200"/>
          </a:xfrm>
        </p:spPr>
        <p:txBody>
          <a:bodyPr/>
          <a:lstStyle/>
          <a:p>
            <a:pPr marL="0" indent="0">
              <a:buNone/>
            </a:pPr>
            <a:r>
              <a:rPr lang="en-CA" b="1" dirty="0" smtClean="0"/>
              <a:t>When </a:t>
            </a:r>
            <a:r>
              <a:rPr lang="en-CA" b="1" dirty="0" err="1" smtClean="0"/>
              <a:t>Offred</a:t>
            </a:r>
            <a:r>
              <a:rPr lang="en-CA" b="1" dirty="0" smtClean="0"/>
              <a:t> is first invited to the Commander’s room, she is afraid he wants to have strange and possibly abusive sexual relations with her. What did you think he wanted?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 smtClean="0"/>
              <a:t>What is significant about scrabble?</a:t>
            </a:r>
          </a:p>
          <a:p>
            <a:r>
              <a:rPr lang="en-CA" dirty="0" smtClean="0"/>
              <a:t>Why do you think the Commander let </a:t>
            </a:r>
            <a:r>
              <a:rPr lang="en-CA" dirty="0" err="1" smtClean="0"/>
              <a:t>Offred</a:t>
            </a:r>
            <a:r>
              <a:rPr lang="en-CA" dirty="0" smtClean="0"/>
              <a:t> win?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91711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9600" dirty="0" smtClean="0">
                <a:latin typeface="Bodoni MT Black" panose="02070A03080606020203" pitchFamily="18" charset="0"/>
              </a:rPr>
              <a:t>Vogue</a:t>
            </a:r>
            <a:endParaRPr lang="en-CA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Vogue exemplifies </a:t>
            </a:r>
            <a:r>
              <a:rPr lang="en-CA" dirty="0"/>
              <a:t>both the </a:t>
            </a:r>
            <a:r>
              <a:rPr lang="en-CA" dirty="0" smtClean="0"/>
              <a:t>freedoms and </a:t>
            </a:r>
            <a:r>
              <a:rPr lang="en-CA" dirty="0"/>
              <a:t>the stresses on </a:t>
            </a:r>
            <a:r>
              <a:rPr lang="en-CA" dirty="0" smtClean="0"/>
              <a:t>pre-Gilead women</a:t>
            </a:r>
            <a:r>
              <a:rPr lang="en-CA" dirty="0"/>
              <a:t>. </a:t>
            </a:r>
          </a:p>
          <a:p>
            <a:r>
              <a:rPr lang="en-CA" dirty="0" smtClean="0"/>
              <a:t>Note that </a:t>
            </a:r>
            <a:r>
              <a:rPr lang="en-CA" dirty="0"/>
              <a:t>pre-Gilead women also </a:t>
            </a:r>
            <a:r>
              <a:rPr lang="en-CA" dirty="0" smtClean="0"/>
              <a:t>had ideals </a:t>
            </a:r>
            <a:r>
              <a:rPr lang="en-CA" dirty="0"/>
              <a:t>to conform </a:t>
            </a:r>
            <a:r>
              <a:rPr lang="en-CA" dirty="0" smtClean="0"/>
              <a:t>to—ideals communicated </a:t>
            </a:r>
            <a:r>
              <a:rPr lang="en-CA" dirty="0"/>
              <a:t>by </a:t>
            </a:r>
            <a:r>
              <a:rPr lang="en-CA" i="1" dirty="0"/>
              <a:t>Vogue </a:t>
            </a:r>
            <a:r>
              <a:rPr lang="en-CA" dirty="0" smtClean="0"/>
              <a:t>and culture</a:t>
            </a:r>
            <a:r>
              <a:rPr lang="en-CA" dirty="0"/>
              <a:t>, though </a:t>
            </a:r>
            <a:r>
              <a:rPr lang="en-CA" dirty="0" smtClean="0"/>
              <a:t>not enforced by the </a:t>
            </a:r>
            <a:r>
              <a:rPr lang="en-CA" dirty="0"/>
              <a:t>government.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87664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9600" dirty="0" smtClean="0">
                <a:latin typeface="Bodoni MT Black" panose="02070A03080606020203" pitchFamily="18" charset="0"/>
              </a:rPr>
              <a:t>Vogue</a:t>
            </a:r>
            <a:endParaRPr lang="en-CA" sz="9600" dirty="0">
              <a:latin typeface="Bodoni MT Black" panose="02070A030806060202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prevailing fashion or style at a particular time. </a:t>
            </a:r>
            <a:r>
              <a:rPr lang="en-CA" sz="2400" dirty="0" smtClean="0"/>
              <a:t>(dictionary.com)</a:t>
            </a:r>
          </a:p>
          <a:p>
            <a:endParaRPr lang="en-CA" sz="2400" dirty="0"/>
          </a:p>
          <a:p>
            <a:endParaRPr lang="en-CA" sz="2400" dirty="0" smtClean="0"/>
          </a:p>
          <a:p>
            <a:pPr marL="0" indent="0">
              <a:buNone/>
            </a:pPr>
            <a:r>
              <a:rPr lang="en-CA" sz="2400" dirty="0" smtClean="0"/>
              <a:t>In partners, examine the theme of </a:t>
            </a:r>
            <a:r>
              <a:rPr lang="en-CA" sz="2400" i="1" dirty="0" smtClean="0"/>
              <a:t>Language as a tool of power</a:t>
            </a:r>
            <a:r>
              <a:rPr lang="en-CA" sz="2400" dirty="0" smtClean="0"/>
              <a:t>. What is the significance of this </a:t>
            </a:r>
            <a:r>
              <a:rPr lang="en-CA" sz="2400" i="1" dirty="0" smtClean="0"/>
              <a:t>gift</a:t>
            </a:r>
            <a:r>
              <a:rPr lang="en-CA" sz="2400" dirty="0" smtClean="0"/>
              <a:t> from the Commander. Be sure to include the understanding that </a:t>
            </a:r>
            <a:r>
              <a:rPr lang="en-CA" sz="2400" dirty="0" err="1" smtClean="0"/>
              <a:t>Offred</a:t>
            </a:r>
            <a:r>
              <a:rPr lang="en-CA" sz="2400" dirty="0" smtClean="0"/>
              <a:t> is not the first </a:t>
            </a:r>
            <a:r>
              <a:rPr lang="en-CA" sz="2400" i="1" dirty="0" err="1" smtClean="0"/>
              <a:t>Offred</a:t>
            </a:r>
            <a:r>
              <a:rPr lang="en-CA" sz="2400" smtClean="0"/>
              <a:t>.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480113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4510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11594</TotalTime>
  <Words>294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Interpreting a Name</vt:lpstr>
      <vt:lpstr>Of…</vt:lpstr>
      <vt:lpstr>The Secret Life of a Commander</vt:lpstr>
      <vt:lpstr>Offred’s Changing Relation with the Commander </vt:lpstr>
      <vt:lpstr>Vogue</vt:lpstr>
      <vt:lpstr>Vogue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20 - 25</dc:title>
  <dc:creator>Lesley Neals</dc:creator>
  <cp:lastModifiedBy>Lesley Neals</cp:lastModifiedBy>
  <cp:revision>5</cp:revision>
  <dcterms:created xsi:type="dcterms:W3CDTF">2016-10-25T23:32:35Z</dcterms:created>
  <dcterms:modified xsi:type="dcterms:W3CDTF">2016-11-03T00:47:07Z</dcterms:modified>
</cp:coreProperties>
</file>