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078B97-5F2B-43F3-947C-CF14FC09152C}" type="datetimeFigureOut">
              <a:rPr lang="en-CA" smtClean="0"/>
              <a:t>25/09/2015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3F63C2-7439-4CB9-BBBB-AA051A32C63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PwLIOHbTjK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US" u="sng" dirty="0" smtClean="0"/>
              <a:t>Western Front:</a:t>
            </a:r>
            <a:r>
              <a:rPr lang="en-US" dirty="0" smtClean="0"/>
              <a:t> The region to the west of Germany where the Germans were fighting against the French. British and Canadian forces (Belgium, France, etc.)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Horrors on the Western Front</a:t>
            </a:r>
            <a:endParaRPr lang="en-CA" b="1" u="sng" dirty="0"/>
          </a:p>
        </p:txBody>
      </p:sp>
      <p:pic>
        <p:nvPicPr>
          <p:cNvPr id="1026" name="Picture 2" descr="http://joshcunninghamcycling.com/wp-content/uploads/2013/03/western-front-lin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5"/>
          <a:stretch/>
        </p:blipFill>
        <p:spPr bwMode="auto">
          <a:xfrm>
            <a:off x="1619672" y="2852936"/>
            <a:ext cx="5760640" cy="35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6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were always </a:t>
            </a:r>
            <a:r>
              <a:rPr lang="en-US" u="sng" dirty="0" smtClean="0"/>
              <a:t>tired, wet and dirty</a:t>
            </a:r>
            <a:r>
              <a:rPr lang="en-US" dirty="0" smtClean="0"/>
              <a:t> so sickness spread</a:t>
            </a:r>
          </a:p>
          <a:p>
            <a:r>
              <a:rPr lang="en-US" dirty="0" smtClean="0"/>
              <a:t>The most common diseases were </a:t>
            </a:r>
            <a:r>
              <a:rPr lang="en-US" u="sng" dirty="0" smtClean="0"/>
              <a:t>trench foot </a:t>
            </a:r>
            <a:r>
              <a:rPr lang="en-US" dirty="0" smtClean="0"/>
              <a:t>and</a:t>
            </a:r>
            <a:r>
              <a:rPr lang="en-US" u="sng" dirty="0" smtClean="0"/>
              <a:t> trench mouth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 </a:t>
            </a:r>
            <a:endParaRPr lang="en-CA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Health Conditions</a:t>
            </a:r>
            <a:endParaRPr lang="en-CA" dirty="0"/>
          </a:p>
        </p:txBody>
      </p:sp>
      <p:pic>
        <p:nvPicPr>
          <p:cNvPr id="7170" name="Picture 2" descr="http://www.lexingtonkypodiatry.com/wp-content/uploads/2013/08/trench-foo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534172" cy="29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8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2929"/>
                </a:solidFill>
                <a:latin typeface="Copperplate Gothic Bold" panose="020E0705020206020404" pitchFamily="34" charset="0"/>
              </a:rPr>
              <a:t>Shrapnel</a:t>
            </a:r>
            <a:endParaRPr lang="en-CA" sz="4000" smtClean="0">
              <a:solidFill>
                <a:srgbClr val="FF2929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048000" cy="4038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Exploding metal from shells being thrown through the air</a:t>
            </a:r>
          </a:p>
          <a:p>
            <a:endParaRPr lang="en-US" sz="1000" smtClean="0"/>
          </a:p>
          <a:p>
            <a:r>
              <a:rPr lang="en-US" smtClean="0"/>
              <a:t>A significant cause of wounds</a:t>
            </a:r>
            <a:endParaRPr lang="en-CA" smtClean="0"/>
          </a:p>
        </p:txBody>
      </p:sp>
      <p:pic>
        <p:nvPicPr>
          <p:cNvPr id="11268" name="Content Placeholder 4" descr="shrapne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05000"/>
            <a:ext cx="2347913" cy="4038600"/>
          </a:xfrm>
        </p:spPr>
      </p:pic>
      <p:pic>
        <p:nvPicPr>
          <p:cNvPr id="11269" name="Picture 5" descr="shrapnel-full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54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464496" cy="4525963"/>
          </a:xfrm>
        </p:spPr>
        <p:txBody>
          <a:bodyPr/>
          <a:lstStyle/>
          <a:p>
            <a:r>
              <a:rPr lang="en-US" dirty="0" smtClean="0"/>
              <a:t>Men suffered </a:t>
            </a:r>
            <a:r>
              <a:rPr lang="en-US" u="sng" dirty="0" smtClean="0"/>
              <a:t>shell shock</a:t>
            </a:r>
            <a:r>
              <a:rPr lang="en-US" dirty="0" smtClean="0"/>
              <a:t> due to the stress.</a:t>
            </a:r>
          </a:p>
          <a:p>
            <a:r>
              <a:rPr lang="en-US" dirty="0" smtClean="0"/>
              <a:t>They were physically unharmed but their minds and will to fight were destroyed.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Shock</a:t>
            </a:r>
            <a:endParaRPr lang="en-CA" dirty="0"/>
          </a:p>
        </p:txBody>
      </p:sp>
      <p:pic>
        <p:nvPicPr>
          <p:cNvPr id="8194" name="Picture 2" descr="http://2.bp.blogspot.com/-6oqNPNyLPPU/UiJrEZUwrHI/AAAAAAAAWYo/VAiyDbKqmBU/s1600/SchaleStoss+Opfer+-+Shell+Shock+-++First+World+War+-+Deutschland+und+die+Ostmark+-+Peter+Craw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20691" cy="38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6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Burned the </a:t>
            </a:r>
            <a:r>
              <a:rPr lang="en-US" u="sng" dirty="0" smtClean="0"/>
              <a:t>eyes</a:t>
            </a:r>
            <a:r>
              <a:rPr lang="en-US" dirty="0" smtClean="0"/>
              <a:t> and </a:t>
            </a:r>
            <a:r>
              <a:rPr lang="en-US" u="sng" dirty="0" smtClean="0"/>
              <a:t>lungs</a:t>
            </a:r>
          </a:p>
          <a:p>
            <a:r>
              <a:rPr lang="en-US" dirty="0" smtClean="0"/>
              <a:t>Effective gas masks invented held filters that purified the air.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Mustard Gas</a:t>
            </a:r>
            <a:endParaRPr lang="en-CA" dirty="0"/>
          </a:p>
        </p:txBody>
      </p:sp>
      <p:pic>
        <p:nvPicPr>
          <p:cNvPr id="9218" name="Picture 2" descr="http://www.stripes.com/polopoly_fs/1.53459.1273628814!/image/445644177.jpg_gen/derivatives/landscape_804/4456441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50000"/>
          <a:stretch/>
        </p:blipFill>
        <p:spPr bwMode="auto">
          <a:xfrm>
            <a:off x="611560" y="3284984"/>
            <a:ext cx="7658100" cy="29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4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Trench Foot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Foot condition caused by too much exposure to mud and water</a:t>
            </a:r>
          </a:p>
        </p:txBody>
      </p:sp>
      <p:pic>
        <p:nvPicPr>
          <p:cNvPr id="13316" name="Picture 3" descr="foot_in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65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re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4481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FWWfo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2989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imgur.com/kNl72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w-ghosts.com/jpg-files/medicine-and-health-trench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52959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2/2d/Case_of_trench_feet_suffered_by_unidentified_soldier_Cas_de_pieds_des_tranch%C3%A9es_(soldat_non_identifi%C3%A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57200"/>
            <a:ext cx="8651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0.gstatic.com/images?q=tbn:ANd9GcSDMdExqt3iRH-ZVxq8vQbevHyxu-BkfmyNigRTUyKg3iZeQH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91297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0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of deep trenches were dug </a:t>
            </a:r>
            <a:r>
              <a:rPr lang="en-US" u="sng" dirty="0" smtClean="0"/>
              <a:t>due to trench deadlock.</a:t>
            </a:r>
          </a:p>
          <a:p>
            <a:r>
              <a:rPr lang="en-US" dirty="0" smtClean="0"/>
              <a:t>Protected by </a:t>
            </a:r>
            <a:r>
              <a:rPr lang="en-US" u="sng" dirty="0" smtClean="0"/>
              <a:t>sandbags</a:t>
            </a:r>
            <a:r>
              <a:rPr lang="en-US" dirty="0" smtClean="0"/>
              <a:t> and </a:t>
            </a:r>
            <a:r>
              <a:rPr lang="en-US" u="sng" dirty="0" smtClean="0"/>
              <a:t>barbed wire.</a:t>
            </a:r>
            <a:endParaRPr lang="en-US" dirty="0" smtClean="0"/>
          </a:p>
          <a:p>
            <a:r>
              <a:rPr lang="en-US" dirty="0" smtClean="0"/>
              <a:t>These trenches stretched </a:t>
            </a:r>
            <a:r>
              <a:rPr lang="en-US" u="sng" dirty="0" smtClean="0"/>
              <a:t>hundreds</a:t>
            </a:r>
            <a:r>
              <a:rPr lang="en-US" dirty="0" smtClean="0"/>
              <a:t> of kilometers from the </a:t>
            </a:r>
            <a:r>
              <a:rPr lang="en-US" u="sng" dirty="0" smtClean="0"/>
              <a:t>English Channel</a:t>
            </a:r>
            <a:r>
              <a:rPr lang="en-US" dirty="0" smtClean="0"/>
              <a:t> to the border of </a:t>
            </a:r>
            <a:r>
              <a:rPr lang="en-US" u="sng" dirty="0" smtClean="0"/>
              <a:t>Switzerland.</a:t>
            </a:r>
          </a:p>
          <a:p>
            <a:r>
              <a:rPr lang="en-US" dirty="0" smtClean="0"/>
              <a:t>They twisted and turned across the countryside.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Trenches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79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Bully Beef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276600" cy="4038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Canned beef made from low grade meat</a:t>
            </a:r>
          </a:p>
          <a:p>
            <a:endParaRPr lang="en-US" sz="1000" smtClean="0"/>
          </a:p>
          <a:p>
            <a:r>
              <a:rPr lang="en-US" smtClean="0"/>
              <a:t>War profiteers used the worse quality meat possible to make more profits</a:t>
            </a:r>
          </a:p>
        </p:txBody>
      </p:sp>
      <p:pic>
        <p:nvPicPr>
          <p:cNvPr id="19460" name="Content Placeholder 4" descr="Corned-beef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685800"/>
            <a:ext cx="2014538" cy="2400300"/>
          </a:xfrm>
        </p:spPr>
      </p:pic>
      <p:pic>
        <p:nvPicPr>
          <p:cNvPr id="19461" name="Picture 5" descr="pg-10-corned-beef_248631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2385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419600" cy="4038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A series of trenches stretching over 700 km across France and Belgium</a:t>
            </a:r>
          </a:p>
          <a:p>
            <a:endParaRPr lang="en-US" sz="800" smtClean="0"/>
          </a:p>
          <a:p>
            <a:r>
              <a:rPr lang="en-US" smtClean="0"/>
              <a:t>There was little movement over 1914-1918 – This is referred to as a stalemate</a:t>
            </a:r>
          </a:p>
        </p:txBody>
      </p:sp>
      <p:pic>
        <p:nvPicPr>
          <p:cNvPr id="21507" name="Content Placeholder 5" descr="allqui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138" y="1905000"/>
            <a:ext cx="2481262" cy="3886200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solidFill>
                  <a:srgbClr val="FF0000"/>
                </a:solidFill>
                <a:latin typeface="Copperplate Gothic Bold" panose="020E0705020206020404" pitchFamily="34" charset="0"/>
                <a:cs typeface="Courier New" panose="02070309020205020404" pitchFamily="49" charset="0"/>
              </a:rPr>
              <a:t>The</a:t>
            </a:r>
            <a:r>
              <a:rPr lang="en-US" sz="400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Western Front: 1914</a:t>
            </a:r>
          </a:p>
        </p:txBody>
      </p:sp>
    </p:spTree>
    <p:extLst>
      <p:ext uri="{BB962C8B-B14F-4D97-AF65-F5344CB8AC3E}">
        <p14:creationId xmlns:p14="http://schemas.microsoft.com/office/powerpoint/2010/main" val="1433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solidFill>
                  <a:srgbClr val="FF0000"/>
                </a:solidFill>
                <a:latin typeface="Copperplate Gothic Bold" panose="020E0705020206020404" pitchFamily="34" charset="0"/>
                <a:cs typeface="Courier New" panose="02070309020205020404" pitchFamily="49" charset="0"/>
              </a:rPr>
              <a:t>The</a:t>
            </a:r>
            <a:r>
              <a:rPr lang="en-US" sz="400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Western Front: 1914</a:t>
            </a:r>
          </a:p>
        </p:txBody>
      </p:sp>
      <p:pic>
        <p:nvPicPr>
          <p:cNvPr id="22531" name="Picture 5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06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WWI has scarred Europe…</a:t>
            </a:r>
            <a:endParaRPr lang="en-CA" dirty="0"/>
          </a:p>
        </p:txBody>
      </p:sp>
      <p:pic>
        <p:nvPicPr>
          <p:cNvPr id="2050" name="Picture 2" descr="http://www.coflein.gov.uk/images/l/DI2013_0908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200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3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4906888" cy="5721499"/>
          </a:xfrm>
        </p:spPr>
        <p:txBody>
          <a:bodyPr/>
          <a:lstStyle/>
          <a:p>
            <a:r>
              <a:rPr lang="en-US" dirty="0" smtClean="0"/>
              <a:t>These trenches were dug as deep as possible, until the water came in.</a:t>
            </a:r>
          </a:p>
          <a:p>
            <a:r>
              <a:rPr lang="en-US" dirty="0" smtClean="0"/>
              <a:t>The trenches were linked by traverses and tunnels.</a:t>
            </a:r>
          </a:p>
          <a:p>
            <a:r>
              <a:rPr lang="en-US" dirty="0" smtClean="0"/>
              <a:t>Wet weather made the trenches slippery and waterlogged.</a:t>
            </a:r>
          </a:p>
          <a:p>
            <a:r>
              <a:rPr lang="en-US" dirty="0" smtClean="0"/>
              <a:t>Med stood in water up to their knees,</a:t>
            </a:r>
            <a:endParaRPr lang="en-CA" dirty="0"/>
          </a:p>
        </p:txBody>
      </p:sp>
      <p:pic>
        <p:nvPicPr>
          <p:cNvPr id="3074" name="Picture 2" descr="http://albumwar2.com/wp-content/uploads/2013/08/38924-728x1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91" y="476672"/>
            <a:ext cx="395345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7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users.zetnet.co.uk/dms/past/ww1/trenches/ww1b-091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26080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s://ww1ha.files.wordpress.com/2012/02/water-in-tre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207"/>
            <a:ext cx="57150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08595.medialib.glogster.com/media/3d/3d0d078dcf7c37a99d280f0fcefdf224b0636d7a278ffec2b55faa4f1e202abb/daniel11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448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1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/>
              <a:t>Soldiers slept </a:t>
            </a:r>
            <a:r>
              <a:rPr lang="en-US" u="sng" dirty="0" smtClean="0"/>
              <a:t>in their uniforms</a:t>
            </a:r>
            <a:r>
              <a:rPr lang="en-US" dirty="0" smtClean="0"/>
              <a:t>, slumped on </a:t>
            </a:r>
            <a:r>
              <a:rPr lang="en-US" u="sng" dirty="0" smtClean="0"/>
              <a:t>duckboards</a:t>
            </a:r>
            <a:r>
              <a:rPr lang="en-US" dirty="0" smtClean="0"/>
              <a:t>, or in crude underground dugouts.</a:t>
            </a:r>
          </a:p>
          <a:p>
            <a:endParaRPr lang="en-CA" dirty="0"/>
          </a:p>
        </p:txBody>
      </p:sp>
      <p:pic>
        <p:nvPicPr>
          <p:cNvPr id="5122" name="Picture 2" descr="http://www.cruzine.com/wp-content/uploads/2010/10/020-soldiers-warri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" y="1693515"/>
            <a:ext cx="5143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esterncivguides.umwblogs.org/files/2012/04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7357"/>
            <a:ext cx="4353953" cy="32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0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2929"/>
                </a:solidFill>
                <a:latin typeface="Copperplate Gothic Bold" panose="020E0705020206020404" pitchFamily="34" charset="0"/>
              </a:rPr>
              <a:t>Over the Top</a:t>
            </a:r>
            <a:endParaRPr lang="en-CA" smtClean="0">
              <a:solidFill>
                <a:srgbClr val="FF2929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Going ‘over the top’ was leaving the trench to attack the enemy</a:t>
            </a:r>
          </a:p>
          <a:p>
            <a:endParaRPr lang="en-US" smtClean="0"/>
          </a:p>
          <a:p>
            <a:r>
              <a:rPr lang="en-US" smtClean="0"/>
              <a:t>Was the method of trying to make an advance</a:t>
            </a:r>
            <a:endParaRPr lang="en-CA" smtClean="0"/>
          </a:p>
        </p:txBody>
      </p:sp>
      <p:pic>
        <p:nvPicPr>
          <p:cNvPr id="9220" name="Content Placeholder 4" descr="overt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810000" cy="1905000"/>
          </a:xfrm>
        </p:spPr>
      </p:pic>
      <p:pic>
        <p:nvPicPr>
          <p:cNvPr id="9221" name="Picture 5" descr="overto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2672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Corridor between the enemy trenches was called </a:t>
            </a:r>
            <a:r>
              <a:rPr lang="en-US" u="sng" dirty="0" smtClean="0"/>
              <a:t>No Man’s Land.</a:t>
            </a:r>
          </a:p>
          <a:p>
            <a:r>
              <a:rPr lang="en-US" dirty="0" smtClean="0"/>
              <a:t>Armed with buried </a:t>
            </a:r>
            <a:r>
              <a:rPr lang="en-US" u="sng" dirty="0" smtClean="0"/>
              <a:t>land mines.</a:t>
            </a:r>
          </a:p>
          <a:p>
            <a:r>
              <a:rPr lang="en-US" dirty="0" smtClean="0"/>
              <a:t>Covered with barbed wire entanglements.</a:t>
            </a:r>
          </a:p>
          <a:p>
            <a:r>
              <a:rPr lang="en-US" dirty="0" smtClean="0"/>
              <a:t>Soldiers who ventured out into it were </a:t>
            </a:r>
            <a:r>
              <a:rPr lang="en-US" u="sng" dirty="0" smtClean="0"/>
              <a:t>not likely to return.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Diagram time….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Man’s Land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34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nadianheritage.org/images/large/20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99"/>
            <a:ext cx="9144000" cy="72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b="1" dirty="0" smtClean="0"/>
              <a:t>Men who were killed in this area could not be buried because their bodies could not be brought back.</a:t>
            </a:r>
          </a:p>
          <a:p>
            <a:r>
              <a:rPr lang="en-US" b="1" dirty="0" smtClean="0"/>
              <a:t>Those who were injured were left there to </a:t>
            </a:r>
            <a:r>
              <a:rPr lang="en-US" b="1" u="sng" dirty="0" smtClean="0"/>
              <a:t>die.</a:t>
            </a:r>
          </a:p>
          <a:p>
            <a:r>
              <a:rPr lang="en-US" b="1" dirty="0" smtClean="0"/>
              <a:t>Men in the </a:t>
            </a:r>
            <a:r>
              <a:rPr lang="en-US" b="1" u="sng" dirty="0" smtClean="0"/>
              <a:t>trenches</a:t>
            </a:r>
            <a:r>
              <a:rPr lang="en-US" b="1" dirty="0" smtClean="0"/>
              <a:t> had to listen to the cries of agony from their dying comrades.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1358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401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Copperplate Gothic Bold</vt:lpstr>
      <vt:lpstr>Courier New</vt:lpstr>
      <vt:lpstr>Lucida Sans Unicode</vt:lpstr>
      <vt:lpstr>Verdana</vt:lpstr>
      <vt:lpstr>Wingdings 2</vt:lpstr>
      <vt:lpstr>Wingdings 3</vt:lpstr>
      <vt:lpstr>Concourse</vt:lpstr>
      <vt:lpstr>Horrors on the Western Front</vt:lpstr>
      <vt:lpstr>The Trenches</vt:lpstr>
      <vt:lpstr>How WWI has scarred Europe…</vt:lpstr>
      <vt:lpstr>PowerPoint Presentation</vt:lpstr>
      <vt:lpstr>PowerPoint Presentation</vt:lpstr>
      <vt:lpstr>PowerPoint Presentation</vt:lpstr>
      <vt:lpstr>Over the Top</vt:lpstr>
      <vt:lpstr>No Man’s Land</vt:lpstr>
      <vt:lpstr>PowerPoint Presentation</vt:lpstr>
      <vt:lpstr>Diseases and Health Conditions</vt:lpstr>
      <vt:lpstr>Shrapnel</vt:lpstr>
      <vt:lpstr>Shell Shock</vt:lpstr>
      <vt:lpstr>Mustard Gas</vt:lpstr>
      <vt:lpstr>Trench 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Bully Beef</vt:lpstr>
      <vt:lpstr> The Western Front: 1914</vt:lpstr>
      <vt:lpstr> The Western Front: 1914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Horrors on the Western Front</dc:title>
  <dc:creator>Neals, Lesley</dc:creator>
  <cp:lastModifiedBy>Neals, Lesley</cp:lastModifiedBy>
  <cp:revision>7</cp:revision>
  <dcterms:created xsi:type="dcterms:W3CDTF">2014-09-16T12:46:41Z</dcterms:created>
  <dcterms:modified xsi:type="dcterms:W3CDTF">2015-09-25T11:58:01Z</dcterms:modified>
</cp:coreProperties>
</file>