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57" r:id="rId3"/>
    <p:sldId id="258" r:id="rId4"/>
    <p:sldId id="263" r:id="rId5"/>
    <p:sldId id="259" r:id="rId6"/>
    <p:sldId id="264" r:id="rId7"/>
    <p:sldId id="260" r:id="rId8"/>
    <p:sldId id="261" r:id="rId9"/>
    <p:sldId id="265" r:id="rId10"/>
    <p:sldId id="262"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C5CDF5-BA75-445E-B0DE-5FB8B149F964}" type="datetimeFigureOut">
              <a:rPr lang="en-CA" smtClean="0"/>
              <a:t>01/02/2015</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327A45-A3EF-46C3-8247-C31F50DC16F0}" type="slidenum">
              <a:rPr lang="en-CA" smtClean="0"/>
              <a:t>‹#›</a:t>
            </a:fld>
            <a:endParaRPr lang="en-CA"/>
          </a:p>
        </p:txBody>
      </p:sp>
    </p:spTree>
    <p:extLst>
      <p:ext uri="{BB962C8B-B14F-4D97-AF65-F5344CB8AC3E}">
        <p14:creationId xmlns:p14="http://schemas.microsoft.com/office/powerpoint/2010/main" val="2197089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1F327A45-A3EF-46C3-8247-C31F50DC16F0}" type="slidenum">
              <a:rPr lang="en-CA" smtClean="0"/>
              <a:t>5</a:t>
            </a:fld>
            <a:endParaRPr lang="en-CA"/>
          </a:p>
        </p:txBody>
      </p:sp>
    </p:spTree>
    <p:extLst>
      <p:ext uri="{BB962C8B-B14F-4D97-AF65-F5344CB8AC3E}">
        <p14:creationId xmlns:p14="http://schemas.microsoft.com/office/powerpoint/2010/main" val="267877680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4D65C1C8-26B5-46A8-AF59-4E3823ED909A}" type="datetimeFigureOut">
              <a:rPr lang="en-CA" smtClean="0"/>
              <a:t>01/02/2015</a:t>
            </a:fld>
            <a:endParaRPr lang="en-CA"/>
          </a:p>
        </p:txBody>
      </p:sp>
      <p:sp>
        <p:nvSpPr>
          <p:cNvPr id="5" name="Footer Placeholder 4"/>
          <p:cNvSpPr>
            <a:spLocks noGrp="1"/>
          </p:cNvSpPr>
          <p:nvPr>
            <p:ph type="ftr" sz="quarter" idx="11"/>
          </p:nvPr>
        </p:nvSpPr>
        <p:spPr>
          <a:xfrm>
            <a:off x="1174044" y="5357592"/>
            <a:ext cx="5034845" cy="365125"/>
          </a:xfrm>
        </p:spPr>
        <p:txBody>
          <a:bodyPr/>
          <a:lstStyle/>
          <a:p>
            <a:endParaRPr lang="en-CA"/>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563E2C7C-CCCB-4595-B02C-97FF75682956}" type="slidenum">
              <a:rPr lang="en-CA" smtClean="0"/>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65C1C8-26B5-46A8-AF59-4E3823ED909A}" type="datetimeFigureOut">
              <a:rPr lang="en-CA" smtClean="0"/>
              <a:t>01/02/2015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63E2C7C-CCCB-4595-B02C-97FF75682956}"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65C1C8-26B5-46A8-AF59-4E3823ED909A}" type="datetimeFigureOut">
              <a:rPr lang="en-CA" smtClean="0"/>
              <a:t>01/02/2015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63E2C7C-CCCB-4595-B02C-97FF75682956}" type="slidenum">
              <a:rPr lang="en-CA" smtClean="0"/>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65C1C8-26B5-46A8-AF59-4E3823ED909A}" type="datetimeFigureOut">
              <a:rPr lang="en-CA" smtClean="0"/>
              <a:t>01/02/2015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63E2C7C-CCCB-4595-B02C-97FF75682956}" type="slidenum">
              <a:rPr lang="en-CA" smtClean="0"/>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65C1C8-26B5-46A8-AF59-4E3823ED909A}" type="datetimeFigureOut">
              <a:rPr lang="en-CA" smtClean="0"/>
              <a:t>01/02/2015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63E2C7C-CCCB-4595-B02C-97FF75682956}" type="slidenum">
              <a:rPr lang="en-CA" smtClean="0"/>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4D65C1C8-26B5-46A8-AF59-4E3823ED909A}" type="datetimeFigureOut">
              <a:rPr lang="en-CA" smtClean="0"/>
              <a:t>01/02/2015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63E2C7C-CCCB-4595-B02C-97FF75682956}" type="slidenum">
              <a:rPr lang="en-CA" smtClean="0"/>
              <a:t>‹#›</a:t>
            </a:fld>
            <a:endParaRPr lang="en-CA"/>
          </a:p>
        </p:txBody>
      </p:sp>
      <p:sp>
        <p:nvSpPr>
          <p:cNvPr id="9" name="Content Placeholder 8"/>
          <p:cNvSpPr>
            <a:spLocks noGrp="1"/>
          </p:cNvSpPr>
          <p:nvPr>
            <p:ph sz="quarter" idx="13"/>
          </p:nvPr>
        </p:nvSpPr>
        <p:spPr>
          <a:xfrm>
            <a:off x="1298448" y="2121407"/>
            <a:ext cx="3200400" cy="36027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4D65C1C8-26B5-46A8-AF59-4E3823ED909A}" type="datetimeFigureOut">
              <a:rPr lang="en-CA" smtClean="0"/>
              <a:t>01/02/2015</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563E2C7C-CCCB-4595-B02C-97FF75682956}" type="slidenum">
              <a:rPr lang="en-CA" smtClean="0"/>
              <a:t>‹#›</a:t>
            </a:fld>
            <a:endParaRPr lang="en-CA"/>
          </a:p>
        </p:txBody>
      </p:sp>
      <p:sp>
        <p:nvSpPr>
          <p:cNvPr id="11" name="Content Placeholder 10"/>
          <p:cNvSpPr>
            <a:spLocks noGrp="1"/>
          </p:cNvSpPr>
          <p:nvPr>
            <p:ph sz="quarter" idx="13"/>
          </p:nvPr>
        </p:nvSpPr>
        <p:spPr>
          <a:xfrm>
            <a:off x="1298448" y="2944368"/>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D65C1C8-26B5-46A8-AF59-4E3823ED909A}" type="datetimeFigureOut">
              <a:rPr lang="en-CA" smtClean="0"/>
              <a:t>01/02/2015</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563E2C7C-CCCB-4595-B02C-97FF75682956}" type="slidenum">
              <a:rPr lang="en-CA" smtClean="0"/>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65C1C8-26B5-46A8-AF59-4E3823ED909A}" type="datetimeFigureOut">
              <a:rPr lang="en-CA" smtClean="0"/>
              <a:t>01/02/2015</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563E2C7C-CCCB-4595-B02C-97FF75682956}"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n-US" smtClean="0"/>
              <a:t>Click to edit Master title style</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1698" y="5885672"/>
            <a:ext cx="1213821" cy="365125"/>
          </a:xfrm>
        </p:spPr>
        <p:txBody>
          <a:bodyPr/>
          <a:lstStyle/>
          <a:p>
            <a:fld id="{4D65C1C8-26B5-46A8-AF59-4E3823ED909A}" type="datetimeFigureOut">
              <a:rPr lang="en-CA" smtClean="0"/>
              <a:t>01/02/2015</a:t>
            </a:fld>
            <a:endParaRPr lang="en-CA"/>
          </a:p>
        </p:txBody>
      </p:sp>
      <p:sp>
        <p:nvSpPr>
          <p:cNvPr id="6" name="Footer Placeholder 5"/>
          <p:cNvSpPr>
            <a:spLocks noGrp="1"/>
          </p:cNvSpPr>
          <p:nvPr>
            <p:ph type="ftr" sz="quarter" idx="11"/>
          </p:nvPr>
        </p:nvSpPr>
        <p:spPr>
          <a:xfrm rot="-60000">
            <a:off x="914554" y="5829261"/>
            <a:ext cx="3522607" cy="365125"/>
          </a:xfrm>
        </p:spPr>
        <p:txBody>
          <a:bodyPr/>
          <a:lstStyle/>
          <a:p>
            <a:endParaRPr lang="en-CA"/>
          </a:p>
        </p:txBody>
      </p:sp>
      <p:sp>
        <p:nvSpPr>
          <p:cNvPr id="7" name="Slide Number Placeholder 6"/>
          <p:cNvSpPr>
            <a:spLocks noGrp="1"/>
          </p:cNvSpPr>
          <p:nvPr>
            <p:ph type="sldNum" sz="quarter" idx="12"/>
          </p:nvPr>
        </p:nvSpPr>
        <p:spPr>
          <a:xfrm rot="60000">
            <a:off x="7557313" y="5896961"/>
            <a:ext cx="554023" cy="365125"/>
          </a:xfrm>
        </p:spPr>
        <p:txBody>
          <a:bodyPr/>
          <a:lstStyle/>
          <a:p>
            <a:fld id="{563E2C7C-CCCB-4595-B02C-97FF75682956}" type="slidenum">
              <a:rPr lang="en-CA" smtClean="0"/>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5936" y="5888737"/>
            <a:ext cx="1213821" cy="365125"/>
          </a:xfrm>
        </p:spPr>
        <p:txBody>
          <a:bodyPr/>
          <a:lstStyle/>
          <a:p>
            <a:fld id="{4D65C1C8-26B5-46A8-AF59-4E3823ED909A}" type="datetimeFigureOut">
              <a:rPr lang="en-CA" smtClean="0"/>
              <a:t>01/02/2015</a:t>
            </a:fld>
            <a:endParaRPr lang="en-CA"/>
          </a:p>
        </p:txBody>
      </p:sp>
      <p:sp>
        <p:nvSpPr>
          <p:cNvPr id="6" name="Footer Placeholder 5"/>
          <p:cNvSpPr>
            <a:spLocks noGrp="1"/>
          </p:cNvSpPr>
          <p:nvPr>
            <p:ph type="ftr" sz="quarter" idx="11"/>
          </p:nvPr>
        </p:nvSpPr>
        <p:spPr>
          <a:xfrm rot="-60000">
            <a:off x="914569" y="5831037"/>
            <a:ext cx="3319043" cy="365125"/>
          </a:xfrm>
        </p:spPr>
        <p:txBody>
          <a:bodyPr/>
          <a:lstStyle/>
          <a:p>
            <a:endParaRPr lang="en-CA"/>
          </a:p>
        </p:txBody>
      </p:sp>
      <p:sp>
        <p:nvSpPr>
          <p:cNvPr id="7" name="Slide Number Placeholder 6"/>
          <p:cNvSpPr>
            <a:spLocks noGrp="1"/>
          </p:cNvSpPr>
          <p:nvPr>
            <p:ph type="sldNum" sz="quarter" idx="12"/>
          </p:nvPr>
        </p:nvSpPr>
        <p:spPr>
          <a:xfrm rot="60000">
            <a:off x="7562089" y="5900026"/>
            <a:ext cx="554023" cy="365125"/>
          </a:xfrm>
        </p:spPr>
        <p:txBody>
          <a:bodyPr/>
          <a:lstStyle/>
          <a:p>
            <a:fld id="{563E2C7C-CCCB-4595-B02C-97FF75682956}" type="slidenum">
              <a:rPr lang="en-CA" smtClean="0"/>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4D65C1C8-26B5-46A8-AF59-4E3823ED909A}" type="datetimeFigureOut">
              <a:rPr lang="en-CA" smtClean="0"/>
              <a:t>01/02/2015</a:t>
            </a:fld>
            <a:endParaRPr lang="en-CA"/>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en-CA"/>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563E2C7C-CCCB-4595-B02C-97FF75682956}" type="slidenum">
              <a:rPr lang="en-CA" smtClean="0"/>
              <a:t>‹#›</a:t>
            </a:fld>
            <a:endParaRPr lang="en-C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Historical Thinking Concepts</a:t>
            </a:r>
            <a:endParaRPr lang="en-CA" dirty="0"/>
          </a:p>
        </p:txBody>
      </p:sp>
      <p:sp>
        <p:nvSpPr>
          <p:cNvPr id="3" name="Subtitle 2"/>
          <p:cNvSpPr>
            <a:spLocks noGrp="1"/>
          </p:cNvSpPr>
          <p:nvPr>
            <p:ph type="subTitle" idx="1"/>
          </p:nvPr>
        </p:nvSpPr>
        <p:spPr/>
        <p:txBody>
          <a:bodyPr>
            <a:normAutofit lnSpcReduction="10000"/>
          </a:bodyPr>
          <a:lstStyle/>
          <a:p>
            <a:r>
              <a:rPr lang="en-CA" dirty="0" smtClean="0"/>
              <a:t>This semester we will examine Canadian history through the lens of these Historical </a:t>
            </a:r>
            <a:r>
              <a:rPr lang="en-CA" dirty="0"/>
              <a:t>T</a:t>
            </a:r>
            <a:r>
              <a:rPr lang="en-CA" dirty="0" smtClean="0"/>
              <a:t>hinking </a:t>
            </a:r>
            <a:r>
              <a:rPr lang="en-CA" dirty="0"/>
              <a:t>C</a:t>
            </a:r>
            <a:r>
              <a:rPr lang="en-CA" dirty="0" smtClean="0"/>
              <a:t>oncepts and apply them to our ten Big Ideas.</a:t>
            </a:r>
            <a:endParaRPr lang="en-CA" dirty="0"/>
          </a:p>
        </p:txBody>
      </p:sp>
    </p:spTree>
    <p:extLst>
      <p:ext uri="{BB962C8B-B14F-4D97-AF65-F5344CB8AC3E}">
        <p14:creationId xmlns:p14="http://schemas.microsoft.com/office/powerpoint/2010/main" val="19142653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640" y="692696"/>
            <a:ext cx="6518077" cy="1143000"/>
          </a:xfrm>
        </p:spPr>
        <p:txBody>
          <a:bodyPr/>
          <a:lstStyle/>
          <a:p>
            <a:r>
              <a:rPr lang="en-CA" dirty="0" smtClean="0"/>
              <a:t>Historical Perspective</a:t>
            </a:r>
            <a:endParaRPr lang="en-CA" dirty="0"/>
          </a:p>
        </p:txBody>
      </p:sp>
      <p:sp>
        <p:nvSpPr>
          <p:cNvPr id="3" name="Content Placeholder 2"/>
          <p:cNvSpPr>
            <a:spLocks noGrp="1"/>
          </p:cNvSpPr>
          <p:nvPr>
            <p:ph idx="1"/>
          </p:nvPr>
        </p:nvSpPr>
        <p:spPr>
          <a:xfrm>
            <a:off x="827584" y="2119256"/>
            <a:ext cx="7416824" cy="4046048"/>
          </a:xfrm>
        </p:spPr>
        <p:txBody>
          <a:bodyPr>
            <a:normAutofit/>
          </a:bodyPr>
          <a:lstStyle/>
          <a:p>
            <a:r>
              <a:rPr lang="en-CA" sz="3200" dirty="0" smtClean="0"/>
              <a:t>Taking historical perspective (or </a:t>
            </a:r>
            <a:r>
              <a:rPr lang="en-CA" sz="3200" i="1" dirty="0" smtClean="0"/>
              <a:t>historical </a:t>
            </a:r>
            <a:r>
              <a:rPr lang="en-CA" sz="3200" dirty="0" smtClean="0"/>
              <a:t>empathy) means understanding the social, cultural, intellectual, and emotional settings that shaped people’s lives, thoughts, and actions in the past.</a:t>
            </a:r>
          </a:p>
        </p:txBody>
      </p:sp>
    </p:spTree>
    <p:extLst>
      <p:ext uri="{BB962C8B-B14F-4D97-AF65-F5344CB8AC3E}">
        <p14:creationId xmlns:p14="http://schemas.microsoft.com/office/powerpoint/2010/main" val="8511906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ttp://historicalthinking.ca/sites/default/files/files/images/perpectiv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48065" y="2564905"/>
            <a:ext cx="2880320" cy="365662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1115616" y="332656"/>
            <a:ext cx="6965245" cy="1058469"/>
          </a:xfrm>
        </p:spPr>
        <p:txBody>
          <a:bodyPr/>
          <a:lstStyle/>
          <a:p>
            <a:r>
              <a:rPr lang="en-CA" dirty="0" smtClean="0"/>
              <a:t>Historical Perspective</a:t>
            </a:r>
            <a:endParaRPr lang="en-CA" dirty="0"/>
          </a:p>
        </p:txBody>
      </p:sp>
      <p:sp>
        <p:nvSpPr>
          <p:cNvPr id="3" name="Content Placeholder 2"/>
          <p:cNvSpPr>
            <a:spLocks noGrp="1"/>
          </p:cNvSpPr>
          <p:nvPr>
            <p:ph idx="1"/>
          </p:nvPr>
        </p:nvSpPr>
        <p:spPr>
          <a:xfrm>
            <a:off x="659760" y="1268760"/>
            <a:ext cx="7701068" cy="3603812"/>
          </a:xfrm>
        </p:spPr>
        <p:txBody>
          <a:bodyPr/>
          <a:lstStyle/>
          <a:p>
            <a:pPr marL="0" indent="0">
              <a:buNone/>
            </a:pPr>
            <a:r>
              <a:rPr lang="en-CA" sz="2800" b="1" u="sng" dirty="0" smtClean="0"/>
              <a:t>Example: </a:t>
            </a:r>
            <a:r>
              <a:rPr lang="en-CA" sz="2800" dirty="0" smtClean="0"/>
              <a:t>In a world of piercings and tattoos, we must adopt a historical perspective in order to understand why women forced themselves into corsets and sported bustles</a:t>
            </a:r>
          </a:p>
          <a:p>
            <a:pPr marL="0" indent="0">
              <a:buNone/>
            </a:pPr>
            <a:endParaRPr lang="en-CA" dirty="0"/>
          </a:p>
        </p:txBody>
      </p:sp>
      <p:pic>
        <p:nvPicPr>
          <p:cNvPr id="4" name="Picture 2" descr="http://www.glassofwin.com/blog/style/victorian-bustle.jpg"/>
          <p:cNvPicPr>
            <a:picLocks noChangeAspect="1" noChangeArrowheads="1"/>
          </p:cNvPicPr>
          <p:nvPr/>
        </p:nvPicPr>
        <p:blipFill rotWithShape="1">
          <a:blip r:embed="rId3">
            <a:extLst>
              <a:ext uri="{28A0092B-C50C-407E-A947-70E740481C1C}">
                <a14:useLocalDpi xmlns:a14="http://schemas.microsoft.com/office/drawing/2010/main" val="0"/>
              </a:ext>
            </a:extLst>
          </a:blip>
          <a:srcRect l="6337" t="8285" r="7205" b="6488"/>
          <a:stretch/>
        </p:blipFill>
        <p:spPr bwMode="auto">
          <a:xfrm>
            <a:off x="1115616" y="3386997"/>
            <a:ext cx="3101147" cy="27363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89361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576" y="798089"/>
            <a:ext cx="4003964" cy="5361459"/>
          </a:xfrm>
        </p:spPr>
        <p:txBody>
          <a:bodyPr>
            <a:normAutofit/>
          </a:bodyPr>
          <a:lstStyle/>
          <a:p>
            <a:pPr>
              <a:buFont typeface="Arial" panose="020B0604020202020204" pitchFamily="34" charset="0"/>
              <a:buChar char="•"/>
            </a:pPr>
            <a:r>
              <a:rPr lang="en-CA" dirty="0" smtClean="0"/>
              <a:t>Establish </a:t>
            </a:r>
            <a:r>
              <a:rPr lang="en-CA" i="1" dirty="0" smtClean="0"/>
              <a:t>historical significance</a:t>
            </a:r>
            <a:endParaRPr lang="en-CA" dirty="0" smtClean="0"/>
          </a:p>
          <a:p>
            <a:pPr>
              <a:buFont typeface="Arial" panose="020B0604020202020204" pitchFamily="34" charset="0"/>
              <a:buChar char="•"/>
            </a:pPr>
            <a:r>
              <a:rPr lang="en-CA" dirty="0" smtClean="0"/>
              <a:t>Use </a:t>
            </a:r>
            <a:r>
              <a:rPr lang="en-CA" i="1" dirty="0" smtClean="0"/>
              <a:t>primary source evidence</a:t>
            </a:r>
            <a:endParaRPr lang="en-CA" dirty="0" smtClean="0"/>
          </a:p>
          <a:p>
            <a:pPr>
              <a:buFont typeface="Arial" panose="020B0604020202020204" pitchFamily="34" charset="0"/>
              <a:buChar char="•"/>
            </a:pPr>
            <a:r>
              <a:rPr lang="en-CA" dirty="0" smtClean="0"/>
              <a:t>Identify </a:t>
            </a:r>
            <a:r>
              <a:rPr lang="en-CA" i="1" dirty="0" smtClean="0"/>
              <a:t>continuity and change</a:t>
            </a:r>
            <a:endParaRPr lang="en-CA" dirty="0" smtClean="0"/>
          </a:p>
          <a:p>
            <a:pPr>
              <a:buFont typeface="Arial" panose="020B0604020202020204" pitchFamily="34" charset="0"/>
              <a:buChar char="•"/>
            </a:pPr>
            <a:r>
              <a:rPr lang="en-CA" dirty="0" smtClean="0"/>
              <a:t>Analyze </a:t>
            </a:r>
            <a:r>
              <a:rPr lang="en-CA" i="1" dirty="0" smtClean="0"/>
              <a:t>cause and consequence</a:t>
            </a:r>
            <a:endParaRPr lang="en-CA" dirty="0" smtClean="0"/>
          </a:p>
          <a:p>
            <a:pPr>
              <a:buFont typeface="Arial" panose="020B0604020202020204" pitchFamily="34" charset="0"/>
              <a:buChar char="•"/>
            </a:pPr>
            <a:r>
              <a:rPr lang="en-CA" dirty="0" smtClean="0"/>
              <a:t>Take </a:t>
            </a:r>
            <a:r>
              <a:rPr lang="en-CA" i="1" dirty="0" smtClean="0"/>
              <a:t>historical perspectives</a:t>
            </a:r>
            <a:endParaRPr lang="en-CA" dirty="0" smtClean="0"/>
          </a:p>
          <a:p>
            <a:pPr>
              <a:buFont typeface="Arial" panose="020B0604020202020204" pitchFamily="34" charset="0"/>
              <a:buChar char="•"/>
            </a:pPr>
            <a:r>
              <a:rPr lang="en-CA" dirty="0" smtClean="0"/>
              <a:t>Understand the </a:t>
            </a:r>
            <a:r>
              <a:rPr lang="en-CA" i="1" dirty="0" smtClean="0"/>
              <a:t>ethical dimension</a:t>
            </a:r>
            <a:r>
              <a:rPr lang="en-CA" dirty="0" smtClean="0"/>
              <a:t> of historical interpretations.</a:t>
            </a:r>
            <a:endParaRPr lang="en-CA" dirty="0"/>
          </a:p>
        </p:txBody>
      </p:sp>
      <p:pic>
        <p:nvPicPr>
          <p:cNvPr id="1026" name="Picture 2" descr="Concepts"/>
          <p:cNvPicPr>
            <a:picLocks noChangeAspect="1" noChangeArrowheads="1"/>
          </p:cNvPicPr>
          <p:nvPr/>
        </p:nvPicPr>
        <p:blipFill rotWithShape="1">
          <a:blip r:embed="rId2">
            <a:extLst>
              <a:ext uri="{28A0092B-C50C-407E-A947-70E740481C1C}">
                <a14:useLocalDpi xmlns:a14="http://schemas.microsoft.com/office/drawing/2010/main" val="0"/>
              </a:ext>
            </a:extLst>
          </a:blip>
          <a:srcRect l="7149" r="10663" b="5607"/>
          <a:stretch/>
        </p:blipFill>
        <p:spPr bwMode="auto">
          <a:xfrm>
            <a:off x="4461164" y="175496"/>
            <a:ext cx="4575332" cy="66066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5396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Historical Significance</a:t>
            </a:r>
            <a:endParaRPr lang="en-CA" dirty="0"/>
          </a:p>
        </p:txBody>
      </p:sp>
      <p:sp>
        <p:nvSpPr>
          <p:cNvPr id="3" name="Content Placeholder 2"/>
          <p:cNvSpPr>
            <a:spLocks noGrp="1"/>
          </p:cNvSpPr>
          <p:nvPr>
            <p:ph idx="1"/>
          </p:nvPr>
        </p:nvSpPr>
        <p:spPr>
          <a:xfrm>
            <a:off x="755576" y="1988840"/>
            <a:ext cx="7560840" cy="4248471"/>
          </a:xfrm>
        </p:spPr>
        <p:txBody>
          <a:bodyPr>
            <a:normAutofit/>
          </a:bodyPr>
          <a:lstStyle/>
          <a:p>
            <a:r>
              <a:rPr lang="en-CA" sz="3200" dirty="0" smtClean="0"/>
              <a:t>Significance depends upon one’s perspective and purpose. A historical person or event can acquire significance if we, the historians, can link it to larger trends and stories that reveal something important for us today.</a:t>
            </a:r>
          </a:p>
          <a:p>
            <a:pPr marL="0" indent="0">
              <a:buNone/>
            </a:pPr>
            <a:r>
              <a:rPr lang="en-CA" dirty="0" smtClean="0"/>
              <a:t>.</a:t>
            </a:r>
            <a:endParaRPr lang="en-CA" dirty="0"/>
          </a:p>
        </p:txBody>
      </p:sp>
    </p:spTree>
    <p:extLst>
      <p:ext uri="{BB962C8B-B14F-4D97-AF65-F5344CB8AC3E}">
        <p14:creationId xmlns:p14="http://schemas.microsoft.com/office/powerpoint/2010/main" val="2044453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Historical Significance</a:t>
            </a:r>
            <a:endParaRPr lang="en-CA" dirty="0"/>
          </a:p>
        </p:txBody>
      </p:sp>
      <p:sp>
        <p:nvSpPr>
          <p:cNvPr id="3" name="Content Placeholder 2"/>
          <p:cNvSpPr>
            <a:spLocks noGrp="1"/>
          </p:cNvSpPr>
          <p:nvPr>
            <p:ph idx="1"/>
          </p:nvPr>
        </p:nvSpPr>
        <p:spPr>
          <a:xfrm>
            <a:off x="827584" y="1916832"/>
            <a:ext cx="7488832" cy="4176463"/>
          </a:xfrm>
        </p:spPr>
        <p:txBody>
          <a:bodyPr/>
          <a:lstStyle/>
          <a:p>
            <a:pPr marL="0" indent="0">
              <a:buNone/>
            </a:pPr>
            <a:r>
              <a:rPr lang="en-CA" sz="2800" b="1" u="sng" dirty="0" smtClean="0"/>
              <a:t>Example: </a:t>
            </a:r>
            <a:r>
              <a:rPr lang="en-CA" sz="2800" dirty="0" smtClean="0"/>
              <a:t>the story of an individual worker in Winnipeg in 1918, however insignificant in the World War II sense, may become significant if it is recounted in a way that makes it a part of a larger history of workers’ struggles, economic development, or post-war adjustment and discontent. In that case, the “insignificant” life reveals something important to us, and thus becomes significant.</a:t>
            </a:r>
          </a:p>
          <a:p>
            <a:endParaRPr lang="en-CA" dirty="0"/>
          </a:p>
        </p:txBody>
      </p:sp>
    </p:spTree>
    <p:extLst>
      <p:ext uri="{BB962C8B-B14F-4D97-AF65-F5344CB8AC3E}">
        <p14:creationId xmlns:p14="http://schemas.microsoft.com/office/powerpoint/2010/main" val="2169835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Primary Source Evidence</a:t>
            </a:r>
            <a:endParaRPr lang="en-CA" dirty="0"/>
          </a:p>
        </p:txBody>
      </p:sp>
      <p:sp>
        <p:nvSpPr>
          <p:cNvPr id="3" name="Content Placeholder 2"/>
          <p:cNvSpPr>
            <a:spLocks noGrp="1"/>
          </p:cNvSpPr>
          <p:nvPr>
            <p:ph idx="1"/>
          </p:nvPr>
        </p:nvSpPr>
        <p:spPr>
          <a:xfrm>
            <a:off x="683568" y="1916832"/>
            <a:ext cx="7632848" cy="4176463"/>
          </a:xfrm>
        </p:spPr>
        <p:txBody>
          <a:bodyPr>
            <a:normAutofit/>
          </a:bodyPr>
          <a:lstStyle/>
          <a:p>
            <a:r>
              <a:rPr lang="en-CA" sz="3200" dirty="0"/>
              <a:t>L</a:t>
            </a:r>
            <a:r>
              <a:rPr lang="en-CA" sz="3200" dirty="0" smtClean="0"/>
              <a:t>etters, documents, records, diaries, drawings, newspaper accounts and other bits and pieces left behind by individuals from the past are </a:t>
            </a:r>
            <a:r>
              <a:rPr lang="en-CA" sz="3200" i="1" dirty="0" smtClean="0"/>
              <a:t>primary sources</a:t>
            </a:r>
            <a:r>
              <a:rPr lang="en-CA" sz="3200" dirty="0" smtClean="0"/>
              <a:t>. We must set them in their historical contexts and make inferences from them to help us understand more about what was going on when they were created</a:t>
            </a:r>
            <a:r>
              <a:rPr lang="en-CA" dirty="0" smtClean="0"/>
              <a:t>.</a:t>
            </a:r>
          </a:p>
        </p:txBody>
      </p:sp>
    </p:spTree>
    <p:extLst>
      <p:ext uri="{BB962C8B-B14F-4D97-AF65-F5344CB8AC3E}">
        <p14:creationId xmlns:p14="http://schemas.microsoft.com/office/powerpoint/2010/main" val="3759829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Primary Source Evidence</a:t>
            </a:r>
            <a:endParaRPr lang="en-CA" dirty="0"/>
          </a:p>
        </p:txBody>
      </p:sp>
      <p:sp>
        <p:nvSpPr>
          <p:cNvPr id="3" name="Content Placeholder 2"/>
          <p:cNvSpPr>
            <a:spLocks noGrp="1"/>
          </p:cNvSpPr>
          <p:nvPr>
            <p:ph idx="1"/>
          </p:nvPr>
        </p:nvSpPr>
        <p:spPr>
          <a:xfrm>
            <a:off x="899592" y="1844824"/>
            <a:ext cx="7272808" cy="4104456"/>
          </a:xfrm>
        </p:spPr>
        <p:txBody>
          <a:bodyPr>
            <a:normAutofit/>
          </a:bodyPr>
          <a:lstStyle/>
          <a:p>
            <a:pPr marL="0" indent="0">
              <a:buNone/>
            </a:pPr>
            <a:r>
              <a:rPr lang="en-CA" sz="3200" b="1" u="sng" dirty="0" smtClean="0"/>
              <a:t>Example: </a:t>
            </a:r>
            <a:r>
              <a:rPr lang="en-CA" sz="3200" dirty="0" smtClean="0"/>
              <a:t>A boot print - we examine it to see if it offers clues about the person who was wearing the boot, when the print was made, which direction the person was headed, and what else was going on at that time.</a:t>
            </a:r>
          </a:p>
          <a:p>
            <a:pPr marL="0" indent="0">
              <a:buNone/>
            </a:pPr>
            <a:endParaRPr lang="en-CA" sz="3200" dirty="0"/>
          </a:p>
        </p:txBody>
      </p:sp>
    </p:spTree>
    <p:extLst>
      <p:ext uri="{BB962C8B-B14F-4D97-AF65-F5344CB8AC3E}">
        <p14:creationId xmlns:p14="http://schemas.microsoft.com/office/powerpoint/2010/main" val="1588566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Continuity and Change</a:t>
            </a:r>
            <a:endParaRPr lang="en-CA" dirty="0"/>
          </a:p>
        </p:txBody>
      </p:sp>
      <p:sp>
        <p:nvSpPr>
          <p:cNvPr id="3" name="Content Placeholder 2"/>
          <p:cNvSpPr>
            <a:spLocks noGrp="1"/>
          </p:cNvSpPr>
          <p:nvPr>
            <p:ph idx="1"/>
          </p:nvPr>
        </p:nvSpPr>
        <p:spPr>
          <a:xfrm>
            <a:off x="827584" y="1772816"/>
            <a:ext cx="7560840" cy="4392488"/>
          </a:xfrm>
        </p:spPr>
        <p:txBody>
          <a:bodyPr>
            <a:noAutofit/>
          </a:bodyPr>
          <a:lstStyle/>
          <a:p>
            <a:r>
              <a:rPr lang="en-CA" sz="3200" dirty="0" smtClean="0"/>
              <a:t>Continuity and Change are interwoven: Both can exist together. We will examine change as a process, with varying paces and patterns.</a:t>
            </a:r>
          </a:p>
          <a:p>
            <a:pPr marL="0" indent="0">
              <a:buNone/>
            </a:pPr>
            <a:endParaRPr lang="en-CA" sz="2000" dirty="0"/>
          </a:p>
          <a:p>
            <a:pPr marL="0" indent="0">
              <a:buNone/>
            </a:pPr>
            <a:r>
              <a:rPr lang="en-CA" sz="3200" b="1" u="sng" dirty="0" smtClean="0"/>
              <a:t>Example: </a:t>
            </a:r>
            <a:r>
              <a:rPr lang="en-CA" sz="3200" dirty="0" smtClean="0"/>
              <a:t>Some people who lived through the 1970s would say that “nothing happened” where in fact, events continuously happened. </a:t>
            </a:r>
            <a:endParaRPr lang="en-CA" sz="3200" dirty="0"/>
          </a:p>
        </p:txBody>
      </p:sp>
    </p:spTree>
    <p:extLst>
      <p:ext uri="{BB962C8B-B14F-4D97-AF65-F5344CB8AC3E}">
        <p14:creationId xmlns:p14="http://schemas.microsoft.com/office/powerpoint/2010/main" val="8363792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smtClean="0"/>
              <a:t>Cause and Consequence</a:t>
            </a:r>
            <a:endParaRPr lang="en-CA" dirty="0"/>
          </a:p>
        </p:txBody>
      </p:sp>
      <p:sp>
        <p:nvSpPr>
          <p:cNvPr id="3" name="Content Placeholder 2"/>
          <p:cNvSpPr>
            <a:spLocks noGrp="1"/>
          </p:cNvSpPr>
          <p:nvPr>
            <p:ph idx="1"/>
          </p:nvPr>
        </p:nvSpPr>
        <p:spPr>
          <a:xfrm>
            <a:off x="827584" y="1844824"/>
            <a:ext cx="7488832" cy="4464496"/>
          </a:xfrm>
        </p:spPr>
        <p:txBody>
          <a:bodyPr>
            <a:normAutofit/>
          </a:bodyPr>
          <a:lstStyle/>
          <a:p>
            <a:r>
              <a:rPr lang="en-CA" sz="3200" dirty="0" smtClean="0"/>
              <a:t>Examining the multiple, (involving both long-term ideologies, institutions, and conditions, and short-term motivations) actions and events contributing to any particular event and the resulting events and effects.</a:t>
            </a:r>
          </a:p>
          <a:p>
            <a:pPr marL="0" indent="0">
              <a:buNone/>
            </a:pPr>
            <a:endParaRPr lang="en-CA" sz="3200" dirty="0" smtClean="0"/>
          </a:p>
        </p:txBody>
      </p:sp>
    </p:spTree>
    <p:extLst>
      <p:ext uri="{BB962C8B-B14F-4D97-AF65-F5344CB8AC3E}">
        <p14:creationId xmlns:p14="http://schemas.microsoft.com/office/powerpoint/2010/main" val="3596618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Cause and Consequence</a:t>
            </a:r>
            <a:endParaRPr lang="en-CA" dirty="0"/>
          </a:p>
        </p:txBody>
      </p:sp>
      <p:sp>
        <p:nvSpPr>
          <p:cNvPr id="3" name="Content Placeholder 2"/>
          <p:cNvSpPr>
            <a:spLocks noGrp="1"/>
          </p:cNvSpPr>
          <p:nvPr>
            <p:ph idx="1"/>
          </p:nvPr>
        </p:nvSpPr>
        <p:spPr>
          <a:xfrm>
            <a:off x="827584" y="2132856"/>
            <a:ext cx="7416824" cy="4032447"/>
          </a:xfrm>
        </p:spPr>
        <p:txBody>
          <a:bodyPr>
            <a:normAutofit lnSpcReduction="10000"/>
          </a:bodyPr>
          <a:lstStyle/>
          <a:p>
            <a:pPr marL="0" indent="0">
              <a:buNone/>
            </a:pPr>
            <a:r>
              <a:rPr lang="en-CA" sz="2800" b="1" u="sng" dirty="0" smtClean="0"/>
              <a:t>Example: </a:t>
            </a:r>
            <a:r>
              <a:rPr lang="en-CA" sz="2800" dirty="0" smtClean="0"/>
              <a:t>the Vancouver anti-Chinese riot of 1887 certainly involved the racial attitudes and motivations of the white workers who rampaged. Did the workers cause the riot? In some sense they did. But the causes must be set in the larger context of employers paying Chinese workers a fraction of the regular wage rate and the desperate situation of Chinese Canadian workers after the completion of the Canadian Pacific Railroad.</a:t>
            </a:r>
          </a:p>
          <a:p>
            <a:pPr marL="0" indent="0">
              <a:buNone/>
            </a:pPr>
            <a:endParaRPr lang="en-CA" dirty="0"/>
          </a:p>
        </p:txBody>
      </p:sp>
    </p:spTree>
    <p:extLst>
      <p:ext uri="{BB962C8B-B14F-4D97-AF65-F5344CB8AC3E}">
        <p14:creationId xmlns:p14="http://schemas.microsoft.com/office/powerpoint/2010/main" val="159123223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ushpin">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291</TotalTime>
  <Words>488</Words>
  <Application>Microsoft Office PowerPoint</Application>
  <PresentationFormat>On-screen Show (4:3)</PresentationFormat>
  <Paragraphs>30</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Pushpin</vt:lpstr>
      <vt:lpstr>Historical Thinking Concepts</vt:lpstr>
      <vt:lpstr>PowerPoint Presentation</vt:lpstr>
      <vt:lpstr>Historical Significance</vt:lpstr>
      <vt:lpstr>Historical Significance</vt:lpstr>
      <vt:lpstr>Primary Source Evidence</vt:lpstr>
      <vt:lpstr>Primary Source Evidence</vt:lpstr>
      <vt:lpstr>Continuity and Change</vt:lpstr>
      <vt:lpstr>Cause and Consequence</vt:lpstr>
      <vt:lpstr>Cause and Consequence</vt:lpstr>
      <vt:lpstr>Historical Perspective</vt:lpstr>
      <vt:lpstr>Historical Perspective</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Lesley Neals</dc:creator>
  <cp:lastModifiedBy>Lesley Neals</cp:lastModifiedBy>
  <cp:revision>8</cp:revision>
  <dcterms:created xsi:type="dcterms:W3CDTF">2015-02-01T19:35:51Z</dcterms:created>
  <dcterms:modified xsi:type="dcterms:W3CDTF">2015-02-02T00:27:49Z</dcterms:modified>
</cp:coreProperties>
</file>