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1" r:id="rId1"/>
  </p:sldMasterIdLst>
  <p:sldIdLst>
    <p:sldId id="256" r:id="rId2"/>
    <p:sldId id="272" r:id="rId3"/>
    <p:sldId id="274" r:id="rId4"/>
    <p:sldId id="273" r:id="rId5"/>
    <p:sldId id="276" r:id="rId6"/>
    <p:sldId id="275" r:id="rId7"/>
    <p:sldId id="258" r:id="rId8"/>
    <p:sldId id="259" r:id="rId9"/>
    <p:sldId id="269" r:id="rId10"/>
    <p:sldId id="264" r:id="rId11"/>
    <p:sldId id="260" r:id="rId12"/>
    <p:sldId id="261" r:id="rId13"/>
    <p:sldId id="270" r:id="rId14"/>
    <p:sldId id="262" r:id="rId15"/>
    <p:sldId id="266" r:id="rId16"/>
    <p:sldId id="263" r:id="rId17"/>
    <p:sldId id="267" r:id="rId18"/>
    <p:sldId id="268" r:id="rId19"/>
    <p:sldId id="271"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7" d="100"/>
          <a:sy n="87" d="100"/>
        </p:scale>
        <p:origin x="1062"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5/30/2017</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D2E57653-3E58-4892-A7ED-712530ACC680}" type="slidenum">
              <a:rPr kumimoji="0" lang="en-US" smtClean="0"/>
              <a:pPr eaLnBrk="1" latinLnBrk="0" hangingPunct="1"/>
              <a:t>‹#›</a:t>
            </a:fld>
            <a:endParaRPr kumimoji="0" lang="en-US"/>
          </a:p>
        </p:txBody>
      </p:sp>
    </p:spTree>
    <p:extLst>
      <p:ext uri="{BB962C8B-B14F-4D97-AF65-F5344CB8AC3E}">
        <p14:creationId xmlns:p14="http://schemas.microsoft.com/office/powerpoint/2010/main" val="20580370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5/30/2017</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D2E57653-3E58-4892-A7ED-712530ACC680}" type="slidenum">
              <a:rPr kumimoji="0" lang="en-US" smtClean="0"/>
              <a:pPr eaLnBrk="1" latinLnBrk="0" hangingPunct="1"/>
              <a:t>‹#›</a:t>
            </a:fld>
            <a:endParaRPr kumimoji="0" lang="en-US"/>
          </a:p>
        </p:txBody>
      </p:sp>
    </p:spTree>
    <p:extLst>
      <p:ext uri="{BB962C8B-B14F-4D97-AF65-F5344CB8AC3E}">
        <p14:creationId xmlns:p14="http://schemas.microsoft.com/office/powerpoint/2010/main" val="19184705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5/30/2017</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D2E57653-3E58-4892-A7ED-712530ACC680}" type="slidenum">
              <a:rPr kumimoji="0" lang="en-US" smtClean="0"/>
              <a:pPr eaLnBrk="1" latinLnBrk="0" hangingPunct="1"/>
              <a:t>‹#›</a:t>
            </a:fld>
            <a:endParaRPr kumimoji="0"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9887428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5/30/2017</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D2E57653-3E58-4892-A7ED-712530ACC680}" type="slidenum">
              <a:rPr kumimoji="0" lang="en-US" smtClean="0"/>
              <a:pPr eaLnBrk="1" latinLnBrk="0" hangingPunct="1"/>
              <a:t>‹#›</a:t>
            </a:fld>
            <a:endParaRPr kumimoji="0" lang="en-US"/>
          </a:p>
        </p:txBody>
      </p:sp>
    </p:spTree>
    <p:extLst>
      <p:ext uri="{BB962C8B-B14F-4D97-AF65-F5344CB8AC3E}">
        <p14:creationId xmlns:p14="http://schemas.microsoft.com/office/powerpoint/2010/main" val="39599351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5/30/2017</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D2E57653-3E58-4892-A7ED-712530ACC680}" type="slidenum">
              <a:rPr kumimoji="0" lang="en-US" smtClean="0"/>
              <a:pPr eaLnBrk="1" latinLnBrk="0" hangingPunct="1"/>
              <a:t>‹#›</a:t>
            </a:fld>
            <a:endParaRPr kumimoji="0"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9917424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5/30/2017</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D2E57653-3E58-4892-A7ED-712530ACC680}" type="slidenum">
              <a:rPr kumimoji="0" lang="en-US" smtClean="0"/>
              <a:pPr eaLnBrk="1" latinLnBrk="0" hangingPunct="1"/>
              <a:t>‹#›</a:t>
            </a:fld>
            <a:endParaRPr kumimoji="0" lang="en-US"/>
          </a:p>
        </p:txBody>
      </p:sp>
    </p:spTree>
    <p:extLst>
      <p:ext uri="{BB962C8B-B14F-4D97-AF65-F5344CB8AC3E}">
        <p14:creationId xmlns:p14="http://schemas.microsoft.com/office/powerpoint/2010/main" val="8894566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5/30/2017</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D2E57653-3E58-4892-A7ED-712530ACC680}" type="slidenum">
              <a:rPr kumimoji="0" lang="en-US" smtClean="0"/>
              <a:pPr eaLnBrk="1" latinLnBrk="0" hangingPunct="1"/>
              <a:t>‹#›</a:t>
            </a:fld>
            <a:endParaRPr kumimoji="0" lang="en-US"/>
          </a:p>
        </p:txBody>
      </p:sp>
    </p:spTree>
    <p:extLst>
      <p:ext uri="{BB962C8B-B14F-4D97-AF65-F5344CB8AC3E}">
        <p14:creationId xmlns:p14="http://schemas.microsoft.com/office/powerpoint/2010/main" val="2213415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5/30/2017</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D2E57653-3E58-4892-A7ED-712530ACC680}" type="slidenum">
              <a:rPr kumimoji="0" lang="en-US" smtClean="0"/>
              <a:pPr eaLnBrk="1" latinLnBrk="0" hangingPunct="1"/>
              <a:t>‹#›</a:t>
            </a:fld>
            <a:endParaRPr kumimoji="0" lang="en-US"/>
          </a:p>
        </p:txBody>
      </p:sp>
    </p:spTree>
    <p:extLst>
      <p:ext uri="{BB962C8B-B14F-4D97-AF65-F5344CB8AC3E}">
        <p14:creationId xmlns:p14="http://schemas.microsoft.com/office/powerpoint/2010/main" val="2593876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5/30/2017</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D2E57653-3E58-4892-A7ED-712530ACC680}" type="slidenum">
              <a:rPr kumimoji="0" lang="en-US" smtClean="0"/>
              <a:pPr eaLnBrk="1" latinLnBrk="0" hangingPunct="1"/>
              <a:t>‹#›</a:t>
            </a:fld>
            <a:endParaRPr kumimoji="0" lang="en-US"/>
          </a:p>
        </p:txBody>
      </p:sp>
    </p:spTree>
    <p:extLst>
      <p:ext uri="{BB962C8B-B14F-4D97-AF65-F5344CB8AC3E}">
        <p14:creationId xmlns:p14="http://schemas.microsoft.com/office/powerpoint/2010/main" val="26528570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5/30/2017</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D2E57653-3E58-4892-A7ED-712530ACC680}" type="slidenum">
              <a:rPr kumimoji="0" lang="en-US" smtClean="0"/>
              <a:pPr eaLnBrk="1" latinLnBrk="0" hangingPunct="1"/>
              <a:t>‹#›</a:t>
            </a:fld>
            <a:endParaRPr kumimoji="0" lang="en-US"/>
          </a:p>
        </p:txBody>
      </p:sp>
    </p:spTree>
    <p:extLst>
      <p:ext uri="{BB962C8B-B14F-4D97-AF65-F5344CB8AC3E}">
        <p14:creationId xmlns:p14="http://schemas.microsoft.com/office/powerpoint/2010/main" val="22516961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5/30/2017</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D2E57653-3E58-4892-A7ED-712530ACC680}" type="slidenum">
              <a:rPr kumimoji="0" lang="en-US" smtClean="0"/>
              <a:pPr eaLnBrk="1" latinLnBrk="0" hangingPunct="1"/>
              <a:t>‹#›</a:t>
            </a:fld>
            <a:endParaRPr kumimoji="0" lang="en-US"/>
          </a:p>
        </p:txBody>
      </p:sp>
    </p:spTree>
    <p:extLst>
      <p:ext uri="{BB962C8B-B14F-4D97-AF65-F5344CB8AC3E}">
        <p14:creationId xmlns:p14="http://schemas.microsoft.com/office/powerpoint/2010/main" val="15996878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5/30/2017</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fld id="{D2E57653-3E58-4892-A7ED-712530ACC680}" type="slidenum">
              <a:rPr kumimoji="0" lang="en-US" smtClean="0"/>
              <a:pPr eaLnBrk="1" latinLnBrk="0" hangingPunct="1"/>
              <a:t>‹#›</a:t>
            </a:fld>
            <a:endParaRPr kumimoji="0" lang="en-US"/>
          </a:p>
        </p:txBody>
      </p:sp>
    </p:spTree>
    <p:extLst>
      <p:ext uri="{BB962C8B-B14F-4D97-AF65-F5344CB8AC3E}">
        <p14:creationId xmlns:p14="http://schemas.microsoft.com/office/powerpoint/2010/main" val="8224920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5/30/2017</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fld id="{D2E57653-3E58-4892-A7ED-712530ACC680}" type="slidenum">
              <a:rPr kumimoji="0" lang="en-US" smtClean="0"/>
              <a:pPr eaLnBrk="1" latinLnBrk="0" hangingPunct="1"/>
              <a:t>‹#›</a:t>
            </a:fld>
            <a:endParaRPr kumimoji="0" lang="en-US"/>
          </a:p>
        </p:txBody>
      </p:sp>
    </p:spTree>
    <p:extLst>
      <p:ext uri="{BB962C8B-B14F-4D97-AF65-F5344CB8AC3E}">
        <p14:creationId xmlns:p14="http://schemas.microsoft.com/office/powerpoint/2010/main" val="3746878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5/30/2017</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D2E57653-3E58-4892-A7ED-712530ACC680}" type="slidenum">
              <a:rPr kumimoji="0" lang="en-US" smtClean="0"/>
              <a:pPr eaLnBrk="1" latinLnBrk="0" hangingPunct="1"/>
              <a:t>‹#›</a:t>
            </a:fld>
            <a:endParaRPr kumimoji="0" lang="en-US"/>
          </a:p>
        </p:txBody>
      </p:sp>
    </p:spTree>
    <p:extLst>
      <p:ext uri="{BB962C8B-B14F-4D97-AF65-F5344CB8AC3E}">
        <p14:creationId xmlns:p14="http://schemas.microsoft.com/office/powerpoint/2010/main" val="3531153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5/30/2017</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D2E57653-3E58-4892-A7ED-712530ACC680}" type="slidenum">
              <a:rPr kumimoji="0" lang="en-US" smtClean="0"/>
              <a:pPr eaLnBrk="1" latinLnBrk="0" hangingPunct="1"/>
              <a:t>‹#›</a:t>
            </a:fld>
            <a:endParaRPr kumimoji="0" lang="en-US"/>
          </a:p>
        </p:txBody>
      </p:sp>
    </p:spTree>
    <p:extLst>
      <p:ext uri="{BB962C8B-B14F-4D97-AF65-F5344CB8AC3E}">
        <p14:creationId xmlns:p14="http://schemas.microsoft.com/office/powerpoint/2010/main" val="19251016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5/30/2017</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D2E57653-3E58-4892-A7ED-712530ACC680}" type="slidenum">
              <a:rPr kumimoji="0" lang="en-US" smtClean="0"/>
              <a:pPr eaLnBrk="1" latinLnBrk="0" hangingPunct="1"/>
              <a:t>‹#›</a:t>
            </a:fld>
            <a:endParaRPr kumimoji="0" lang="en-US"/>
          </a:p>
        </p:txBody>
      </p:sp>
    </p:spTree>
    <p:extLst>
      <p:ext uri="{BB962C8B-B14F-4D97-AF65-F5344CB8AC3E}">
        <p14:creationId xmlns:p14="http://schemas.microsoft.com/office/powerpoint/2010/main" val="14629126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eaLnBrk="1" latinLnBrk="0" hangingPunct="1"/>
            <a:fld id="{B41ABA4E-CD72-497B-97AA-7213B3980F60}" type="datetimeFigureOut">
              <a:rPr lang="en-US" smtClean="0"/>
              <a:pPr eaLnBrk="1" latinLnBrk="0" hangingPunct="1"/>
              <a:t>5/30/2017</a:t>
            </a:fld>
            <a:endParaRPr 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kumimoji="0" 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D2E57653-3E58-4892-A7ED-712530ACC680}" type="slidenum">
              <a:rPr kumimoji="0" lang="en-US" smtClean="0"/>
              <a:pPr eaLnBrk="1" latinLnBrk="0" hangingPunct="1"/>
              <a:t>‹#›</a:t>
            </a:fld>
            <a:endParaRPr kumimoji="0" lang="en-US"/>
          </a:p>
        </p:txBody>
      </p:sp>
    </p:spTree>
    <p:extLst>
      <p:ext uri="{BB962C8B-B14F-4D97-AF65-F5344CB8AC3E}">
        <p14:creationId xmlns:p14="http://schemas.microsoft.com/office/powerpoint/2010/main" val="1696227922"/>
      </p:ext>
    </p:extLst>
  </p:cSld>
  <p:clrMap bg1="lt1" tx1="dk1" bg2="lt2" tx2="dk2" accent1="accent1" accent2="accent2" accent3="accent3" accent4="accent4" accent5="accent5" accent6="accent6" hlink="hlink" folHlink="folHlink"/>
  <p:sldLayoutIdLst>
    <p:sldLayoutId id="2147483902" r:id="rId1"/>
    <p:sldLayoutId id="2147483903" r:id="rId2"/>
    <p:sldLayoutId id="2147483904" r:id="rId3"/>
    <p:sldLayoutId id="2147483905" r:id="rId4"/>
    <p:sldLayoutId id="2147483906" r:id="rId5"/>
    <p:sldLayoutId id="2147483907" r:id="rId6"/>
    <p:sldLayoutId id="2147483908" r:id="rId7"/>
    <p:sldLayoutId id="2147483909" r:id="rId8"/>
    <p:sldLayoutId id="2147483910" r:id="rId9"/>
    <p:sldLayoutId id="2147483911" r:id="rId10"/>
    <p:sldLayoutId id="2147483912" r:id="rId11"/>
    <p:sldLayoutId id="2147483913" r:id="rId12"/>
    <p:sldLayoutId id="2147483914" r:id="rId13"/>
    <p:sldLayoutId id="2147483915" r:id="rId14"/>
    <p:sldLayoutId id="2147483916" r:id="rId15"/>
    <p:sldLayoutId id="2147483917"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amnesty.ca/get-involved/take-action-now/petition-library?gclid=CJHV5bmZiNMCFdW6wAod-JILzg" TargetMode="External"/><Relationship Id="rId2" Type="http://schemas.openxmlformats.org/officeDocument/2006/relationships/hyperlink" Target="https://www.change.org/petitions" TargetMode="Externa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hyperlink" Target="https://www.youtube.com/watch?v=M5uYCWVfuPQ" TargetMode="External"/><Relationship Id="rId2" Type="http://schemas.openxmlformats.org/officeDocument/2006/relationships/hyperlink" Target="https://www.youtube.com/watch?v=SACHK-W4o1E" TargetMode="External"/><Relationship Id="rId1" Type="http://schemas.openxmlformats.org/officeDocument/2006/relationships/slideLayout" Target="../slideLayouts/slideLayout7.xml"/><Relationship Id="rId4" Type="http://schemas.openxmlformats.org/officeDocument/2006/relationships/hyperlink" Target="https://www.youtube.com/watch?v=KokiUgvlwc4"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moC-phhfo70" TargetMode="External"/><Relationship Id="rId2" Type="http://schemas.openxmlformats.org/officeDocument/2006/relationships/hyperlink" Target="https://www.youtube.com/watch?v=j0vYTFve7tA"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93463" y="445769"/>
            <a:ext cx="5539014" cy="1303867"/>
          </a:xfrm>
        </p:spPr>
        <p:txBody>
          <a:bodyPr>
            <a:normAutofit/>
          </a:bodyPr>
          <a:lstStyle/>
          <a:p>
            <a:r>
              <a:rPr lang="en-US" b="1" dirty="0" smtClean="0"/>
              <a:t>Global Citizenship and Getting Active </a:t>
            </a:r>
            <a:endParaRPr lang="en-US" b="1" dirty="0"/>
          </a:p>
        </p:txBody>
      </p:sp>
      <p:sp>
        <p:nvSpPr>
          <p:cNvPr id="5" name="Content Placeholder 4"/>
          <p:cNvSpPr>
            <a:spLocks noGrp="1"/>
          </p:cNvSpPr>
          <p:nvPr>
            <p:ph idx="1"/>
          </p:nvPr>
        </p:nvSpPr>
        <p:spPr/>
        <p:txBody>
          <a:bodyPr>
            <a:normAutofit/>
          </a:bodyPr>
          <a:lstStyle/>
          <a:p>
            <a:r>
              <a:rPr lang="en-US" sz="2400" dirty="0" smtClean="0">
                <a:latin typeface="Times New Roman" panose="02020603050405020304" pitchFamily="18" charset="0"/>
                <a:cs typeface="Times New Roman" panose="02020603050405020304" pitchFamily="18" charset="0"/>
              </a:rPr>
              <a:t>Learning Goal: I will explore different ways I can be an active citizen</a:t>
            </a:r>
          </a:p>
          <a:p>
            <a:r>
              <a:rPr lang="en-US" sz="2400" dirty="0" smtClean="0">
                <a:latin typeface="Times New Roman" panose="02020603050405020304" pitchFamily="18" charset="0"/>
                <a:cs typeface="Times New Roman" panose="02020603050405020304" pitchFamily="18" charset="0"/>
              </a:rPr>
              <a:t>Minds On: </a:t>
            </a:r>
            <a:r>
              <a:rPr lang="en-US" sz="2400" dirty="0" smtClean="0">
                <a:latin typeface="Times New Roman" panose="02020603050405020304" pitchFamily="18" charset="0"/>
                <a:cs typeface="Times New Roman" panose="02020603050405020304" pitchFamily="18" charset="0"/>
              </a:rPr>
              <a:t>What is a global citizen? What </a:t>
            </a:r>
            <a:r>
              <a:rPr lang="en-US" sz="2400" dirty="0" smtClean="0">
                <a:latin typeface="Times New Roman" panose="02020603050405020304" pitchFamily="18" charset="0"/>
                <a:cs typeface="Times New Roman" panose="02020603050405020304" pitchFamily="18" charset="0"/>
              </a:rPr>
              <a:t>does being active mean? How have you been active this year? Semester? In your life?</a:t>
            </a:r>
          </a:p>
          <a:p>
            <a:r>
              <a:rPr lang="en-US" sz="2400" dirty="0" smtClean="0">
                <a:latin typeface="Times New Roman" panose="02020603050405020304" pitchFamily="18" charset="0"/>
                <a:cs typeface="Times New Roman" panose="02020603050405020304" pitchFamily="18" charset="0"/>
              </a:rPr>
              <a:t>Action: Note &amp; Video analysis…the verbal message.</a:t>
            </a:r>
          </a:p>
          <a:p>
            <a:r>
              <a:rPr lang="en-US" sz="2400" dirty="0" smtClean="0">
                <a:latin typeface="Times New Roman" panose="02020603050405020304" pitchFamily="18" charset="0"/>
                <a:cs typeface="Times New Roman" panose="02020603050405020304" pitchFamily="18" charset="0"/>
              </a:rPr>
              <a:t>Consolidation: How do you feel about Nike now? Text books</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271920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Why Get Active…</a:t>
            </a:r>
            <a:endParaRPr lang="en-US" dirty="0"/>
          </a:p>
        </p:txBody>
      </p:sp>
      <p:sp>
        <p:nvSpPr>
          <p:cNvPr id="5" name="Content Placeholder 4"/>
          <p:cNvSpPr>
            <a:spLocks noGrp="1"/>
          </p:cNvSpPr>
          <p:nvPr>
            <p:ph idx="1"/>
          </p:nvPr>
        </p:nvSpPr>
        <p:spPr>
          <a:xfrm>
            <a:off x="609598" y="1616305"/>
            <a:ext cx="6347714" cy="3880773"/>
          </a:xfrm>
        </p:spPr>
        <p:txBody>
          <a:bodyPr>
            <a:normAutofit fontScale="77500" lnSpcReduction="20000"/>
          </a:bodyPr>
          <a:lstStyle/>
          <a:p>
            <a:r>
              <a:rPr lang="en-US" sz="3200" dirty="0" smtClean="0">
                <a:latin typeface="Times New Roman" panose="02020603050405020304" pitchFamily="18" charset="0"/>
                <a:cs typeface="Times New Roman" panose="02020603050405020304" pitchFamily="18" charset="0"/>
              </a:rPr>
              <a:t>To protect my rights or the rights of others</a:t>
            </a:r>
          </a:p>
          <a:p>
            <a:r>
              <a:rPr lang="en-US" sz="3200" dirty="0" smtClean="0">
                <a:latin typeface="Times New Roman" panose="02020603050405020304" pitchFamily="18" charset="0"/>
                <a:cs typeface="Times New Roman" panose="02020603050405020304" pitchFamily="18" charset="0"/>
              </a:rPr>
              <a:t>To change something</a:t>
            </a:r>
          </a:p>
          <a:p>
            <a:r>
              <a:rPr lang="en-US" sz="3200" dirty="0" smtClean="0">
                <a:latin typeface="Times New Roman" panose="02020603050405020304" pitchFamily="18" charset="0"/>
                <a:cs typeface="Times New Roman" panose="02020603050405020304" pitchFamily="18" charset="0"/>
              </a:rPr>
              <a:t>To protect existing programs</a:t>
            </a:r>
          </a:p>
          <a:p>
            <a:r>
              <a:rPr lang="en-US" sz="3200" dirty="0" smtClean="0">
                <a:latin typeface="Times New Roman" panose="02020603050405020304" pitchFamily="18" charset="0"/>
                <a:cs typeface="Times New Roman" panose="02020603050405020304" pitchFamily="18" charset="0"/>
              </a:rPr>
              <a:t>To protect the environment</a:t>
            </a:r>
          </a:p>
          <a:p>
            <a:r>
              <a:rPr lang="en-US" sz="3200" dirty="0" smtClean="0">
                <a:latin typeface="Times New Roman" panose="02020603050405020304" pitchFamily="18" charset="0"/>
                <a:cs typeface="Times New Roman" panose="02020603050405020304" pitchFamily="18" charset="0"/>
              </a:rPr>
              <a:t>To achieve greater power and/or freedom</a:t>
            </a:r>
          </a:p>
          <a:p>
            <a:r>
              <a:rPr lang="en-US" sz="3200" dirty="0" smtClean="0">
                <a:latin typeface="Times New Roman" panose="02020603050405020304" pitchFamily="18" charset="0"/>
                <a:cs typeface="Times New Roman" panose="02020603050405020304" pitchFamily="18" charset="0"/>
              </a:rPr>
              <a:t>For social justice or social responsibility</a:t>
            </a:r>
          </a:p>
          <a:p>
            <a:r>
              <a:rPr lang="en-US" sz="3200" dirty="0" smtClean="0">
                <a:latin typeface="Times New Roman" panose="02020603050405020304" pitchFamily="18" charset="0"/>
                <a:cs typeface="Times New Roman" panose="02020603050405020304" pitchFamily="18" charset="0"/>
              </a:rPr>
              <a:t>For ethical reasons</a:t>
            </a:r>
          </a:p>
          <a:p>
            <a:r>
              <a:rPr lang="en-US" sz="3200" dirty="0" smtClean="0">
                <a:latin typeface="Times New Roman" panose="02020603050405020304" pitchFamily="18" charset="0"/>
                <a:cs typeface="Times New Roman" panose="02020603050405020304" pitchFamily="18" charset="0"/>
              </a:rPr>
              <a:t>To protect my own interests</a:t>
            </a:r>
          </a:p>
        </p:txBody>
      </p:sp>
    </p:spTree>
    <p:extLst>
      <p:ext uri="{BB962C8B-B14F-4D97-AF65-F5344CB8AC3E}">
        <p14:creationId xmlns:p14="http://schemas.microsoft.com/office/powerpoint/2010/main" val="23545045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3 General Ways to Get Active  </a:t>
            </a:r>
            <a:endParaRPr lang="en-US" dirty="0"/>
          </a:p>
        </p:txBody>
      </p:sp>
      <p:sp>
        <p:nvSpPr>
          <p:cNvPr id="5" name="Content Placeholder 4"/>
          <p:cNvSpPr>
            <a:spLocks noGrp="1"/>
          </p:cNvSpPr>
          <p:nvPr>
            <p:ph idx="1"/>
          </p:nvPr>
        </p:nvSpPr>
        <p:spPr/>
        <p:txBody>
          <a:bodyPr>
            <a:normAutofit/>
          </a:bodyPr>
          <a:lstStyle/>
          <a:p>
            <a:r>
              <a:rPr lang="en-US" sz="3200" dirty="0" smtClean="0"/>
              <a:t>Cooperation</a:t>
            </a:r>
          </a:p>
          <a:p>
            <a:r>
              <a:rPr lang="en-US" sz="3200" dirty="0" smtClean="0"/>
              <a:t>Non-cooperation</a:t>
            </a:r>
          </a:p>
          <a:p>
            <a:r>
              <a:rPr lang="en-US" sz="3200" dirty="0" smtClean="0"/>
              <a:t>Intervention</a:t>
            </a:r>
          </a:p>
          <a:p>
            <a:endParaRPr lang="en-US" sz="3200" dirty="0"/>
          </a:p>
        </p:txBody>
      </p:sp>
      <p:pic>
        <p:nvPicPr>
          <p:cNvPr id="6" name="Picture 5"/>
          <p:cNvPicPr>
            <a:picLocks noChangeAspect="1"/>
          </p:cNvPicPr>
          <p:nvPr/>
        </p:nvPicPr>
        <p:blipFill>
          <a:blip r:embed="rId2"/>
          <a:stretch>
            <a:fillRect/>
          </a:stretch>
        </p:blipFill>
        <p:spPr>
          <a:xfrm>
            <a:off x="4688783" y="2427515"/>
            <a:ext cx="2702560" cy="2757714"/>
          </a:xfrm>
          <a:prstGeom prst="rect">
            <a:avLst/>
          </a:prstGeom>
        </p:spPr>
      </p:pic>
    </p:spTree>
    <p:extLst>
      <p:ext uri="{BB962C8B-B14F-4D97-AF65-F5344CB8AC3E}">
        <p14:creationId xmlns:p14="http://schemas.microsoft.com/office/powerpoint/2010/main" val="23472835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Cooperation</a:t>
            </a:r>
            <a:endParaRPr lang="en-US" dirty="0"/>
          </a:p>
        </p:txBody>
      </p:sp>
      <p:sp>
        <p:nvSpPr>
          <p:cNvPr id="2" name="Content Placeholder 1"/>
          <p:cNvSpPr>
            <a:spLocks noGrp="1"/>
          </p:cNvSpPr>
          <p:nvPr>
            <p:ph idx="1"/>
          </p:nvPr>
        </p:nvSpPr>
        <p:spPr/>
        <p:txBody>
          <a:bodyPr>
            <a:normAutofit/>
          </a:bodyPr>
          <a:lstStyle/>
          <a:p>
            <a:r>
              <a:rPr lang="en-US" sz="3200" dirty="0" smtClean="0"/>
              <a:t>Write letters to the editor or government representatives</a:t>
            </a:r>
          </a:p>
          <a:p>
            <a:r>
              <a:rPr lang="en-US" sz="3200" dirty="0" smtClean="0"/>
              <a:t>Hold public meetings and sign petitions</a:t>
            </a:r>
          </a:p>
          <a:p>
            <a:r>
              <a:rPr lang="en-US" sz="3200" dirty="0" smtClean="0"/>
              <a:t>Advertise your cause with flyers, posters, commercials, etc.</a:t>
            </a:r>
          </a:p>
          <a:p>
            <a:endParaRPr lang="en-US" sz="3200" dirty="0" smtClean="0"/>
          </a:p>
          <a:p>
            <a:pPr marL="0" indent="0">
              <a:buNone/>
            </a:pPr>
            <a:endParaRPr lang="en-US" sz="3200" dirty="0"/>
          </a:p>
        </p:txBody>
      </p:sp>
      <p:pic>
        <p:nvPicPr>
          <p:cNvPr id="4" name="Picture 3"/>
          <p:cNvPicPr>
            <a:picLocks noChangeAspect="1"/>
          </p:cNvPicPr>
          <p:nvPr/>
        </p:nvPicPr>
        <p:blipFill>
          <a:blip r:embed="rId2"/>
          <a:stretch>
            <a:fillRect/>
          </a:stretch>
        </p:blipFill>
        <p:spPr>
          <a:xfrm>
            <a:off x="6158009" y="656403"/>
            <a:ext cx="2501900" cy="2501900"/>
          </a:xfrm>
          <a:prstGeom prst="rect">
            <a:avLst/>
          </a:prstGeom>
        </p:spPr>
      </p:pic>
    </p:spTree>
    <p:extLst>
      <p:ext uri="{BB962C8B-B14F-4D97-AF65-F5344CB8AC3E}">
        <p14:creationId xmlns:p14="http://schemas.microsoft.com/office/powerpoint/2010/main" val="33830785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950913" y="946150"/>
            <a:ext cx="8193087" cy="3444875"/>
          </a:xfrm>
        </p:spPr>
        <p:txBody>
          <a:bodyPr/>
          <a:lstStyle/>
          <a:p>
            <a:r>
              <a:rPr lang="en-CA" dirty="0">
                <a:hlinkClick r:id="rId2"/>
              </a:rPr>
              <a:t>https://</a:t>
            </a:r>
            <a:r>
              <a:rPr lang="en-CA" dirty="0" smtClean="0">
                <a:hlinkClick r:id="rId2"/>
              </a:rPr>
              <a:t>www.change.org/petitions</a:t>
            </a:r>
            <a:endParaRPr lang="en-CA" dirty="0" smtClean="0"/>
          </a:p>
          <a:p>
            <a:r>
              <a:rPr lang="en-CA" dirty="0">
                <a:hlinkClick r:id="rId3"/>
              </a:rPr>
              <a:t>http://</a:t>
            </a:r>
            <a:r>
              <a:rPr lang="en-CA" dirty="0" smtClean="0">
                <a:hlinkClick r:id="rId3"/>
              </a:rPr>
              <a:t>www.amnesty.ca/get-involved/take-action-now/petition-library?gclid=CJHV5bmZiNMCFdW6wAod-JILzg</a:t>
            </a:r>
            <a:r>
              <a:rPr lang="en-CA" dirty="0" smtClean="0"/>
              <a:t>  </a:t>
            </a:r>
            <a:endParaRPr lang="en-CA" dirty="0"/>
          </a:p>
        </p:txBody>
      </p:sp>
      <p:sp>
        <p:nvSpPr>
          <p:cNvPr id="2" name="Title 1"/>
          <p:cNvSpPr>
            <a:spLocks noGrp="1"/>
          </p:cNvSpPr>
          <p:nvPr>
            <p:ph type="title" idx="4294967295"/>
          </p:nvPr>
        </p:nvSpPr>
        <p:spPr>
          <a:xfrm>
            <a:off x="0" y="373063"/>
            <a:ext cx="6799263" cy="542925"/>
          </a:xfrm>
        </p:spPr>
        <p:txBody>
          <a:bodyPr>
            <a:normAutofit fontScale="90000"/>
          </a:bodyPr>
          <a:lstStyle/>
          <a:p>
            <a:r>
              <a:rPr lang="en-US" dirty="0" smtClean="0"/>
              <a:t>Sign a Petition</a:t>
            </a:r>
            <a:endParaRPr lang="en-CA" dirty="0"/>
          </a:p>
        </p:txBody>
      </p:sp>
      <p:pic>
        <p:nvPicPr>
          <p:cNvPr id="4" name="Picture 3"/>
          <p:cNvPicPr>
            <a:picLocks noChangeAspect="1"/>
          </p:cNvPicPr>
          <p:nvPr/>
        </p:nvPicPr>
        <p:blipFill rotWithShape="1">
          <a:blip r:embed="rId4"/>
          <a:srcRect l="16826" t="12632" r="17317" b="23638"/>
          <a:stretch/>
        </p:blipFill>
        <p:spPr>
          <a:xfrm>
            <a:off x="1986316" y="2894695"/>
            <a:ext cx="5179833" cy="2993571"/>
          </a:xfrm>
          <a:prstGeom prst="rect">
            <a:avLst/>
          </a:prstGeom>
        </p:spPr>
      </p:pic>
    </p:spTree>
    <p:extLst>
      <p:ext uri="{BB962C8B-B14F-4D97-AF65-F5344CB8AC3E}">
        <p14:creationId xmlns:p14="http://schemas.microsoft.com/office/powerpoint/2010/main" val="26523734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Non-cooperation</a:t>
            </a:r>
            <a:endParaRPr lang="en-US" dirty="0"/>
          </a:p>
        </p:txBody>
      </p:sp>
      <p:sp>
        <p:nvSpPr>
          <p:cNvPr id="2" name="Content Placeholder 1"/>
          <p:cNvSpPr>
            <a:spLocks noGrp="1"/>
          </p:cNvSpPr>
          <p:nvPr>
            <p:ph idx="1"/>
          </p:nvPr>
        </p:nvSpPr>
        <p:spPr>
          <a:xfrm>
            <a:off x="667754" y="2476556"/>
            <a:ext cx="4712306" cy="3444997"/>
          </a:xfrm>
        </p:spPr>
        <p:txBody>
          <a:bodyPr>
            <a:normAutofit lnSpcReduction="10000"/>
          </a:bodyPr>
          <a:lstStyle/>
          <a:p>
            <a:r>
              <a:rPr lang="en-US" sz="3200" dirty="0" smtClean="0"/>
              <a:t>Refuse to buy from a certain place or country (boycott)</a:t>
            </a:r>
          </a:p>
          <a:p>
            <a:r>
              <a:rPr lang="en-US" sz="3200" dirty="0" smtClean="0"/>
              <a:t>Refuse to obey a law you feel is unjust</a:t>
            </a:r>
          </a:p>
          <a:p>
            <a:r>
              <a:rPr lang="en-US" sz="3200" dirty="0" smtClean="0"/>
              <a:t>Refuse to pay some or all of your taxes</a:t>
            </a:r>
          </a:p>
          <a:p>
            <a:endParaRPr lang="en-US" sz="3200" dirty="0"/>
          </a:p>
        </p:txBody>
      </p:sp>
      <p:pic>
        <p:nvPicPr>
          <p:cNvPr id="5" name="Picture 4" descr="boycott-graphic.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767107" y="2643928"/>
            <a:ext cx="2659108" cy="2651445"/>
          </a:xfrm>
          <a:prstGeom prst="rect">
            <a:avLst/>
          </a:prstGeom>
        </p:spPr>
      </p:pic>
    </p:spTree>
    <p:extLst>
      <p:ext uri="{BB962C8B-B14F-4D97-AF65-F5344CB8AC3E}">
        <p14:creationId xmlns:p14="http://schemas.microsoft.com/office/powerpoint/2010/main" val="14923819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Boycott of Oil Companies</a:t>
            </a:r>
            <a:endParaRPr lang="en-US" dirty="0"/>
          </a:p>
        </p:txBody>
      </p:sp>
      <p:pic>
        <p:nvPicPr>
          <p:cNvPr id="6" name="Content Placeholder 5" descr="burning-oil-rig-explosion-fire-photo11.jpg"/>
          <p:cNvPicPr>
            <a:picLocks noGrp="1" noChangeAspect="1"/>
          </p:cNvPicPr>
          <p:nvPr>
            <p:ph sz="half" idx="1"/>
          </p:nvPr>
        </p:nvPicPr>
        <p:blipFill>
          <a:blip r:embed="rId2" cstate="email">
            <a:extLst>
              <a:ext uri="{28A0092B-C50C-407E-A947-70E740481C1C}">
                <a14:useLocalDpi xmlns:a14="http://schemas.microsoft.com/office/drawing/2010/main" val="0"/>
              </a:ext>
            </a:extLst>
          </a:blip>
          <a:stretch>
            <a:fillRect/>
          </a:stretch>
        </p:blipFill>
        <p:spPr>
          <a:xfrm>
            <a:off x="609600" y="2944523"/>
            <a:ext cx="3087688" cy="2313566"/>
          </a:xfrm>
        </p:spPr>
      </p:pic>
      <p:pic>
        <p:nvPicPr>
          <p:cNvPr id="9" name="Content Placeholder 8" descr="oil_companies_logos2010-med.jpg"/>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3984625" y="2672556"/>
            <a:ext cx="2857500" cy="2857500"/>
          </a:xfrm>
        </p:spPr>
      </p:pic>
    </p:spTree>
    <p:extLst>
      <p:ext uri="{BB962C8B-B14F-4D97-AF65-F5344CB8AC3E}">
        <p14:creationId xmlns:p14="http://schemas.microsoft.com/office/powerpoint/2010/main" val="39537018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Intervention</a:t>
            </a:r>
            <a:endParaRPr lang="en-US" dirty="0"/>
          </a:p>
        </p:txBody>
      </p:sp>
      <p:sp>
        <p:nvSpPr>
          <p:cNvPr id="2" name="Content Placeholder 1"/>
          <p:cNvSpPr>
            <a:spLocks noGrp="1"/>
          </p:cNvSpPr>
          <p:nvPr>
            <p:ph idx="1"/>
          </p:nvPr>
        </p:nvSpPr>
        <p:spPr/>
        <p:txBody>
          <a:bodyPr>
            <a:normAutofit/>
          </a:bodyPr>
          <a:lstStyle/>
          <a:p>
            <a:r>
              <a:rPr lang="en-US" sz="3200" dirty="0" smtClean="0"/>
              <a:t>Participate in demonstrations</a:t>
            </a:r>
          </a:p>
          <a:p>
            <a:r>
              <a:rPr lang="en-US" sz="3200" dirty="0" smtClean="0"/>
              <a:t>Put yourself between people and groups trying to harm others</a:t>
            </a:r>
          </a:p>
          <a:p>
            <a:r>
              <a:rPr lang="en-US" sz="3200" dirty="0" smtClean="0"/>
              <a:t>Occupy land that is being misused in your opinion</a:t>
            </a:r>
          </a:p>
          <a:p>
            <a:endParaRPr lang="en-US" sz="3200" dirty="0"/>
          </a:p>
        </p:txBody>
      </p:sp>
      <p:pic>
        <p:nvPicPr>
          <p:cNvPr id="4" name="Picture 3"/>
          <p:cNvPicPr>
            <a:picLocks noChangeAspect="1"/>
          </p:cNvPicPr>
          <p:nvPr/>
        </p:nvPicPr>
        <p:blipFill>
          <a:blip r:embed="rId2"/>
          <a:stretch>
            <a:fillRect/>
          </a:stretch>
        </p:blipFill>
        <p:spPr>
          <a:xfrm>
            <a:off x="6801958" y="593119"/>
            <a:ext cx="1776200" cy="2302481"/>
          </a:xfrm>
          <a:prstGeom prst="rect">
            <a:avLst/>
          </a:prstGeom>
        </p:spPr>
      </p:pic>
    </p:spTree>
    <p:extLst>
      <p:ext uri="{BB962C8B-B14F-4D97-AF65-F5344CB8AC3E}">
        <p14:creationId xmlns:p14="http://schemas.microsoft.com/office/powerpoint/2010/main" val="29829531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Sit-ins &amp; “Tree-huggers”</a:t>
            </a:r>
            <a:endParaRPr lang="en-US" dirty="0"/>
          </a:p>
        </p:txBody>
      </p:sp>
      <p:pic>
        <p:nvPicPr>
          <p:cNvPr id="7" name="Content Placeholder 6" descr="_53288929_012164615-1.jpg"/>
          <p:cNvPicPr>
            <a:picLocks noGrp="1" noChangeAspect="1"/>
          </p:cNvPicPr>
          <p:nvPr>
            <p:ph sz="half" idx="1"/>
          </p:nvPr>
        </p:nvPicPr>
        <p:blipFill>
          <a:blip r:embed="rId2" cstate="email">
            <a:extLst>
              <a:ext uri="{28A0092B-C50C-407E-A947-70E740481C1C}">
                <a14:useLocalDpi xmlns:a14="http://schemas.microsoft.com/office/drawing/2010/main" val="0"/>
              </a:ext>
            </a:extLst>
          </a:blip>
          <a:stretch>
            <a:fillRect/>
          </a:stretch>
        </p:blipFill>
        <p:spPr>
          <a:xfrm>
            <a:off x="1176866" y="2545939"/>
            <a:ext cx="3746044" cy="2833752"/>
          </a:xfrm>
        </p:spPr>
      </p:pic>
      <p:pic>
        <p:nvPicPr>
          <p:cNvPr id="8" name="Content Placeholder 7" descr="Elaho-Giant-Rich-200x300.jpg"/>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143272" y="2052751"/>
            <a:ext cx="2614613" cy="3921920"/>
          </a:xfrm>
        </p:spPr>
      </p:pic>
    </p:spTree>
    <p:extLst>
      <p:ext uri="{BB962C8B-B14F-4D97-AF65-F5344CB8AC3E}">
        <p14:creationId xmlns:p14="http://schemas.microsoft.com/office/powerpoint/2010/main" val="29010809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98714" y="859970"/>
            <a:ext cx="7924800" cy="1477328"/>
          </a:xfrm>
          <a:prstGeom prst="rect">
            <a:avLst/>
          </a:prstGeom>
        </p:spPr>
        <p:txBody>
          <a:bodyPr wrap="square">
            <a:spAutoFit/>
          </a:bodyPr>
          <a:lstStyle/>
          <a:p>
            <a:r>
              <a:rPr lang="en-CA" dirty="0" smtClean="0"/>
              <a:t>Tank Man - </a:t>
            </a:r>
            <a:r>
              <a:rPr lang="en-CA" dirty="0" smtClean="0">
                <a:hlinkClick r:id="rId2"/>
              </a:rPr>
              <a:t>https</a:t>
            </a:r>
            <a:r>
              <a:rPr lang="en-CA" dirty="0">
                <a:hlinkClick r:id="rId2"/>
              </a:rPr>
              <a:t>://</a:t>
            </a:r>
            <a:r>
              <a:rPr lang="en-CA" dirty="0" smtClean="0">
                <a:hlinkClick r:id="rId2"/>
              </a:rPr>
              <a:t>www.youtube.com/watch?v=SACHK-W4o1E</a:t>
            </a:r>
            <a:endParaRPr lang="en-CA" dirty="0" smtClean="0"/>
          </a:p>
          <a:p>
            <a:endParaRPr lang="en-CA" dirty="0"/>
          </a:p>
          <a:p>
            <a:r>
              <a:rPr lang="en-CA" dirty="0" smtClean="0"/>
              <a:t>Behind </a:t>
            </a:r>
            <a:r>
              <a:rPr lang="en-CA" dirty="0"/>
              <a:t>the Swoosh - </a:t>
            </a:r>
            <a:r>
              <a:rPr lang="en-CA" dirty="0">
                <a:hlinkClick r:id="rId3"/>
              </a:rPr>
              <a:t>https://</a:t>
            </a:r>
            <a:r>
              <a:rPr lang="en-CA" dirty="0" smtClean="0">
                <a:hlinkClick r:id="rId3"/>
              </a:rPr>
              <a:t>www.youtube.com/watch?v=M5uYCWVfuPQ</a:t>
            </a:r>
            <a:r>
              <a:rPr lang="en-CA" dirty="0" smtClean="0"/>
              <a:t>   </a:t>
            </a:r>
          </a:p>
          <a:p>
            <a:endParaRPr lang="en-US" dirty="0"/>
          </a:p>
          <a:p>
            <a:r>
              <a:rPr lang="en-US" dirty="0"/>
              <a:t>Greenpeace - </a:t>
            </a:r>
            <a:r>
              <a:rPr lang="en-US" dirty="0">
                <a:hlinkClick r:id="rId4"/>
              </a:rPr>
              <a:t>https://</a:t>
            </a:r>
            <a:r>
              <a:rPr lang="en-US" dirty="0" smtClean="0">
                <a:hlinkClick r:id="rId4"/>
              </a:rPr>
              <a:t>www.youtube.com/watch?v=KokiUgvlwc4</a:t>
            </a:r>
            <a:r>
              <a:rPr lang="en-US" dirty="0" smtClean="0"/>
              <a:t> </a:t>
            </a:r>
            <a:endParaRPr lang="en-CA" dirty="0"/>
          </a:p>
        </p:txBody>
      </p:sp>
    </p:spTree>
    <p:extLst>
      <p:ext uri="{BB962C8B-B14F-4D97-AF65-F5344CB8AC3E}">
        <p14:creationId xmlns:p14="http://schemas.microsoft.com/office/powerpoint/2010/main" val="7999028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4" y="371990"/>
            <a:ext cx="6798735" cy="565120"/>
          </a:xfrm>
        </p:spPr>
        <p:txBody>
          <a:bodyPr>
            <a:normAutofit fontScale="90000"/>
          </a:bodyPr>
          <a:lstStyle/>
          <a:p>
            <a:r>
              <a:rPr lang="en-US" dirty="0" smtClean="0"/>
              <a:t>Journal Time!</a:t>
            </a:r>
            <a:endParaRPr lang="en-CA" dirty="0"/>
          </a:p>
        </p:txBody>
      </p:sp>
      <p:pic>
        <p:nvPicPr>
          <p:cNvPr id="1026" name="Picture 2" descr="Image result for journ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6231" y="1088572"/>
            <a:ext cx="7620000" cy="5248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31791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lated image"/>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767807" y="2627110"/>
            <a:ext cx="4376193" cy="42308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63285" y="337457"/>
            <a:ext cx="6564087" cy="1550990"/>
          </a:xfrm>
        </p:spPr>
        <p:txBody>
          <a:bodyPr>
            <a:normAutofit/>
          </a:bodyPr>
          <a:lstStyle/>
          <a:p>
            <a:r>
              <a:rPr lang="en-US" sz="4400" b="1" dirty="0" smtClean="0"/>
              <a:t>What is a Global Village?</a:t>
            </a:r>
            <a:endParaRPr lang="en-CA" sz="4400" b="1" dirty="0"/>
          </a:p>
        </p:txBody>
      </p:sp>
      <p:sp>
        <p:nvSpPr>
          <p:cNvPr id="3" name="Content Placeholder 2"/>
          <p:cNvSpPr>
            <a:spLocks noGrp="1"/>
          </p:cNvSpPr>
          <p:nvPr>
            <p:ph idx="1"/>
          </p:nvPr>
        </p:nvSpPr>
        <p:spPr>
          <a:xfrm>
            <a:off x="163285" y="1211725"/>
            <a:ext cx="6934201" cy="2073953"/>
          </a:xfrm>
        </p:spPr>
        <p:txBody>
          <a:bodyPr>
            <a:normAutofit/>
          </a:bodyPr>
          <a:lstStyle/>
          <a:p>
            <a:r>
              <a:rPr lang="en-CA" sz="2800" dirty="0">
                <a:latin typeface="Times New Roman" panose="02020603050405020304" pitchFamily="18" charset="0"/>
                <a:cs typeface="Times New Roman" panose="02020603050405020304" pitchFamily="18" charset="0"/>
              </a:rPr>
              <a:t>the world viewed as a community in which distance and isolation have been dramatically reduced by electronic media (such as television and the Internet)</a:t>
            </a:r>
            <a:endParaRPr lang="en-CA"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537414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90862" y="407988"/>
            <a:ext cx="6347714" cy="1320800"/>
          </a:xfrm>
        </p:spPr>
        <p:txBody>
          <a:bodyPr/>
          <a:lstStyle/>
          <a:p>
            <a:r>
              <a:rPr lang="en-US" dirty="0" smtClean="0"/>
              <a:t>What is a Global Village?</a:t>
            </a:r>
            <a:endParaRPr lang="en-CA" dirty="0"/>
          </a:p>
        </p:txBody>
      </p:sp>
      <p:sp>
        <p:nvSpPr>
          <p:cNvPr id="3" name="Content Placeholder 2"/>
          <p:cNvSpPr>
            <a:spLocks noGrp="1"/>
          </p:cNvSpPr>
          <p:nvPr>
            <p:ph idx="4294967295"/>
          </p:nvPr>
        </p:nvSpPr>
        <p:spPr>
          <a:xfrm>
            <a:off x="76200" y="1728788"/>
            <a:ext cx="7859486" cy="4878387"/>
          </a:xfrm>
        </p:spPr>
        <p:txBody>
          <a:bodyPr>
            <a:normAutofit/>
          </a:bodyPr>
          <a:lstStyle/>
          <a:p>
            <a:r>
              <a:rPr lang="en-CA" sz="2800" dirty="0">
                <a:latin typeface="Times New Roman" panose="02020603050405020304" pitchFamily="18" charset="0"/>
                <a:cs typeface="Times New Roman" panose="02020603050405020304" pitchFamily="18" charset="0"/>
              </a:rPr>
              <a:t>Even though we are all part of the "global village", only some people believe in maintaining strong values that help sustain and contribute to a better world. </a:t>
            </a:r>
            <a:endParaRPr lang="en-CA" sz="2800" dirty="0" smtClean="0">
              <a:latin typeface="Times New Roman" panose="02020603050405020304" pitchFamily="18" charset="0"/>
              <a:cs typeface="Times New Roman" panose="02020603050405020304" pitchFamily="18" charset="0"/>
            </a:endParaRPr>
          </a:p>
          <a:p>
            <a:r>
              <a:rPr lang="en-CA" sz="2800" dirty="0" smtClean="0">
                <a:latin typeface="Times New Roman" panose="02020603050405020304" pitchFamily="18" charset="0"/>
                <a:cs typeface="Times New Roman" panose="02020603050405020304" pitchFamily="18" charset="0"/>
              </a:rPr>
              <a:t>It </a:t>
            </a:r>
            <a:r>
              <a:rPr lang="en-CA" sz="2800" dirty="0">
                <a:latin typeface="Times New Roman" panose="02020603050405020304" pitchFamily="18" charset="0"/>
                <a:cs typeface="Times New Roman" panose="02020603050405020304" pitchFamily="18" charset="0"/>
              </a:rPr>
              <a:t>is important to have a global perspective and to inform yourself about global issues because we are part of an interconnected and interdependent community. </a:t>
            </a:r>
          </a:p>
        </p:txBody>
      </p:sp>
    </p:spTree>
    <p:extLst>
      <p:ext uri="{BB962C8B-B14F-4D97-AF65-F5344CB8AC3E}">
        <p14:creationId xmlns:p14="http://schemas.microsoft.com/office/powerpoint/2010/main" val="39065520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6347713" cy="1320800"/>
          </a:xfrm>
        </p:spPr>
        <p:txBody>
          <a:bodyPr/>
          <a:lstStyle/>
          <a:p>
            <a:r>
              <a:rPr lang="en-US" dirty="0" smtClean="0"/>
              <a:t>What is a Global Citizen?</a:t>
            </a:r>
            <a:endParaRPr lang="en-CA" dirty="0"/>
          </a:p>
        </p:txBody>
      </p:sp>
      <p:sp>
        <p:nvSpPr>
          <p:cNvPr id="3" name="Content Placeholder 2"/>
          <p:cNvSpPr>
            <a:spLocks noGrp="1"/>
          </p:cNvSpPr>
          <p:nvPr>
            <p:ph idx="1"/>
          </p:nvPr>
        </p:nvSpPr>
        <p:spPr>
          <a:xfrm>
            <a:off x="0" y="1360714"/>
            <a:ext cx="7968343" cy="4465562"/>
          </a:xfrm>
        </p:spPr>
        <p:txBody>
          <a:bodyPr>
            <a:noAutofit/>
          </a:bodyPr>
          <a:lstStyle/>
          <a:p>
            <a:r>
              <a:rPr lang="en-CA" sz="2400" dirty="0">
                <a:latin typeface="Times New Roman" panose="02020603050405020304" pitchFamily="18" charset="0"/>
                <a:cs typeface="Times New Roman" panose="02020603050405020304" pitchFamily="18" charset="0"/>
              </a:rPr>
              <a:t>People have different opinions about what it means to be a global citizen. </a:t>
            </a:r>
            <a:endParaRPr lang="en-CA" sz="2400" dirty="0" smtClean="0">
              <a:latin typeface="Times New Roman" panose="02020603050405020304" pitchFamily="18" charset="0"/>
              <a:cs typeface="Times New Roman" panose="02020603050405020304" pitchFamily="18" charset="0"/>
            </a:endParaRPr>
          </a:p>
          <a:p>
            <a:r>
              <a:rPr lang="en-CA" sz="2400" dirty="0" smtClean="0">
                <a:latin typeface="Times New Roman" panose="02020603050405020304" pitchFamily="18" charset="0"/>
                <a:cs typeface="Times New Roman" panose="02020603050405020304" pitchFamily="18" charset="0"/>
              </a:rPr>
              <a:t>For </a:t>
            </a:r>
            <a:r>
              <a:rPr lang="en-CA" sz="2400" dirty="0">
                <a:latin typeface="Times New Roman" panose="02020603050405020304" pitchFamily="18" charset="0"/>
                <a:cs typeface="Times New Roman" panose="02020603050405020304" pitchFamily="18" charset="0"/>
              </a:rPr>
              <a:t>some, global citizenship means international trade and investment. </a:t>
            </a:r>
            <a:endParaRPr lang="en-CA" sz="2400" dirty="0" smtClean="0">
              <a:latin typeface="Times New Roman" panose="02020603050405020304" pitchFamily="18" charset="0"/>
              <a:cs typeface="Times New Roman" panose="02020603050405020304" pitchFamily="18" charset="0"/>
            </a:endParaRPr>
          </a:p>
          <a:p>
            <a:r>
              <a:rPr lang="en-CA" sz="2400" dirty="0" smtClean="0">
                <a:latin typeface="Times New Roman" panose="02020603050405020304" pitchFamily="18" charset="0"/>
                <a:cs typeface="Times New Roman" panose="02020603050405020304" pitchFamily="18" charset="0"/>
              </a:rPr>
              <a:t>For </a:t>
            </a:r>
            <a:r>
              <a:rPr lang="en-CA" sz="2400" dirty="0">
                <a:latin typeface="Times New Roman" panose="02020603050405020304" pitchFamily="18" charset="0"/>
                <a:cs typeface="Times New Roman" panose="02020603050405020304" pitchFamily="18" charset="0"/>
              </a:rPr>
              <a:t>others, global citizenship means being responsible for our Earth, its resources, and our fellow citizens. They are concerned, for example, that technology and industry around the world threatens the environment of the Earth as a whole. </a:t>
            </a:r>
            <a:endParaRPr lang="en-CA" sz="24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942973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Global Citizen?</a:t>
            </a:r>
            <a:endParaRPr lang="en-CA" dirty="0"/>
          </a:p>
        </p:txBody>
      </p:sp>
      <p:sp>
        <p:nvSpPr>
          <p:cNvPr id="3" name="Content Placeholder 2"/>
          <p:cNvSpPr>
            <a:spLocks noGrp="1"/>
          </p:cNvSpPr>
          <p:nvPr>
            <p:ph idx="1"/>
          </p:nvPr>
        </p:nvSpPr>
        <p:spPr>
          <a:xfrm>
            <a:off x="490526" y="1463904"/>
            <a:ext cx="6585858" cy="3880773"/>
          </a:xfrm>
        </p:spPr>
        <p:txBody>
          <a:bodyPr/>
          <a:lstStyle/>
          <a:p>
            <a:r>
              <a:rPr lang="en-CA" sz="2800" dirty="0">
                <a:latin typeface="Times New Roman" panose="02020603050405020304" pitchFamily="18" charset="0"/>
                <a:cs typeface="Times New Roman" panose="02020603050405020304" pitchFamily="18" charset="0"/>
              </a:rPr>
              <a:t>Still others see global citizenship as the responsibility to ensure that all the peoples of the world can live in peace, enjoying an adequate quality of life. </a:t>
            </a:r>
          </a:p>
          <a:p>
            <a:endParaRPr lang="en-CA" dirty="0"/>
          </a:p>
        </p:txBody>
      </p:sp>
      <p:pic>
        <p:nvPicPr>
          <p:cNvPr id="3074" name="Picture 2" descr="Image result for global citiz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0057" y="3238500"/>
            <a:ext cx="3622676" cy="3622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6956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489858"/>
            <a:ext cx="7986713" cy="5617256"/>
          </a:xfrm>
        </p:spPr>
        <p:txBody>
          <a:bodyPr>
            <a:normAutofit/>
          </a:bodyPr>
          <a:lstStyle/>
          <a:p>
            <a:pPr marL="0" indent="0" algn="ctr">
              <a:buNone/>
            </a:pPr>
            <a:r>
              <a:rPr lang="en-US" sz="4000" b="1" dirty="0" smtClean="0">
                <a:solidFill>
                  <a:srgbClr val="92D050"/>
                </a:solidFill>
                <a:latin typeface="Times New Roman" panose="02020603050405020304" pitchFamily="18" charset="0"/>
                <a:cs typeface="Times New Roman" panose="02020603050405020304" pitchFamily="18" charset="0"/>
              </a:rPr>
              <a:t>Definitions!</a:t>
            </a:r>
            <a:endParaRPr lang="en-CA" sz="4000" b="1" dirty="0" smtClean="0">
              <a:solidFill>
                <a:srgbClr val="92D050"/>
              </a:solidFill>
              <a:latin typeface="Times New Roman" panose="02020603050405020304" pitchFamily="18" charset="0"/>
              <a:cs typeface="Times New Roman" panose="02020603050405020304" pitchFamily="18" charset="0"/>
            </a:endParaRPr>
          </a:p>
          <a:p>
            <a:r>
              <a:rPr lang="en-CA" sz="2400" b="1" dirty="0" smtClean="0">
                <a:latin typeface="Times New Roman" panose="02020603050405020304" pitchFamily="18" charset="0"/>
                <a:cs typeface="Times New Roman" panose="02020603050405020304" pitchFamily="18" charset="0"/>
              </a:rPr>
              <a:t>Global</a:t>
            </a:r>
            <a:r>
              <a:rPr lang="en-CA" sz="2400" dirty="0" smtClean="0">
                <a:latin typeface="Times New Roman" panose="02020603050405020304" pitchFamily="18" charset="0"/>
                <a:cs typeface="Times New Roman" panose="02020603050405020304" pitchFamily="18" charset="0"/>
              </a:rPr>
              <a:t> - looking at the entire world and everything that is in it. </a:t>
            </a:r>
          </a:p>
          <a:p>
            <a:r>
              <a:rPr lang="en-CA" sz="2400" b="1" dirty="0" smtClean="0">
                <a:latin typeface="Times New Roman" panose="02020603050405020304" pitchFamily="18" charset="0"/>
                <a:cs typeface="Times New Roman" panose="02020603050405020304" pitchFamily="18" charset="0"/>
              </a:rPr>
              <a:t>Village</a:t>
            </a:r>
            <a:r>
              <a:rPr lang="en-CA" sz="2400" dirty="0" smtClean="0">
                <a:latin typeface="Times New Roman" panose="02020603050405020304" pitchFamily="18" charset="0"/>
                <a:cs typeface="Times New Roman" panose="02020603050405020304" pitchFamily="18" charset="0"/>
              </a:rPr>
              <a:t> </a:t>
            </a:r>
            <a:r>
              <a:rPr lang="en-CA" sz="2400" dirty="0">
                <a:latin typeface="Times New Roman" panose="02020603050405020304" pitchFamily="18" charset="0"/>
                <a:cs typeface="Times New Roman" panose="02020603050405020304" pitchFamily="18" charset="0"/>
              </a:rPr>
              <a:t>- a small community that has shared values and a common vision. </a:t>
            </a:r>
            <a:endParaRPr lang="en-CA" sz="2400" dirty="0" smtClean="0">
              <a:latin typeface="Times New Roman" panose="02020603050405020304" pitchFamily="18" charset="0"/>
              <a:cs typeface="Times New Roman" panose="02020603050405020304" pitchFamily="18" charset="0"/>
            </a:endParaRPr>
          </a:p>
          <a:p>
            <a:r>
              <a:rPr lang="en-CA" sz="2400" b="1" dirty="0" smtClean="0">
                <a:latin typeface="Times New Roman" panose="02020603050405020304" pitchFamily="18" charset="0"/>
                <a:cs typeface="Times New Roman" panose="02020603050405020304" pitchFamily="18" charset="0"/>
              </a:rPr>
              <a:t>Interconnected</a:t>
            </a:r>
            <a:r>
              <a:rPr lang="en-CA" sz="2400" dirty="0" smtClean="0">
                <a:latin typeface="Times New Roman" panose="02020603050405020304" pitchFamily="18" charset="0"/>
                <a:cs typeface="Times New Roman" panose="02020603050405020304" pitchFamily="18" charset="0"/>
              </a:rPr>
              <a:t> </a:t>
            </a:r>
            <a:r>
              <a:rPr lang="en-CA" sz="2400" dirty="0">
                <a:latin typeface="Times New Roman" panose="02020603050405020304" pitchFamily="18" charset="0"/>
                <a:cs typeface="Times New Roman" panose="02020603050405020304" pitchFamily="18" charset="0"/>
              </a:rPr>
              <a:t>- Every action from every person affects the world. For example, our pollution in North America can have an effect on the Arctic or another part of the world. We are "connected" with each other. </a:t>
            </a:r>
            <a:endParaRPr lang="en-CA" sz="2400" dirty="0" smtClean="0">
              <a:latin typeface="Times New Roman" panose="02020603050405020304" pitchFamily="18" charset="0"/>
              <a:cs typeface="Times New Roman" panose="02020603050405020304" pitchFamily="18" charset="0"/>
            </a:endParaRPr>
          </a:p>
          <a:p>
            <a:r>
              <a:rPr lang="en-CA" sz="2400" b="1" dirty="0" smtClean="0">
                <a:latin typeface="Times New Roman" panose="02020603050405020304" pitchFamily="18" charset="0"/>
                <a:cs typeface="Times New Roman" panose="02020603050405020304" pitchFamily="18" charset="0"/>
              </a:rPr>
              <a:t>Interdependent </a:t>
            </a:r>
            <a:r>
              <a:rPr lang="en-CA" sz="2400" dirty="0">
                <a:latin typeface="Times New Roman" panose="02020603050405020304" pitchFamily="18" charset="0"/>
                <a:cs typeface="Times New Roman" panose="02020603050405020304" pitchFamily="18" charset="0"/>
              </a:rPr>
              <a:t>- We are "dependent" on each other. For example, we hope that other countries and continents control their pollution so that we can live in a stable environment.</a:t>
            </a:r>
          </a:p>
        </p:txBody>
      </p:sp>
    </p:spTree>
    <p:extLst>
      <p:ext uri="{BB962C8B-B14F-4D97-AF65-F5344CB8AC3E}">
        <p14:creationId xmlns:p14="http://schemas.microsoft.com/office/powerpoint/2010/main" val="39805548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Minds On: Video Analysis</a:t>
            </a:r>
            <a:endParaRPr lang="en-US" dirty="0"/>
          </a:p>
        </p:txBody>
      </p:sp>
      <p:sp>
        <p:nvSpPr>
          <p:cNvPr id="2" name="Content Placeholder 1"/>
          <p:cNvSpPr>
            <a:spLocks noGrp="1"/>
          </p:cNvSpPr>
          <p:nvPr>
            <p:ph idx="1"/>
          </p:nvPr>
        </p:nvSpPr>
        <p:spPr/>
        <p:txBody>
          <a:bodyPr>
            <a:normAutofit/>
          </a:bodyPr>
          <a:lstStyle/>
          <a:p>
            <a:r>
              <a:rPr lang="en-US" sz="3200" dirty="0">
                <a:solidFill>
                  <a:schemeClr val="tx2">
                    <a:lumMod val="75000"/>
                  </a:schemeClr>
                </a:solidFill>
                <a:hlinkClick r:id="rId2"/>
              </a:rPr>
              <a:t>https://www.youtube.com/watch?v=</a:t>
            </a:r>
            <a:r>
              <a:rPr lang="en-US" sz="3200" dirty="0" smtClean="0">
                <a:solidFill>
                  <a:schemeClr val="tx2">
                    <a:lumMod val="75000"/>
                  </a:schemeClr>
                </a:solidFill>
                <a:hlinkClick r:id="rId2"/>
              </a:rPr>
              <a:t>j0vYTFve7tA</a:t>
            </a:r>
            <a:endParaRPr lang="en-US" sz="3200" dirty="0" smtClean="0">
              <a:solidFill>
                <a:schemeClr val="tx2">
                  <a:lumMod val="75000"/>
                </a:schemeClr>
              </a:solidFill>
            </a:endParaRPr>
          </a:p>
          <a:p>
            <a:r>
              <a:rPr lang="en-US" sz="3200" dirty="0">
                <a:solidFill>
                  <a:schemeClr val="tx2">
                    <a:lumMod val="75000"/>
                  </a:schemeClr>
                </a:solidFill>
                <a:hlinkClick r:id="rId3"/>
              </a:rPr>
              <a:t>https://www.youtube.com/watch?v=moC-</a:t>
            </a:r>
            <a:r>
              <a:rPr lang="en-US" sz="3200" dirty="0" smtClean="0">
                <a:solidFill>
                  <a:schemeClr val="tx2">
                    <a:lumMod val="75000"/>
                  </a:schemeClr>
                </a:solidFill>
                <a:hlinkClick r:id="rId3"/>
              </a:rPr>
              <a:t>phhfo70</a:t>
            </a:r>
            <a:endParaRPr lang="en-US" sz="3200" dirty="0" smtClean="0">
              <a:solidFill>
                <a:schemeClr val="tx2">
                  <a:lumMod val="75000"/>
                </a:schemeClr>
              </a:solidFill>
            </a:endParaRPr>
          </a:p>
          <a:p>
            <a:r>
              <a:rPr lang="en-US" sz="3200" dirty="0" smtClean="0"/>
              <a:t>After each video, fill out the appropriate information for the chart.</a:t>
            </a:r>
          </a:p>
          <a:p>
            <a:pPr marL="0" indent="0">
              <a:buNone/>
            </a:pPr>
            <a:endParaRPr lang="en-US" sz="3200" dirty="0"/>
          </a:p>
        </p:txBody>
      </p:sp>
    </p:spTree>
    <p:extLst>
      <p:ext uri="{BB962C8B-B14F-4D97-AF65-F5344CB8AC3E}">
        <p14:creationId xmlns:p14="http://schemas.microsoft.com/office/powerpoint/2010/main" val="17602700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2547938" y="368300"/>
            <a:ext cx="6596062" cy="655638"/>
          </a:xfrm>
        </p:spPr>
        <p:txBody>
          <a:bodyPr>
            <a:normAutofit/>
          </a:bodyPr>
          <a:lstStyle/>
          <a:p>
            <a:r>
              <a:rPr lang="en-US" dirty="0" smtClean="0"/>
              <a:t>Want to bring about change?</a:t>
            </a:r>
            <a:endParaRPr lang="en-US" dirty="0"/>
          </a:p>
        </p:txBody>
      </p:sp>
      <p:sp>
        <p:nvSpPr>
          <p:cNvPr id="4" name="Text Placeholder 3"/>
          <p:cNvSpPr>
            <a:spLocks noGrp="1"/>
          </p:cNvSpPr>
          <p:nvPr>
            <p:ph type="body" idx="4294967295"/>
          </p:nvPr>
        </p:nvSpPr>
        <p:spPr>
          <a:xfrm>
            <a:off x="2547938" y="3735388"/>
            <a:ext cx="6596062" cy="1089025"/>
          </a:xfrm>
        </p:spPr>
        <p:txBody>
          <a:bodyPr>
            <a:noAutofit/>
          </a:bodyPr>
          <a:lstStyle/>
          <a:p>
            <a:r>
              <a:rPr lang="en-US" sz="6600" dirty="0" smtClean="0"/>
              <a:t>Get Active!</a:t>
            </a:r>
            <a:endParaRPr lang="en-US" sz="6600" dirty="0"/>
          </a:p>
        </p:txBody>
      </p:sp>
      <p:pic>
        <p:nvPicPr>
          <p:cNvPr id="5" name="Picture 4" descr="active citizen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0826" y="1549400"/>
            <a:ext cx="7924800" cy="3800688"/>
          </a:xfrm>
          <a:prstGeom prst="rect">
            <a:avLst/>
          </a:prstGeom>
        </p:spPr>
      </p:pic>
    </p:spTree>
    <p:extLst>
      <p:ext uri="{BB962C8B-B14F-4D97-AF65-F5344CB8AC3E}">
        <p14:creationId xmlns:p14="http://schemas.microsoft.com/office/powerpoint/2010/main" val="18612166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Mahatma Gandhi</a:t>
            </a:r>
            <a:endParaRPr lang="en-US" dirty="0"/>
          </a:p>
        </p:txBody>
      </p:sp>
      <p:pic>
        <p:nvPicPr>
          <p:cNvPr id="7" name="Content Placeholder 6" descr="5810891.jpg"/>
          <p:cNvPicPr>
            <a:picLocks noGrp="1" noChangeAspect="1"/>
          </p:cNvPicPr>
          <p:nvPr>
            <p:ph sz="half" idx="1"/>
          </p:nvPr>
        </p:nvPicPr>
        <p:blipFill>
          <a:blip r:embed="rId2" cstate="email">
            <a:extLst>
              <a:ext uri="{28A0092B-C50C-407E-A947-70E740481C1C}">
                <a14:useLocalDpi xmlns:a14="http://schemas.microsoft.com/office/drawing/2010/main" val="0"/>
              </a:ext>
            </a:extLst>
          </a:blip>
          <a:stretch>
            <a:fillRect/>
          </a:stretch>
        </p:blipFill>
        <p:spPr>
          <a:xfrm>
            <a:off x="1034142" y="2160590"/>
            <a:ext cx="2610644" cy="3154528"/>
          </a:xfrm>
        </p:spPr>
      </p:pic>
      <p:sp>
        <p:nvSpPr>
          <p:cNvPr id="6" name="Content Placeholder 5"/>
          <p:cNvSpPr>
            <a:spLocks noGrp="1"/>
          </p:cNvSpPr>
          <p:nvPr>
            <p:ph sz="half" idx="2"/>
          </p:nvPr>
        </p:nvSpPr>
        <p:spPr>
          <a:xfrm>
            <a:off x="3869203" y="2160590"/>
            <a:ext cx="3641939" cy="3880773"/>
          </a:xfrm>
        </p:spPr>
        <p:txBody>
          <a:bodyPr>
            <a:normAutofit/>
          </a:bodyPr>
          <a:lstStyle/>
          <a:p>
            <a:pPr marL="0" indent="0">
              <a:buNone/>
            </a:pPr>
            <a:r>
              <a:rPr lang="en-US" sz="4000" i="1" dirty="0" smtClean="0"/>
              <a:t>“Be the change that you wish to see in the world.”</a:t>
            </a:r>
            <a:endParaRPr lang="en-US" sz="4000" i="1" dirty="0"/>
          </a:p>
        </p:txBody>
      </p:sp>
    </p:spTree>
    <p:extLst>
      <p:ext uri="{BB962C8B-B14F-4D97-AF65-F5344CB8AC3E}">
        <p14:creationId xmlns:p14="http://schemas.microsoft.com/office/powerpoint/2010/main" val="3993007738"/>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1636</TotalTime>
  <Words>600</Words>
  <Application>Microsoft Office PowerPoint</Application>
  <PresentationFormat>On-screen Show (4:3)</PresentationFormat>
  <Paragraphs>65</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Times New Roman</vt:lpstr>
      <vt:lpstr>Trebuchet MS</vt:lpstr>
      <vt:lpstr>Wingdings 3</vt:lpstr>
      <vt:lpstr>Facet</vt:lpstr>
      <vt:lpstr>Global Citizenship and Getting Active </vt:lpstr>
      <vt:lpstr>What is a Global Village?</vt:lpstr>
      <vt:lpstr>What is a Global Village?</vt:lpstr>
      <vt:lpstr>What is a Global Citizen?</vt:lpstr>
      <vt:lpstr>What is a Global Citizen?</vt:lpstr>
      <vt:lpstr>PowerPoint Presentation</vt:lpstr>
      <vt:lpstr>Minds On: Video Analysis</vt:lpstr>
      <vt:lpstr>Want to bring about change?</vt:lpstr>
      <vt:lpstr>Mahatma Gandhi</vt:lpstr>
      <vt:lpstr>Why Get Active…</vt:lpstr>
      <vt:lpstr>3 General Ways to Get Active  </vt:lpstr>
      <vt:lpstr>Cooperation</vt:lpstr>
      <vt:lpstr>Sign a Petition</vt:lpstr>
      <vt:lpstr>Non-cooperation</vt:lpstr>
      <vt:lpstr>Boycott of Oil Companies</vt:lpstr>
      <vt:lpstr>Intervention</vt:lpstr>
      <vt:lpstr>Sit-ins &amp; “Tree-huggers”</vt:lpstr>
      <vt:lpstr>PowerPoint Presentation</vt:lpstr>
      <vt:lpstr>Journal Time!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Monday, November 10, 2014</dc:title>
  <dc:creator>Bob Vranich</dc:creator>
  <cp:lastModifiedBy>Neals, Lesley</cp:lastModifiedBy>
  <cp:revision>12</cp:revision>
  <dcterms:created xsi:type="dcterms:W3CDTF">2014-11-09T20:10:55Z</dcterms:created>
  <dcterms:modified xsi:type="dcterms:W3CDTF">2017-05-30T17:45:36Z</dcterms:modified>
</cp:coreProperties>
</file>