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7" r:id="rId3"/>
    <p:sldId id="268" r:id="rId4"/>
    <p:sldId id="273" r:id="rId5"/>
    <p:sldId id="274" r:id="rId6"/>
    <p:sldId id="275" r:id="rId7"/>
    <p:sldId id="265" r:id="rId8"/>
    <p:sldId id="282" r:id="rId9"/>
    <p:sldId id="276" r:id="rId10"/>
    <p:sldId id="277" r:id="rId11"/>
    <p:sldId id="278" r:id="rId12"/>
    <p:sldId id="279" r:id="rId13"/>
    <p:sldId id="280" r:id="rId14"/>
    <p:sldId id="281" r:id="rId15"/>
    <p:sldId id="259" r:id="rId16"/>
    <p:sldId id="260" r:id="rId17"/>
    <p:sldId id="261" r:id="rId18"/>
    <p:sldId id="262" r:id="rId19"/>
    <p:sldId id="263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55E33FE-C1D0-408F-A307-6305FC313071}" type="datetimeFigureOut">
              <a:rPr lang="en-CA" smtClean="0"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CE463A0-844B-4E9B-8B80-3488D9C62D2A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OJE3EgTGg9k&amp;feature=relmf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youtube.com/watch?v=ej68sIEI8F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X_yW4-cgG4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www.youtube.com/watch?v=zsq68qRexF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gmNkYUL_Cw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5003800" y="3860800"/>
            <a:ext cx="4140200" cy="2520950"/>
          </a:xfrm>
        </p:spPr>
        <p:txBody>
          <a:bodyPr>
            <a:normAutofit/>
          </a:bodyPr>
          <a:lstStyle/>
          <a:p>
            <a:pPr marL="45720" indent="0" algn="ctr" eaLnBrk="1" hangingPunct="1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</a:t>
            </a:r>
            <a:r>
              <a:rPr lang="en-C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Neals</a:t>
            </a:r>
            <a:endParaRPr lang="en-C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eaLnBrk="1" hangingPunct="1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CHC </a:t>
            </a:r>
            <a:r>
              <a:rPr lang="en-C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endParaRPr lang="en-C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eaLnBrk="1" hangingPunct="1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Room: </a:t>
            </a:r>
            <a:r>
              <a:rPr lang="en-C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215</a:t>
            </a:r>
            <a:endParaRPr lang="en-C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en-C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763588" y="2133600"/>
            <a:ext cx="8380412" cy="1055688"/>
          </a:xfrm>
        </p:spPr>
        <p:txBody>
          <a:bodyPr>
            <a:noAutofit/>
          </a:bodyPr>
          <a:lstStyle/>
          <a:p>
            <a:pPr eaLnBrk="1" hangingPunct="1"/>
            <a:r>
              <a:rPr lang="en-CA" sz="6600" b="1" dirty="0" smtClean="0">
                <a:latin typeface="Times New Roman" pitchFamily="18" charset="0"/>
                <a:cs typeface="Times New Roman" pitchFamily="18" charset="0"/>
              </a:rPr>
              <a:t>Welcome to Canadian History Since 1914!</a:t>
            </a:r>
          </a:p>
        </p:txBody>
      </p:sp>
    </p:spTree>
    <p:extLst>
      <p:ext uri="{BB962C8B-B14F-4D97-AF65-F5344CB8AC3E}">
        <p14:creationId xmlns:p14="http://schemas.microsoft.com/office/powerpoint/2010/main" val="23358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8245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sz="2800" dirty="0" smtClean="0"/>
              <a:t>Close your eyes: pretend you are an Icelandic immigrant living in the area of Lindsay in the early 1800’s and you see a Moose.</a:t>
            </a:r>
            <a:endParaRPr lang="en-CA" sz="2800" dirty="0"/>
          </a:p>
          <a:p>
            <a:pPr>
              <a:defRPr/>
            </a:pPr>
            <a:r>
              <a:rPr lang="en-CA" sz="2800" b="1" u="sng" dirty="0" smtClean="0"/>
              <a:t>Two</a:t>
            </a:r>
            <a:r>
              <a:rPr lang="en-CA" sz="2800" dirty="0" smtClean="0"/>
              <a:t> ways to think about history:</a:t>
            </a:r>
            <a:endParaRPr lang="en-CA" sz="2800" dirty="0"/>
          </a:p>
          <a:p>
            <a:pPr>
              <a:buFont typeface="Arial" charset="0"/>
              <a:buAutoNum type="arabicParenR"/>
              <a:defRPr/>
            </a:pPr>
            <a:r>
              <a:rPr lang="en-CA" sz="2800" b="1" dirty="0" smtClean="0">
                <a:solidFill>
                  <a:srgbClr val="D60093"/>
                </a:solidFill>
              </a:rPr>
              <a:t>We can be in the shoes of the people of the past and be a part of it to try and understand why</a:t>
            </a:r>
            <a:r>
              <a:rPr lang="en-CA" sz="2800" dirty="0" smtClean="0"/>
              <a:t> </a:t>
            </a:r>
          </a:p>
          <a:p>
            <a:pPr>
              <a:buFont typeface="Arial" charset="0"/>
              <a:buAutoNum type="arabicParenR"/>
              <a:defRPr/>
            </a:pPr>
            <a:r>
              <a:rPr lang="en-CA" sz="2800" b="1" dirty="0" smtClean="0">
                <a:solidFill>
                  <a:srgbClr val="00FFFF"/>
                </a:solidFill>
              </a:rPr>
              <a:t>We can never understand the past through people because what they thought in the past is nothing like the way we think today</a:t>
            </a:r>
            <a:r>
              <a:rPr lang="en-CA" sz="2800" dirty="0" smtClean="0">
                <a:solidFill>
                  <a:srgbClr val="00FFFF"/>
                </a:solidFill>
              </a:rPr>
              <a:t>.</a:t>
            </a:r>
            <a:endParaRPr lang="en-CA" dirty="0" smtClean="0">
              <a:solidFill>
                <a:srgbClr val="00FFFF"/>
              </a:solidFill>
            </a:endParaRPr>
          </a:p>
          <a:p>
            <a:pPr>
              <a:defRPr/>
            </a:pPr>
            <a:r>
              <a:rPr lang="en-CA" b="1" dirty="0" smtClean="0"/>
              <a:t>So then how do we know anything about history?</a:t>
            </a:r>
            <a:endParaRPr lang="en-CA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43000"/>
          </a:xfrm>
        </p:spPr>
        <p:txBody>
          <a:bodyPr/>
          <a:lstStyle/>
          <a:p>
            <a:pPr algn="ctr">
              <a:defRPr/>
            </a:pPr>
            <a:r>
              <a:rPr lang="en-CA" sz="4800" b="1" dirty="0" smtClean="0"/>
              <a:t>How do we look at </a:t>
            </a:r>
            <a:r>
              <a:rPr lang="en-CA" sz="4800" b="1" dirty="0" smtClean="0"/>
              <a:t>history?</a:t>
            </a:r>
            <a:endParaRPr lang="en-CA" sz="4800" b="1" dirty="0"/>
          </a:p>
        </p:txBody>
      </p:sp>
    </p:spTree>
    <p:extLst>
      <p:ext uri="{BB962C8B-B14F-4D97-AF65-F5344CB8AC3E}">
        <p14:creationId xmlns:p14="http://schemas.microsoft.com/office/powerpoint/2010/main" val="429380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92696"/>
            <a:ext cx="289926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3"/>
            <a:ext cx="8686800" cy="4235301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Marco Polo- 13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Italian </a:t>
            </a:r>
            <a:endParaRPr lang="en-US" sz="2800" dirty="0" smtClean="0"/>
          </a:p>
          <a:p>
            <a:pPr marL="18288" indent="0">
              <a:buNone/>
              <a:defRPr/>
            </a:pPr>
            <a:r>
              <a:rPr lang="en-US" sz="2800" dirty="0" smtClean="0"/>
              <a:t>explorer- </a:t>
            </a:r>
            <a:r>
              <a:rPr lang="en-US" sz="2800" dirty="0" smtClean="0"/>
              <a:t>recorded his travels </a:t>
            </a:r>
            <a:endParaRPr lang="en-US" sz="2800" dirty="0" smtClean="0"/>
          </a:p>
          <a:p>
            <a:pPr marL="18288" indent="0">
              <a:buNone/>
              <a:defRPr/>
            </a:pPr>
            <a:r>
              <a:rPr lang="en-US" sz="2800" dirty="0" smtClean="0"/>
              <a:t>across </a:t>
            </a:r>
            <a:r>
              <a:rPr lang="en-US" sz="2800" dirty="0" smtClean="0"/>
              <a:t>Asia to China and </a:t>
            </a:r>
            <a:r>
              <a:rPr lang="en-US" sz="2800" dirty="0" smtClean="0"/>
              <a:t>back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Came across numerous animals and sights he had never seen before and didn’t understand. His recordings show us how we think of things within our own known perspectives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17129"/>
            <a:ext cx="5832648" cy="914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/>
              <a:t>Marco Polo’s Unicorn</a:t>
            </a:r>
            <a:endParaRPr lang="en-CA" sz="5400" b="1" dirty="0"/>
          </a:p>
        </p:txBody>
      </p:sp>
    </p:spTree>
    <p:extLst>
      <p:ext uri="{BB962C8B-B14F-4D97-AF65-F5344CB8AC3E}">
        <p14:creationId xmlns:p14="http://schemas.microsoft.com/office/powerpoint/2010/main" val="3962607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“unicorns are scarcely smaller than elephants. They have hair of a buffalo and a single large black horn in the middle of the forehead. They are very ugly brutes to look at…not at all as we describe them to be…”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What was he looking at, that he thought was a unicorn</a:t>
            </a:r>
            <a:r>
              <a:rPr lang="en-US" sz="2800" dirty="0" smtClean="0"/>
              <a:t>? </a:t>
            </a:r>
            <a:r>
              <a:rPr lang="en-US" sz="2800" b="1" dirty="0" smtClean="0">
                <a:solidFill>
                  <a:srgbClr val="D60093"/>
                </a:solidFill>
              </a:rPr>
              <a:t>DO NOT SHOUT IT OUT!!! </a:t>
            </a:r>
            <a:r>
              <a:rPr lang="en-US" sz="2800" u="sng" dirty="0" smtClean="0"/>
              <a:t>Write it down!</a:t>
            </a:r>
            <a:endParaRPr lang="en-CA" sz="28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543800" cy="9144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Marco Polo’s Unicorn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0989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arm3.static.flickr.com/2150/2247454854_22b8c19c2c.jpg?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2629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80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Marco Polo used what he knew to understand what he didn’t </a:t>
            </a:r>
            <a:r>
              <a:rPr lang="en-US" sz="2800" dirty="0" smtClean="0"/>
              <a:t>know.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As historians we cannot put our present ideas into the events and minds of the past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How to do this: </a:t>
            </a:r>
            <a:r>
              <a:rPr lang="en-US" sz="2800" u="sng" dirty="0" smtClean="0"/>
              <a:t>EVIDENCE</a:t>
            </a:r>
            <a:endParaRPr lang="en-CA" sz="28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43800" cy="914400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/>
              <a:t>The Point is…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4255534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0999" y="1844824"/>
            <a:ext cx="8407893" cy="4281655"/>
          </a:xfrm>
        </p:spPr>
        <p:txBody>
          <a:bodyPr/>
          <a:lstStyle/>
          <a:p>
            <a:pPr marL="45720" indent="0" algn="ctr">
              <a:buNone/>
            </a:pPr>
            <a:r>
              <a:rPr lang="en-CA" sz="2800" b="1" dirty="0" smtClean="0"/>
              <a:t>Primary source image analysis</a:t>
            </a:r>
          </a:p>
          <a:p>
            <a:endParaRPr lang="en-CA" dirty="0"/>
          </a:p>
          <a:p>
            <a:r>
              <a:rPr lang="en-CA" dirty="0" smtClean="0"/>
              <a:t>Discuss with your group what you think is going on in your photo </a:t>
            </a:r>
          </a:p>
          <a:p>
            <a:pPr>
              <a:buFont typeface="Arial" charset="0"/>
              <a:buNone/>
            </a:pPr>
            <a:endParaRPr lang="en-CA" dirty="0" smtClean="0"/>
          </a:p>
          <a:p>
            <a:r>
              <a:rPr lang="en-CA" dirty="0" smtClean="0"/>
              <a:t>Think the 5 W’s – Make up a story about this! (WRITE IT DOWN and be prepared to share!)</a:t>
            </a:r>
          </a:p>
          <a:p>
            <a:pPr marL="18288" indent="0">
              <a:buNone/>
            </a:pPr>
            <a:endParaRPr lang="en-CA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543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How do I know what is evidence and what do I do with it anyway?</a:t>
            </a:r>
          </a:p>
        </p:txBody>
      </p:sp>
    </p:spTree>
    <p:extLst>
      <p:ext uri="{BB962C8B-B14F-4D97-AF65-F5344CB8AC3E}">
        <p14:creationId xmlns:p14="http://schemas.microsoft.com/office/powerpoint/2010/main" val="26905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43800" cy="914400"/>
          </a:xfrm>
        </p:spPr>
        <p:txBody>
          <a:bodyPr/>
          <a:lstStyle/>
          <a:p>
            <a:pPr algn="l" eaLnBrk="1" hangingPunct="1"/>
            <a:r>
              <a:rPr lang="en-CA" sz="4800" b="1" dirty="0" smtClean="0"/>
              <a:t>What do you think of this quote?</a:t>
            </a:r>
            <a:endParaRPr lang="en-CA" sz="4800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4619625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i="1" dirty="0" smtClean="0"/>
              <a:t>“In Canada, we live in the shadow of the USA… In the purest sense, the very definition of Canadian is “not American.”</a:t>
            </a:r>
            <a:r>
              <a:rPr lang="en-US" sz="3200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3200" dirty="0" smtClean="0"/>
              <a:t>    (Will Ferguson)</a:t>
            </a:r>
            <a:endParaRPr lang="en-CA" sz="3200" dirty="0" smtClean="0"/>
          </a:p>
          <a:p>
            <a:pPr eaLnBrk="1" hangingPunct="1"/>
            <a:endParaRPr lang="en-CA" sz="3200" dirty="0" smtClean="0"/>
          </a:p>
        </p:txBody>
      </p:sp>
      <p:pic>
        <p:nvPicPr>
          <p:cNvPr id="5124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48880"/>
            <a:ext cx="3324546" cy="1656184"/>
          </a:xfrm>
        </p:spPr>
      </p:pic>
    </p:spTree>
    <p:extLst>
      <p:ext uri="{BB962C8B-B14F-4D97-AF65-F5344CB8AC3E}">
        <p14:creationId xmlns:p14="http://schemas.microsoft.com/office/powerpoint/2010/main" val="11824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4000" b="1" smtClean="0"/>
              <a:t>Quote #2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4248472" cy="4392488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200" i="1" dirty="0" smtClean="0"/>
              <a:t>Canada is a country whose main exports are hockey players and cold fronts. Our main imports are baseball players and acid rain.</a:t>
            </a:r>
            <a:r>
              <a:rPr lang="en-CA" sz="3200" dirty="0" smtClean="0"/>
              <a:t> (Pierre Trudeau)</a:t>
            </a:r>
          </a:p>
          <a:p>
            <a:pPr eaLnBrk="1" hangingPunct="1"/>
            <a:endParaRPr lang="en-CA" dirty="0" smtClean="0"/>
          </a:p>
        </p:txBody>
      </p:sp>
      <p:pic>
        <p:nvPicPr>
          <p:cNvPr id="6148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68760"/>
            <a:ext cx="3399072" cy="2592288"/>
          </a:xfrm>
        </p:spPr>
      </p:pic>
    </p:spTree>
    <p:extLst>
      <p:ext uri="{BB962C8B-B14F-4D97-AF65-F5344CB8AC3E}">
        <p14:creationId xmlns:p14="http://schemas.microsoft.com/office/powerpoint/2010/main" val="40277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6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052736"/>
            <a:ext cx="3313113" cy="3159125"/>
          </a:xfrm>
        </p:spPr>
      </p:pic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4000" b="1" smtClean="0"/>
              <a:t>The Misconceptions…</a:t>
            </a:r>
          </a:p>
        </p:txBody>
      </p:sp>
      <p:pic>
        <p:nvPicPr>
          <p:cNvPr id="7172" name="Picture 7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52736"/>
            <a:ext cx="34575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9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4000" b="1" smtClean="0"/>
              <a:t>The Reality?</a:t>
            </a:r>
          </a:p>
        </p:txBody>
      </p:sp>
      <p:pic>
        <p:nvPicPr>
          <p:cNvPr id="8195" name="Content Placeholder 5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13" y="1146200"/>
            <a:ext cx="3273425" cy="2454226"/>
          </a:xfrm>
        </p:spPr>
      </p:pic>
      <p:pic>
        <p:nvPicPr>
          <p:cNvPr id="8196" name="Content Placeholder 6">
            <a:hlinkClick r:id="rId4"/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987" y="1498600"/>
            <a:ext cx="2609850" cy="1752600"/>
          </a:xfrm>
        </p:spPr>
      </p:pic>
    </p:spTree>
    <p:extLst>
      <p:ext uri="{BB962C8B-B14F-4D97-AF65-F5344CB8AC3E}">
        <p14:creationId xmlns:p14="http://schemas.microsoft.com/office/powerpoint/2010/main" val="11692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“Canada is a nation of immigrants”…..what does this mean?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Why are those dudes and the Queen on our money?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Why do most of us speak English in Canada?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Why in 1914 did we decide to go and kill people that weren’t our enemies?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Why in 1939 only 20 years after WWI ended did we go and kill people again?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How do we know that what we have been taught has actually happened?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What Will We Learn?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9270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Before you leave:</a:t>
            </a:r>
          </a:p>
          <a:p>
            <a:pPr eaLnBrk="1" hangingPunct="1">
              <a:buFont typeface="Arial" charset="0"/>
              <a:buNone/>
            </a:pPr>
            <a:endParaRPr lang="en-CA" sz="1100" smtClean="0"/>
          </a:p>
          <a:p>
            <a:pPr algn="ctr" eaLnBrk="1" hangingPunct="1">
              <a:buFont typeface="Arial" charset="0"/>
              <a:buNone/>
            </a:pPr>
            <a:r>
              <a:rPr lang="en-CA" b="1" smtClean="0"/>
              <a:t>Write a paragraph based on why you think Canada is a unique and proud country</a:t>
            </a:r>
          </a:p>
          <a:p>
            <a:pPr algn="ctr" eaLnBrk="1" hangingPunct="1">
              <a:buFont typeface="Arial" charset="0"/>
              <a:buNone/>
            </a:pPr>
            <a:endParaRPr lang="en-CA" sz="1000" smtClean="0"/>
          </a:p>
          <a:p>
            <a:pPr eaLnBrk="1" hangingPunct="1">
              <a:buFont typeface="Arial" charset="0"/>
              <a:buNone/>
            </a:pPr>
            <a:r>
              <a:rPr lang="en-CA" smtClean="0"/>
              <a:t>Not allowed to mention!</a:t>
            </a:r>
          </a:p>
          <a:p>
            <a:pPr eaLnBrk="1" hangingPunct="1"/>
            <a:r>
              <a:rPr lang="en-CA" smtClean="0"/>
              <a:t>Tim Horton’s</a:t>
            </a:r>
          </a:p>
          <a:p>
            <a:pPr eaLnBrk="1" hangingPunct="1"/>
            <a:r>
              <a:rPr lang="en-CA" smtClean="0"/>
              <a:t>Beer</a:t>
            </a:r>
          </a:p>
          <a:p>
            <a:pPr eaLnBrk="1" hangingPunct="1"/>
            <a:r>
              <a:rPr lang="en-CA" smtClean="0"/>
              <a:t>Hockey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CA" b="1" dirty="0" smtClean="0"/>
              <a:t>Consolidation – Exit Paragraph</a:t>
            </a:r>
          </a:p>
        </p:txBody>
      </p:sp>
    </p:spTree>
    <p:extLst>
      <p:ext uri="{BB962C8B-B14F-4D97-AF65-F5344CB8AC3E}">
        <p14:creationId xmlns:p14="http://schemas.microsoft.com/office/powerpoint/2010/main" val="25256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CA" dirty="0" smtClean="0"/>
              <a:t>Why would some weird little man from Austria want to kill so many people?</a:t>
            </a:r>
          </a:p>
          <a:p>
            <a:pPr eaLnBrk="1" hangingPunct="1"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 smtClean="0"/>
              <a:t>What is about Canada that some people in Quebec dislike so much?</a:t>
            </a:r>
          </a:p>
          <a:p>
            <a:pPr eaLnBrk="1" hangingPunct="1"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 smtClean="0"/>
              <a:t>Why have we treated Aboriginal People’s so badly?</a:t>
            </a:r>
          </a:p>
          <a:p>
            <a:pPr eaLnBrk="1" hangingPunct="1"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 smtClean="0"/>
              <a:t>Should we apologies today for the things that happened in the past?</a:t>
            </a:r>
          </a:p>
          <a:p>
            <a:pPr eaLnBrk="1" hangingPunct="1"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 smtClean="0"/>
              <a:t>What was the USSR? What is communism? Is Russia our friend?</a:t>
            </a:r>
          </a:p>
          <a:p>
            <a:pPr eaLnBrk="1" hangingPunct="1">
              <a:defRPr/>
            </a:pPr>
            <a:endParaRPr lang="en-CA" dirty="0"/>
          </a:p>
          <a:p>
            <a:pPr eaLnBrk="1" hangingPunct="1">
              <a:defRPr/>
            </a:pPr>
            <a:r>
              <a:rPr lang="en-CA" dirty="0" smtClean="0"/>
              <a:t>Why are people in the middle east trying to get rid of their leaders and are dying for it?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What will we learn?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144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823"/>
            <a:ext cx="7620000" cy="4516289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Lectures/Power </a:t>
            </a:r>
            <a:r>
              <a:rPr lang="en-US" sz="2300" b="1" dirty="0" smtClean="0"/>
              <a:t>Points and even some NOTES!</a:t>
            </a:r>
            <a:endParaRPr lang="en-US" sz="2300" b="1" dirty="0"/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Literacy</a:t>
            </a:r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Reading…oh no!</a:t>
            </a:r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Videos (YouTube)/ A Movie or Two</a:t>
            </a:r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Independence….and Respect</a:t>
            </a:r>
            <a:endParaRPr lang="en-US" sz="2300" b="1" dirty="0"/>
          </a:p>
          <a:p>
            <a:pPr eaLnBrk="1" fontAlgn="auto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300" b="1" dirty="0" smtClean="0"/>
              <a:t>Learning Goals</a:t>
            </a:r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fontAlgn="auto" hangingPunct="1"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543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400" b="1" dirty="0" smtClean="0"/>
              <a:t>An </a:t>
            </a:r>
            <a:r>
              <a:rPr lang="en-CA" sz="4400" b="1" dirty="0" smtClean="0"/>
              <a:t>applied </a:t>
            </a:r>
            <a:r>
              <a:rPr lang="en-CA" sz="4400" b="1" dirty="0" smtClean="0"/>
              <a:t>level history class means…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2606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Termwork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70%</a:t>
            </a: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Daily activities</a:t>
            </a: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tests</a:t>
            </a: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writing tasks</a:t>
            </a: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Essay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Literacy test preparation</a:t>
            </a:r>
          </a:p>
          <a:p>
            <a:pPr eaLnBrk="1" fontAlgn="auto" hangingPunct="1"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Demonstrating understanding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In-class Assignment (culminating) 10%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5400" b="1" dirty="0" smtClean="0"/>
              <a:t>Evaluation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1660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7924800" cy="442108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300" b="1" dirty="0" smtClean="0">
                <a:cs typeface="Arial" charset="0"/>
              </a:rPr>
              <a:t>***Attendance*** - TCOB</a:t>
            </a:r>
            <a:endParaRPr lang="en-US" sz="3300" b="1" dirty="0" smtClean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b="1" dirty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300" b="1" u="sng" dirty="0" smtClean="0">
                <a:cs typeface="Arial" charset="0"/>
              </a:rPr>
              <a:t>Communication</a:t>
            </a:r>
            <a:r>
              <a:rPr lang="en-US" sz="3300" b="1" dirty="0" smtClean="0">
                <a:cs typeface="Arial" charset="0"/>
              </a:rPr>
              <a:t> with your </a:t>
            </a:r>
            <a:r>
              <a:rPr lang="en-US" sz="3300" b="1" u="sng" dirty="0" smtClean="0">
                <a:cs typeface="Arial" charset="0"/>
              </a:rPr>
              <a:t>teacher</a:t>
            </a: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b="1" dirty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300" b="1" dirty="0" smtClean="0">
                <a:cs typeface="Arial" charset="0"/>
              </a:rPr>
              <a:t>Deadlines</a:t>
            </a: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b="1" dirty="0" smtClean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300" b="1" dirty="0" smtClean="0">
                <a:cs typeface="Arial" charset="0"/>
              </a:rPr>
              <a:t>Using class time WISELY!</a:t>
            </a:r>
            <a:endParaRPr lang="en-US" sz="3300" b="1" dirty="0" smtClean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b="1" dirty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300" b="1" dirty="0" smtClean="0">
                <a:cs typeface="Arial" charset="0"/>
              </a:rPr>
              <a:t>Respectful and </a:t>
            </a:r>
            <a:r>
              <a:rPr lang="en-US" sz="3300" b="1" dirty="0" smtClean="0">
                <a:cs typeface="Arial" charset="0"/>
              </a:rPr>
              <a:t>Mature</a:t>
            </a:r>
            <a:endParaRPr lang="en-US" sz="3300" b="1" dirty="0" smtClean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dirty="0"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Suffering</a:t>
            </a:r>
            <a:endParaRPr lang="en-US" sz="2000" dirty="0" smtClean="0">
              <a:solidFill>
                <a:srgbClr val="1A1718"/>
              </a:solidFill>
              <a:cs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1A1718"/>
              </a:solidFill>
              <a:cs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543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5400" b="1" dirty="0" smtClean="0"/>
              <a:t>The Typical Grade 10 </a:t>
            </a:r>
            <a:r>
              <a:rPr lang="en-CA" sz="5400" b="1" dirty="0" smtClean="0"/>
              <a:t>applied level </a:t>
            </a:r>
            <a:r>
              <a:rPr lang="en-CA" sz="5400" b="1" dirty="0" smtClean="0"/>
              <a:t>Student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14690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algn="l"/>
            <a:r>
              <a:rPr lang="en-CA" b="1" smtClean="0"/>
              <a:t>Important Stuff…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950" y="1368499"/>
            <a:ext cx="5184130" cy="5876925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CA" sz="1000" dirty="0" smtClean="0"/>
          </a:p>
          <a:p>
            <a:r>
              <a:rPr lang="en-CA" dirty="0" smtClean="0"/>
              <a:t>Classroom Expectations</a:t>
            </a:r>
          </a:p>
          <a:p>
            <a:pPr>
              <a:buFont typeface="Wingdings" pitchFamily="2" charset="2"/>
              <a:buChar char="ü"/>
            </a:pPr>
            <a:r>
              <a:rPr lang="en-CA" dirty="0" smtClean="0">
                <a:solidFill>
                  <a:srgbClr val="0070C0"/>
                </a:solidFill>
              </a:rPr>
              <a:t>Respect the classroom and respect each other</a:t>
            </a:r>
          </a:p>
          <a:p>
            <a:pPr>
              <a:buFont typeface="Wingdings" pitchFamily="2" charset="2"/>
              <a:buChar char="ü"/>
            </a:pPr>
            <a:r>
              <a:rPr lang="en-CA" dirty="0" smtClean="0">
                <a:solidFill>
                  <a:srgbClr val="0070C0"/>
                </a:solidFill>
              </a:rPr>
              <a:t>Be on time and be an active part of the class</a:t>
            </a:r>
          </a:p>
          <a:p>
            <a:pPr>
              <a:buFont typeface="Wingdings" pitchFamily="2" charset="2"/>
              <a:buChar char="ü"/>
            </a:pPr>
            <a:r>
              <a:rPr lang="en-CA" dirty="0" smtClean="0">
                <a:solidFill>
                  <a:srgbClr val="0070C0"/>
                </a:solidFill>
              </a:rPr>
              <a:t>Keep the same measure of 	respect you show in here out in the halls</a:t>
            </a:r>
          </a:p>
          <a:p>
            <a:pPr>
              <a:buFont typeface="Arial" charset="0"/>
              <a:buNone/>
            </a:pPr>
            <a:endParaRPr lang="en-CA" dirty="0" smtClean="0"/>
          </a:p>
        </p:txBody>
      </p:sp>
      <p:pic>
        <p:nvPicPr>
          <p:cNvPr id="10244" name="Picture 2" descr="http://mg.rock-hill.k12.sc.us/UserFiles/mtgallant_e/Images/library_clipart3.gi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1844824"/>
            <a:ext cx="3740371" cy="3528392"/>
          </a:xfrm>
          <a:noFill/>
        </p:spPr>
      </p:pic>
    </p:spTree>
    <p:extLst>
      <p:ext uri="{BB962C8B-B14F-4D97-AF65-F5344CB8AC3E}">
        <p14:creationId xmlns:p14="http://schemas.microsoft.com/office/powerpoint/2010/main" val="28264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3514725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tx1"/>
                </a:solidFill>
              </a:rPr>
              <a:t>Why study </a:t>
            </a:r>
            <a:r>
              <a:rPr lang="en-CA" sz="4800" b="1" dirty="0">
                <a:solidFill>
                  <a:schemeClr val="tx1"/>
                </a:solidFill>
              </a:rPr>
              <a:t>h</a:t>
            </a:r>
            <a:r>
              <a:rPr lang="en-CA" sz="4800" b="1" dirty="0" smtClean="0">
                <a:solidFill>
                  <a:schemeClr val="tx1"/>
                </a:solidFill>
              </a:rPr>
              <a:t>istory?</a:t>
            </a:r>
            <a:br>
              <a:rPr lang="en-CA" sz="4800" b="1" dirty="0" smtClean="0">
                <a:solidFill>
                  <a:schemeClr val="tx1"/>
                </a:solidFill>
              </a:rPr>
            </a:br>
            <a:r>
              <a:rPr lang="en-CA" sz="4800" b="1" dirty="0">
                <a:solidFill>
                  <a:schemeClr val="tx1"/>
                </a:solidFill>
              </a:rPr>
              <a:t/>
            </a:r>
            <a:br>
              <a:rPr lang="en-CA" sz="4800" b="1" dirty="0">
                <a:solidFill>
                  <a:schemeClr val="tx1"/>
                </a:solidFill>
              </a:rPr>
            </a:br>
            <a:r>
              <a:rPr lang="en-CA" sz="4800" b="1" dirty="0" smtClean="0">
                <a:solidFill>
                  <a:schemeClr val="tx1"/>
                </a:solidFill>
              </a:rPr>
              <a:t>Why does history matter</a:t>
            </a:r>
            <a:r>
              <a:rPr lang="en-CA" sz="4800" b="1" dirty="0" smtClean="0">
                <a:solidFill>
                  <a:schemeClr val="tx1"/>
                </a:solidFill>
              </a:rPr>
              <a:t>?</a:t>
            </a:r>
            <a:br>
              <a:rPr lang="en-CA" sz="4800" b="1" dirty="0" smtClean="0">
                <a:solidFill>
                  <a:schemeClr val="tx1"/>
                </a:solidFill>
              </a:rPr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800" b="1" dirty="0" smtClean="0"/>
              <a:t>Copy these two questions and write a response.</a:t>
            </a:r>
            <a:endParaRPr lang="en-CA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81525"/>
            <a:ext cx="9036050" cy="1544638"/>
          </a:xfrm>
        </p:spPr>
        <p:txBody>
          <a:bodyPr/>
          <a:lstStyle/>
          <a:p>
            <a:pPr algn="ctr"/>
            <a:r>
              <a:rPr lang="en-CA" dirty="0" smtClean="0">
                <a:hlinkClick r:id="rId2"/>
              </a:rPr>
              <a:t>http://www.youtube.com/watch?v=vgmNkYUL_Cw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826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000" dirty="0" smtClean="0"/>
              <a:t>History is abused (movies)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YOU are history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“Those who do not understand the mistakes of the past will be forced to repeat them” – George Santayana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Canadian Identity- people all over the world identify you with Canada because of what happened in the past (can you think of an example?) – What  will people think in the future?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What would people think if we did not remember things of the past?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b="1" dirty="0" smtClean="0"/>
              <a:t>Why </a:t>
            </a:r>
            <a:r>
              <a:rPr lang="en-US" sz="6000" b="1" dirty="0" smtClean="0"/>
              <a:t>History </a:t>
            </a:r>
            <a:r>
              <a:rPr lang="en-US" sz="6000" b="1" dirty="0"/>
              <a:t>M</a:t>
            </a:r>
            <a:r>
              <a:rPr lang="en-US" sz="6000" b="1" dirty="0" smtClean="0"/>
              <a:t>atters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19107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99</TotalTime>
  <Words>811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Elemental</vt:lpstr>
      <vt:lpstr>Welcome to Canadian History Since 1914!</vt:lpstr>
      <vt:lpstr>What Will We Learn?</vt:lpstr>
      <vt:lpstr>What will we learn?</vt:lpstr>
      <vt:lpstr>An applied level history class means…</vt:lpstr>
      <vt:lpstr>Evaluation</vt:lpstr>
      <vt:lpstr>The Typical Grade 10 applied level Student</vt:lpstr>
      <vt:lpstr>Important Stuff…</vt:lpstr>
      <vt:lpstr>Why study history?  Why does history matter?  Copy these two questions and write a response.</vt:lpstr>
      <vt:lpstr>Why History Matters</vt:lpstr>
      <vt:lpstr>How do we look at history?</vt:lpstr>
      <vt:lpstr>Marco Polo’s Unicorn</vt:lpstr>
      <vt:lpstr>Marco Polo’s Unicorn</vt:lpstr>
      <vt:lpstr>PowerPoint Presentation</vt:lpstr>
      <vt:lpstr>The Point is…</vt:lpstr>
      <vt:lpstr>How do I know what is evidence and what do I do with it anyway?</vt:lpstr>
      <vt:lpstr>What do you think of this quote?</vt:lpstr>
      <vt:lpstr>Quote #2</vt:lpstr>
      <vt:lpstr>The Misconceptions…</vt:lpstr>
      <vt:lpstr>The Reality?</vt:lpstr>
      <vt:lpstr>Consolidation – Exit Paragraph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Canadian History Since 1914!</dc:title>
  <dc:creator>Lesley Neals</dc:creator>
  <cp:lastModifiedBy>Neals, Lesley</cp:lastModifiedBy>
  <cp:revision>10</cp:revision>
  <dcterms:created xsi:type="dcterms:W3CDTF">2014-01-31T01:19:18Z</dcterms:created>
  <dcterms:modified xsi:type="dcterms:W3CDTF">2014-08-30T14:52:48Z</dcterms:modified>
</cp:coreProperties>
</file>