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5"/>
  </p:notesMasterIdLst>
  <p:sldIdLst>
    <p:sldId id="256" r:id="rId2"/>
    <p:sldId id="274" r:id="rId3"/>
    <p:sldId id="272" r:id="rId4"/>
    <p:sldId id="273" r:id="rId5"/>
    <p:sldId id="257" r:id="rId6"/>
    <p:sldId id="264" r:id="rId7"/>
    <p:sldId id="266" r:id="rId8"/>
    <p:sldId id="270" r:id="rId9"/>
    <p:sldId id="265" r:id="rId10"/>
    <p:sldId id="267" r:id="rId11"/>
    <p:sldId id="262"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4FB64C-9D87-4AC9-BD0D-5009FD5F88A6}" type="datetimeFigureOut">
              <a:rPr lang="en-CA" smtClean="0"/>
              <a:t>13/04/2016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B89E58-4376-49F5-9E06-578DD042B8A9}" type="slidenum">
              <a:rPr lang="en-CA" smtClean="0"/>
              <a:t>‹#›</a:t>
            </a:fld>
            <a:endParaRPr lang="en-CA"/>
          </a:p>
        </p:txBody>
      </p:sp>
    </p:spTree>
    <p:extLst>
      <p:ext uri="{BB962C8B-B14F-4D97-AF65-F5344CB8AC3E}">
        <p14:creationId xmlns:p14="http://schemas.microsoft.com/office/powerpoint/2010/main" val="744373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DB89E58-4376-49F5-9E06-578DD042B8A9}" type="slidenum">
              <a:rPr lang="en-CA" smtClean="0"/>
              <a:t>1</a:t>
            </a:fld>
            <a:endParaRPr lang="en-CA"/>
          </a:p>
        </p:txBody>
      </p:sp>
    </p:spTree>
    <p:extLst>
      <p:ext uri="{BB962C8B-B14F-4D97-AF65-F5344CB8AC3E}">
        <p14:creationId xmlns:p14="http://schemas.microsoft.com/office/powerpoint/2010/main" val="2797519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16EAD2-8489-4592-9DC1-E969096A3EA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215723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6EAD2-8489-4592-9DC1-E969096A3EA0}" type="datetimeFigureOut">
              <a:rPr lang="en-CA" smtClean="0"/>
              <a:t>13/04/2016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84812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6EAD2-8489-4592-9DC1-E969096A3EA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2279531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6EAD2-8489-4592-9DC1-E969096A3EA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94BC6E-5455-4DB8-BB7E-13B96D3F554D}" type="slidenum">
              <a:rPr lang="en-CA" smtClean="0"/>
              <a:t>‹#›</a:t>
            </a:fld>
            <a:endParaRPr lang="en-CA"/>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942082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6EAD2-8489-4592-9DC1-E969096A3EA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468036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116EAD2-8489-4592-9DC1-E969096A3EA0}" type="datetimeFigureOut">
              <a:rPr lang="en-CA" smtClean="0"/>
              <a:t>13/04/2016</a:t>
            </a:fld>
            <a:endParaRPr lang="en-CA"/>
          </a:p>
        </p:txBody>
      </p:sp>
      <p:sp>
        <p:nvSpPr>
          <p:cNvPr id="4"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3473919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116EAD2-8489-4592-9DC1-E969096A3EA0}" type="datetimeFigureOut">
              <a:rPr lang="en-CA" smtClean="0"/>
              <a:t>13/04/2016</a:t>
            </a:fld>
            <a:endParaRPr lang="en-CA"/>
          </a:p>
        </p:txBody>
      </p:sp>
      <p:sp>
        <p:nvSpPr>
          <p:cNvPr id="4"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185851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16EAD2-8489-4592-9DC1-E969096A3EA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860755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16EAD2-8489-4592-9DC1-E969096A3EA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4158712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16EAD2-8489-4592-9DC1-E969096A3EA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316576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6EAD2-8489-4592-9DC1-E969096A3EA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2329658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16EAD2-8489-4592-9DC1-E969096A3EA0}" type="datetimeFigureOut">
              <a:rPr lang="en-CA" smtClean="0"/>
              <a:t>13/04/2016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1169633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16EAD2-8489-4592-9DC1-E969096A3EA0}" type="datetimeFigureOut">
              <a:rPr lang="en-CA" smtClean="0"/>
              <a:t>13/04/2016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3284372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3116EAD2-8489-4592-9DC1-E969096A3EA0}" type="datetimeFigureOut">
              <a:rPr lang="en-CA" smtClean="0"/>
              <a:t>13/04/2016</a:t>
            </a:fld>
            <a:endParaRPr lang="en-CA"/>
          </a:p>
        </p:txBody>
      </p:sp>
      <p:sp>
        <p:nvSpPr>
          <p:cNvPr id="5" name="Footer Placeholder 3"/>
          <p:cNvSpPr>
            <a:spLocks noGrp="1"/>
          </p:cNvSpPr>
          <p:nvPr>
            <p:ph type="ftr" sz="quarter" idx="11"/>
          </p:nvPr>
        </p:nvSpPr>
        <p:spPr/>
        <p:txBody>
          <a:bodyPr/>
          <a:lstStyle/>
          <a:p>
            <a:endParaRPr lang="en-CA"/>
          </a:p>
        </p:txBody>
      </p:sp>
      <p:sp>
        <p:nvSpPr>
          <p:cNvPr id="6" name="Slide Number Placeholder 4"/>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3204855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116EAD2-8489-4592-9DC1-E969096A3EA0}" type="datetimeFigureOut">
              <a:rPr lang="en-CA" smtClean="0"/>
              <a:t>13/04/2016</a:t>
            </a:fld>
            <a:endParaRPr lang="en-CA"/>
          </a:p>
        </p:txBody>
      </p:sp>
      <p:sp>
        <p:nvSpPr>
          <p:cNvPr id="5" name="Footer Placeholder 2"/>
          <p:cNvSpPr>
            <a:spLocks noGrp="1"/>
          </p:cNvSpPr>
          <p:nvPr>
            <p:ph type="ftr" sz="quarter" idx="11"/>
          </p:nvPr>
        </p:nvSpPr>
        <p:spPr/>
        <p:txBody>
          <a:bodyPr/>
          <a:lstStyle/>
          <a:p>
            <a:endParaRPr lang="en-CA"/>
          </a:p>
        </p:txBody>
      </p:sp>
      <p:sp>
        <p:nvSpPr>
          <p:cNvPr id="6" name="Slide Number Placeholder 3"/>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1060556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3116EAD2-8489-4592-9DC1-E969096A3EA0}" type="datetimeFigureOut">
              <a:rPr lang="en-CA" smtClean="0"/>
              <a:t>13/04/2016</a:t>
            </a:fld>
            <a:endParaRPr lang="en-CA"/>
          </a:p>
        </p:txBody>
      </p:sp>
      <p:sp>
        <p:nvSpPr>
          <p:cNvPr id="5" name="Footer Placeholder 5"/>
          <p:cNvSpPr>
            <a:spLocks noGrp="1"/>
          </p:cNvSpPr>
          <p:nvPr>
            <p:ph type="ftr" sz="quarter" idx="11"/>
          </p:nvPr>
        </p:nvSpPr>
        <p:spPr/>
        <p:txBody>
          <a:bodyPr/>
          <a:lstStyle/>
          <a:p>
            <a:endParaRPr lang="en-CA"/>
          </a:p>
        </p:txBody>
      </p:sp>
      <p:sp>
        <p:nvSpPr>
          <p:cNvPr id="6" name="Slide Number Placeholder 6"/>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2983118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6EAD2-8489-4592-9DC1-E969096A3EA0}" type="datetimeFigureOut">
              <a:rPr lang="en-CA" smtClean="0"/>
              <a:t>13/04/2016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3728056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116EAD2-8489-4592-9DC1-E969096A3EA0}" type="datetimeFigureOut">
              <a:rPr lang="en-CA" smtClean="0"/>
              <a:t>13/04/2016</a:t>
            </a:fld>
            <a:endParaRPr lang="en-CA"/>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CA"/>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B94BC6E-5455-4DB8-BB7E-13B96D3F554D}" type="slidenum">
              <a:rPr lang="en-CA" smtClean="0"/>
              <a:t>‹#›</a:t>
            </a:fld>
            <a:endParaRPr lang="en-CA"/>
          </a:p>
        </p:txBody>
      </p:sp>
    </p:spTree>
    <p:extLst>
      <p:ext uri="{BB962C8B-B14F-4D97-AF65-F5344CB8AC3E}">
        <p14:creationId xmlns:p14="http://schemas.microsoft.com/office/powerpoint/2010/main" val="1349191677"/>
      </p:ext>
    </p:extLst>
  </p:cSld>
  <p:clrMap bg1="dk1" tx1="lt1" bg2="dk2"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riting.wisc.edu/Handbook/QuoLiterature.html" TargetMode="External"/><Relationship Id="rId2" Type="http://schemas.openxmlformats.org/officeDocument/2006/relationships/hyperlink" Target="http://writing.wisc.edu/Handbook/Integrating_Quote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260648"/>
            <a:ext cx="8640960" cy="576064"/>
          </a:xfrm>
        </p:spPr>
        <p:txBody>
          <a:bodyPr>
            <a:noAutofit/>
          </a:bodyPr>
          <a:lstStyle/>
          <a:p>
            <a:pPr>
              <a:buClr>
                <a:schemeClr val="accent1"/>
              </a:buClr>
            </a:pPr>
            <a:r>
              <a:rPr lang="en-CA" sz="4400" dirty="0" smtClean="0">
                <a:solidFill>
                  <a:srgbClr val="0070C0"/>
                </a:solidFill>
                <a:latin typeface="Adobe Garamond Pro Bold" pitchFamily="18" charset="0"/>
              </a:rPr>
              <a:t>Wednesday, </a:t>
            </a:r>
            <a:r>
              <a:rPr lang="en-CA" sz="4400" smtClean="0">
                <a:solidFill>
                  <a:srgbClr val="0070C0"/>
                </a:solidFill>
                <a:latin typeface="Adobe Garamond Pro Bold" pitchFamily="18" charset="0"/>
              </a:rPr>
              <a:t>March 25</a:t>
            </a:r>
            <a:r>
              <a:rPr lang="en-CA" sz="4400" baseline="30000" smtClean="0">
                <a:solidFill>
                  <a:srgbClr val="0070C0"/>
                </a:solidFill>
                <a:latin typeface="Adobe Garamond Pro Bold" pitchFamily="18" charset="0"/>
              </a:rPr>
              <a:t>th</a:t>
            </a:r>
            <a:r>
              <a:rPr lang="en-CA" sz="4400" dirty="0" smtClean="0">
                <a:solidFill>
                  <a:srgbClr val="0070C0"/>
                </a:solidFill>
                <a:latin typeface="Adobe Garamond Pro Bold" pitchFamily="18" charset="0"/>
              </a:rPr>
              <a:t>, </a:t>
            </a:r>
            <a:r>
              <a:rPr lang="en-CA" sz="4800" dirty="0" smtClean="0">
                <a:solidFill>
                  <a:srgbClr val="0070C0"/>
                </a:solidFill>
                <a:latin typeface="Adobe Garamond Pro Bold" pitchFamily="18" charset="0"/>
              </a:rPr>
              <a:t>2015</a:t>
            </a:r>
            <a:r>
              <a:rPr lang="en-CA" sz="4800" dirty="0">
                <a:solidFill>
                  <a:srgbClr val="0070C0"/>
                </a:solidFill>
                <a:latin typeface="Adobe Garamond Pro Bold" pitchFamily="18" charset="0"/>
              </a:rPr>
              <a:t> </a:t>
            </a:r>
            <a:r>
              <a:rPr lang="en-CA" sz="4800" dirty="0" smtClean="0">
                <a:solidFill>
                  <a:srgbClr val="0070C0"/>
                </a:solidFill>
                <a:latin typeface="Adobe Garamond Pro Bold" pitchFamily="18" charset="0"/>
              </a:rPr>
              <a:t>   </a:t>
            </a:r>
            <a:r>
              <a:rPr lang="en-CA" sz="3600" dirty="0" smtClean="0">
                <a:solidFill>
                  <a:srgbClr val="0070C0"/>
                </a:solidFill>
                <a:latin typeface="Adobe Garamond Pro Bold" pitchFamily="18" charset="0"/>
              </a:rPr>
              <a:t>Day 2</a:t>
            </a:r>
            <a:endParaRPr lang="en-CA" sz="3600" b="1" dirty="0">
              <a:solidFill>
                <a:srgbClr val="0070C0"/>
              </a:solidFill>
              <a:latin typeface="Adobe Garamond Pro Bold" pitchFamily="18" charset="0"/>
            </a:endParaRPr>
          </a:p>
        </p:txBody>
      </p:sp>
      <p:sp>
        <p:nvSpPr>
          <p:cNvPr id="5" name="Content Placeholder 4"/>
          <p:cNvSpPr>
            <a:spLocks noGrp="1"/>
          </p:cNvSpPr>
          <p:nvPr>
            <p:ph idx="1"/>
          </p:nvPr>
        </p:nvSpPr>
        <p:spPr>
          <a:xfrm>
            <a:off x="251520" y="1412776"/>
            <a:ext cx="8661357" cy="4861753"/>
          </a:xfrm>
        </p:spPr>
        <p:txBody>
          <a:bodyPr>
            <a:normAutofit fontScale="92500" lnSpcReduction="20000"/>
          </a:bodyPr>
          <a:lstStyle/>
          <a:p>
            <a:pPr marL="0" indent="0">
              <a:buClr>
                <a:schemeClr val="accent2">
                  <a:lumMod val="50000"/>
                </a:schemeClr>
              </a:buClr>
              <a:buNone/>
            </a:pPr>
            <a:r>
              <a:rPr lang="en-CA" sz="2000" b="1" dirty="0" smtClean="0"/>
              <a:t>Goal: </a:t>
            </a:r>
          </a:p>
          <a:p>
            <a:pPr>
              <a:buClr>
                <a:schemeClr val="tx2">
                  <a:lumMod val="75000"/>
                </a:schemeClr>
              </a:buClr>
              <a:buFont typeface="Symbol" pitchFamily="18" charset="2"/>
              <a:buChar char="*"/>
            </a:pPr>
            <a:r>
              <a:rPr lang="en-CA" sz="2000" dirty="0" smtClean="0"/>
              <a:t>To further examine essay structure, with a focus on writing an introduction and including quotations.</a:t>
            </a:r>
          </a:p>
          <a:p>
            <a:pPr marL="342900" indent="-342900">
              <a:buClr>
                <a:schemeClr val="tx2">
                  <a:lumMod val="75000"/>
                </a:schemeClr>
              </a:buClr>
              <a:buFont typeface="Symbol" pitchFamily="18" charset="2"/>
              <a:buChar char="*"/>
            </a:pPr>
            <a:endParaRPr lang="en-CA" sz="2000" b="1" dirty="0" smtClean="0"/>
          </a:p>
          <a:p>
            <a:pPr marL="0" indent="0">
              <a:buClr>
                <a:schemeClr val="tx2">
                  <a:lumMod val="75000"/>
                </a:schemeClr>
              </a:buClr>
              <a:buNone/>
            </a:pPr>
            <a:r>
              <a:rPr lang="en-CA" sz="2000" b="1" dirty="0" smtClean="0"/>
              <a:t>Minds on: What makes a “good” paragraph</a:t>
            </a:r>
          </a:p>
          <a:p>
            <a:pPr marL="342900" indent="-342900">
              <a:buClr>
                <a:schemeClr val="tx2">
                  <a:lumMod val="75000"/>
                </a:schemeClr>
              </a:buClr>
              <a:buFont typeface="Symbol" pitchFamily="18" charset="2"/>
              <a:buChar char="*"/>
            </a:pPr>
            <a:endParaRPr lang="en-CA" sz="2000" dirty="0" smtClean="0"/>
          </a:p>
          <a:p>
            <a:pPr marL="0" indent="0">
              <a:buClr>
                <a:schemeClr val="tx2">
                  <a:lumMod val="75000"/>
                </a:schemeClr>
              </a:buClr>
              <a:buNone/>
            </a:pPr>
            <a:r>
              <a:rPr lang="en-CA" sz="2000" b="1" dirty="0" smtClean="0"/>
              <a:t>Action:</a:t>
            </a:r>
          </a:p>
          <a:p>
            <a:pPr>
              <a:buClr>
                <a:schemeClr val="tx2">
                  <a:lumMod val="75000"/>
                </a:schemeClr>
              </a:buClr>
              <a:buFont typeface="Symbol" pitchFamily="18" charset="2"/>
              <a:buChar char="*"/>
            </a:pPr>
            <a:r>
              <a:rPr lang="en-US" sz="2000" dirty="0" smtClean="0"/>
              <a:t>Complete “Finding Evidence” group work</a:t>
            </a:r>
            <a:endParaRPr lang="en-CA" sz="2000" dirty="0" smtClean="0"/>
          </a:p>
          <a:p>
            <a:pPr>
              <a:buClr>
                <a:schemeClr val="tx2">
                  <a:lumMod val="75000"/>
                </a:schemeClr>
              </a:buClr>
              <a:buFont typeface="Symbol" pitchFamily="18" charset="2"/>
              <a:buChar char="*"/>
            </a:pPr>
            <a:r>
              <a:rPr lang="en-CA" sz="2000" dirty="0" smtClean="0"/>
              <a:t>Review developing an outline</a:t>
            </a:r>
          </a:p>
          <a:p>
            <a:pPr>
              <a:buClr>
                <a:schemeClr val="tx2">
                  <a:lumMod val="75000"/>
                </a:schemeClr>
              </a:buClr>
              <a:buFont typeface="Symbol" pitchFamily="18" charset="2"/>
              <a:buChar char="*"/>
            </a:pPr>
            <a:r>
              <a:rPr lang="en-CA" sz="2000" dirty="0" smtClean="0"/>
              <a:t>How to write an introduction and a conclusion</a:t>
            </a:r>
          </a:p>
          <a:p>
            <a:pPr>
              <a:buClr>
                <a:schemeClr val="tx2">
                  <a:lumMod val="75000"/>
                </a:schemeClr>
              </a:buClr>
              <a:buFont typeface="Symbol" pitchFamily="18" charset="2"/>
              <a:buChar char="*"/>
            </a:pPr>
            <a:r>
              <a:rPr lang="en-US" sz="2000" dirty="0" smtClean="0"/>
              <a:t>How to incorporate quotations</a:t>
            </a:r>
            <a:endParaRPr lang="en-CA" sz="2000" dirty="0" smtClean="0"/>
          </a:p>
          <a:p>
            <a:pPr marL="0" indent="0">
              <a:buClr>
                <a:schemeClr val="tx2">
                  <a:lumMod val="75000"/>
                </a:schemeClr>
              </a:buClr>
              <a:buNone/>
            </a:pPr>
            <a:endParaRPr lang="en-CA" sz="2000" b="1" dirty="0" smtClean="0"/>
          </a:p>
          <a:p>
            <a:pPr marL="0" indent="0">
              <a:buClr>
                <a:schemeClr val="tx2">
                  <a:lumMod val="75000"/>
                </a:schemeClr>
              </a:buClr>
              <a:buNone/>
            </a:pPr>
            <a:r>
              <a:rPr lang="en-CA" sz="2000" b="1" dirty="0" smtClean="0"/>
              <a:t>Consolidation:  </a:t>
            </a:r>
          </a:p>
          <a:p>
            <a:pPr>
              <a:buClr>
                <a:schemeClr val="tx2">
                  <a:lumMod val="75000"/>
                </a:schemeClr>
              </a:buClr>
              <a:buFont typeface="Symbol" pitchFamily="18" charset="2"/>
              <a:buChar char="*"/>
            </a:pPr>
            <a:r>
              <a:rPr lang="en-CA" sz="2000" dirty="0" smtClean="0"/>
              <a:t>What is the most interesting quotation you found as a group?</a:t>
            </a:r>
            <a:endParaRPr lang="en-CA" sz="2000" dirty="0"/>
          </a:p>
        </p:txBody>
      </p:sp>
    </p:spTree>
    <p:extLst>
      <p:ext uri="{BB962C8B-B14F-4D97-AF65-F5344CB8AC3E}">
        <p14:creationId xmlns:p14="http://schemas.microsoft.com/office/powerpoint/2010/main" val="608045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496944" cy="1143000"/>
          </a:xfrm>
        </p:spPr>
        <p:txBody>
          <a:bodyPr>
            <a:normAutofit fontScale="90000"/>
          </a:bodyPr>
          <a:lstStyle/>
          <a:p>
            <a:pPr algn="l"/>
            <a:r>
              <a:rPr lang="en-CA" sz="3200" dirty="0"/>
              <a:t>Sample paragraph illustrating quotations</a:t>
            </a:r>
            <a:r>
              <a:rPr lang="en-CA" dirty="0"/>
              <a:t/>
            </a:r>
            <a:br>
              <a:rPr lang="en-CA" dirty="0"/>
            </a:br>
            <a:endParaRPr lang="en-CA" dirty="0"/>
          </a:p>
        </p:txBody>
      </p:sp>
      <p:sp>
        <p:nvSpPr>
          <p:cNvPr id="3" name="Content Placeholder 2"/>
          <p:cNvSpPr>
            <a:spLocks noGrp="1"/>
          </p:cNvSpPr>
          <p:nvPr>
            <p:ph idx="1"/>
          </p:nvPr>
        </p:nvSpPr>
        <p:spPr>
          <a:xfrm>
            <a:off x="539552" y="1124744"/>
            <a:ext cx="8208912" cy="5400600"/>
          </a:xfrm>
        </p:spPr>
        <p:txBody>
          <a:bodyPr>
            <a:normAutofit fontScale="62500" lnSpcReduction="20000"/>
          </a:bodyPr>
          <a:lstStyle/>
          <a:p>
            <a:r>
              <a:rPr lang="en-CA" dirty="0" smtClean="0"/>
              <a:t>The </a:t>
            </a:r>
            <a:r>
              <a:rPr lang="en-CA" dirty="0"/>
              <a:t>following paragraph is from a student's analysis of the relationship between two characters in </a:t>
            </a:r>
            <a:r>
              <a:rPr lang="en-CA" dirty="0" smtClean="0"/>
              <a:t>Virginia Woolf's </a:t>
            </a:r>
            <a:r>
              <a:rPr lang="en-CA" i="1" dirty="0"/>
              <a:t>To the Lighthouse</a:t>
            </a:r>
            <a:r>
              <a:rPr lang="en-CA" dirty="0"/>
              <a:t>. Notice how statements expressing the writer's ideas and observations are </a:t>
            </a:r>
            <a:r>
              <a:rPr lang="en-CA" dirty="0" smtClean="0"/>
              <a:t>supported with evidence </a:t>
            </a:r>
            <a:r>
              <a:rPr lang="en-CA" dirty="0"/>
              <a:t>from the novel in both summarized and quoted form.</a:t>
            </a:r>
          </a:p>
          <a:p>
            <a:pPr>
              <a:lnSpc>
                <a:spcPct val="170000"/>
              </a:lnSpc>
            </a:pPr>
            <a:endParaRPr lang="en-CA" dirty="0" smtClean="0">
              <a:latin typeface="Cambria Math" pitchFamily="18" charset="0"/>
              <a:ea typeface="Cambria Math" pitchFamily="18" charset="0"/>
            </a:endParaRPr>
          </a:p>
          <a:p>
            <a:pPr marL="45720" indent="0">
              <a:lnSpc>
                <a:spcPct val="170000"/>
              </a:lnSpc>
              <a:buNone/>
            </a:pPr>
            <a:r>
              <a:rPr lang="en-CA" dirty="0" smtClean="0">
                <a:latin typeface="Cambria Math" pitchFamily="18" charset="0"/>
                <a:ea typeface="Cambria Math" pitchFamily="18" charset="0"/>
              </a:rPr>
              <a:t>We </a:t>
            </a:r>
            <a:r>
              <a:rPr lang="en-CA" dirty="0">
                <a:latin typeface="Cambria Math" pitchFamily="18" charset="0"/>
                <a:ea typeface="Cambria Math" pitchFamily="18" charset="0"/>
              </a:rPr>
              <a:t>learn about Mrs. Ramsey's personality by observing her feelings about other characters. For example, Mrs. Ramsey has mixed feelings toward Mr. </a:t>
            </a:r>
            <a:r>
              <a:rPr lang="en-CA" dirty="0" err="1">
                <a:latin typeface="Cambria Math" pitchFamily="18" charset="0"/>
                <a:ea typeface="Cambria Math" pitchFamily="18" charset="0"/>
              </a:rPr>
              <a:t>Tansley</a:t>
            </a:r>
            <a:r>
              <a:rPr lang="en-CA" dirty="0">
                <a:latin typeface="Cambria Math" pitchFamily="18" charset="0"/>
                <a:ea typeface="Cambria Math" pitchFamily="18" charset="0"/>
              </a:rPr>
              <a:t>, but her feelings seem to grow more positive over time as she comes to know him better. At first Mrs. Ramsey finds Mr. </a:t>
            </a:r>
            <a:r>
              <a:rPr lang="en-CA" dirty="0" err="1">
                <a:latin typeface="Cambria Math" pitchFamily="18" charset="0"/>
                <a:ea typeface="Cambria Math" pitchFamily="18" charset="0"/>
              </a:rPr>
              <a:t>Tansley</a:t>
            </a:r>
            <a:r>
              <a:rPr lang="en-CA" dirty="0">
                <a:latin typeface="Cambria Math" pitchFamily="18" charset="0"/>
                <a:ea typeface="Cambria Math" pitchFamily="18" charset="0"/>
              </a:rPr>
              <a:t> annoying, as shown especially when he mentions that no one is going to the lighthouse (52). But rather than hating him, at this point she feels pity: "she pitied men always as if they lacked something. . ." (85). Then later, during the gathering, pity turns to empathy as she realizes that Mr. </a:t>
            </a:r>
            <a:r>
              <a:rPr lang="en-CA" dirty="0" err="1">
                <a:latin typeface="Cambria Math" pitchFamily="18" charset="0"/>
                <a:ea typeface="Cambria Math" pitchFamily="18" charset="0"/>
              </a:rPr>
              <a:t>Tansley</a:t>
            </a:r>
            <a:r>
              <a:rPr lang="en-CA" dirty="0">
                <a:latin typeface="Cambria Math" pitchFamily="18" charset="0"/>
                <a:ea typeface="Cambria Math" pitchFamily="18" charset="0"/>
              </a:rPr>
              <a:t> must feel inferior. He must know, Mrs. Ramsey thinks, that "no woman would look at him with Paul </a:t>
            </a:r>
            <a:r>
              <a:rPr lang="en-CA" dirty="0" err="1">
                <a:latin typeface="Cambria Math" pitchFamily="18" charset="0"/>
                <a:ea typeface="Cambria Math" pitchFamily="18" charset="0"/>
              </a:rPr>
              <a:t>Rayley</a:t>
            </a:r>
            <a:r>
              <a:rPr lang="en-CA" dirty="0">
                <a:latin typeface="Cambria Math" pitchFamily="18" charset="0"/>
                <a:ea typeface="Cambria Math" pitchFamily="18" charset="0"/>
              </a:rPr>
              <a:t> in the room" (106). Finally, by the end of the dinner scene, she feels some attraction to Mr. </a:t>
            </a:r>
            <a:r>
              <a:rPr lang="en-CA" dirty="0" err="1">
                <a:latin typeface="Cambria Math" pitchFamily="18" charset="0"/>
                <a:ea typeface="Cambria Math" pitchFamily="18" charset="0"/>
              </a:rPr>
              <a:t>Tansley</a:t>
            </a:r>
            <a:r>
              <a:rPr lang="en-CA" dirty="0">
                <a:latin typeface="Cambria Math" pitchFamily="18" charset="0"/>
                <a:ea typeface="Cambria Math" pitchFamily="18" charset="0"/>
              </a:rPr>
              <a:t> and also a new respect: "She liked his laugh. . . . She liked his awkwardness. There was a lot in that man after all" (110). In observing this evolution in her attitude, we learn more about Mrs. Ramsey than we do about Mr. </a:t>
            </a:r>
            <a:r>
              <a:rPr lang="en-CA" dirty="0" err="1">
                <a:latin typeface="Cambria Math" pitchFamily="18" charset="0"/>
                <a:ea typeface="Cambria Math" pitchFamily="18" charset="0"/>
              </a:rPr>
              <a:t>Tansley</a:t>
            </a:r>
            <a:r>
              <a:rPr lang="en-CA" dirty="0">
                <a:latin typeface="Cambria Math" pitchFamily="18" charset="0"/>
                <a:ea typeface="Cambria Math" pitchFamily="18" charset="0"/>
              </a:rPr>
              <a:t>. The change in Mrs. Ramsey's attitude is not used by Woolf to show that Mrs. Ramsey is fickle or confused; rather it is used to show her capacity for understanding both the frailty and complexity of human beings. This is a central characteristic of Mrs. Ramsey's personality.</a:t>
            </a:r>
          </a:p>
        </p:txBody>
      </p:sp>
    </p:spTree>
    <p:extLst>
      <p:ext uri="{BB962C8B-B14F-4D97-AF65-F5344CB8AC3E}">
        <p14:creationId xmlns:p14="http://schemas.microsoft.com/office/powerpoint/2010/main" val="48353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6781800" cy="1168152"/>
          </a:xfrm>
        </p:spPr>
        <p:txBody>
          <a:bodyPr/>
          <a:lstStyle/>
          <a:p>
            <a:pPr algn="l"/>
            <a:r>
              <a:rPr lang="en-CA" dirty="0" smtClean="0"/>
              <a:t>Some final notes:</a:t>
            </a:r>
            <a:endParaRPr lang="en-CA" dirty="0"/>
          </a:p>
        </p:txBody>
      </p:sp>
      <p:sp>
        <p:nvSpPr>
          <p:cNvPr id="3" name="Content Placeholder 2"/>
          <p:cNvSpPr>
            <a:spLocks noGrp="1"/>
          </p:cNvSpPr>
          <p:nvPr>
            <p:ph idx="1"/>
          </p:nvPr>
        </p:nvSpPr>
        <p:spPr>
          <a:xfrm>
            <a:off x="899592" y="1700808"/>
            <a:ext cx="7632848" cy="4464496"/>
          </a:xfrm>
        </p:spPr>
        <p:txBody>
          <a:bodyPr>
            <a:normAutofit lnSpcReduction="10000"/>
          </a:bodyPr>
          <a:lstStyle/>
          <a:p>
            <a:r>
              <a:rPr lang="en-CA" b="1" dirty="0" smtClean="0"/>
              <a:t>Choose quotations carefully</a:t>
            </a:r>
            <a:endParaRPr lang="en-CA" b="1" dirty="0"/>
          </a:p>
          <a:p>
            <a:r>
              <a:rPr lang="en-CA" dirty="0" smtClean="0"/>
              <a:t>Only quote the bits that are relevant to that specific point</a:t>
            </a:r>
            <a:endParaRPr lang="en-CA" dirty="0"/>
          </a:p>
          <a:p>
            <a:r>
              <a:rPr lang="en-CA" dirty="0"/>
              <a:t>Think of the text in terms of units--words, phrases, sentences, and groups of sentences (paragraphs, stanzas)--and use only the units you need.</a:t>
            </a:r>
          </a:p>
          <a:p>
            <a:r>
              <a:rPr lang="en-CA" dirty="0"/>
              <a:t>If </a:t>
            </a:r>
            <a:r>
              <a:rPr lang="en-CA" dirty="0" smtClean="0"/>
              <a:t>there are particular </a:t>
            </a:r>
            <a:r>
              <a:rPr lang="en-CA" dirty="0"/>
              <a:t>words or phrases that "prove" your point, you do not need to quote the sentences they appear in; rather, incorporate the words and phrases into sentences expressing your own ideas. </a:t>
            </a:r>
            <a:endParaRPr lang="en-CA" dirty="0" smtClean="0"/>
          </a:p>
          <a:p>
            <a:r>
              <a:rPr lang="en-CA" dirty="0" smtClean="0"/>
              <a:t>Ex:  Scout’s description of the courtroom foreshadows the guilty verdict.  She “shivers”, and describes the atmosphere as “cold”, and “no different than a winter morning”.</a:t>
            </a:r>
            <a:endParaRPr lang="en-CA" dirty="0"/>
          </a:p>
          <a:p>
            <a:pPr marL="0" indent="0">
              <a:buNone/>
            </a:pPr>
            <a:endParaRPr lang="en-CA" dirty="0"/>
          </a:p>
        </p:txBody>
      </p:sp>
    </p:spTree>
    <p:extLst>
      <p:ext uri="{BB962C8B-B14F-4D97-AF65-F5344CB8AC3E}">
        <p14:creationId xmlns:p14="http://schemas.microsoft.com/office/powerpoint/2010/main" val="2964542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6512511" cy="1143000"/>
          </a:xfrm>
        </p:spPr>
        <p:txBody>
          <a:bodyPr/>
          <a:lstStyle/>
          <a:p>
            <a:r>
              <a:rPr lang="en-CA" sz="2800" dirty="0" smtClean="0"/>
              <a:t>Ways to incorporate a quotation:</a:t>
            </a:r>
            <a:endParaRPr lang="en-CA" sz="2800" dirty="0"/>
          </a:p>
        </p:txBody>
      </p:sp>
      <p:sp>
        <p:nvSpPr>
          <p:cNvPr id="3" name="Content Placeholder 2"/>
          <p:cNvSpPr>
            <a:spLocks noGrp="1"/>
          </p:cNvSpPr>
          <p:nvPr>
            <p:ph idx="1"/>
          </p:nvPr>
        </p:nvSpPr>
        <p:spPr>
          <a:xfrm>
            <a:off x="107504" y="731520"/>
            <a:ext cx="8712968" cy="5073744"/>
          </a:xfrm>
        </p:spPr>
        <p:txBody>
          <a:bodyPr>
            <a:noAutofit/>
          </a:bodyPr>
          <a:lstStyle/>
          <a:p>
            <a:pPr marL="45720" indent="0">
              <a:buNone/>
            </a:pPr>
            <a:endParaRPr lang="en-CA" sz="1400" b="1" dirty="0" smtClean="0"/>
          </a:p>
          <a:p>
            <a:pPr marL="45720" indent="0">
              <a:buNone/>
            </a:pPr>
            <a:r>
              <a:rPr lang="en-CA" sz="1400" b="1" dirty="0" smtClean="0"/>
              <a:t>An </a:t>
            </a:r>
            <a:r>
              <a:rPr lang="en-CA" sz="1400" b="1" dirty="0"/>
              <a:t>introducing phrase or </a:t>
            </a:r>
            <a:r>
              <a:rPr lang="en-CA" sz="1400" b="1" dirty="0" err="1"/>
              <a:t>orienter</a:t>
            </a:r>
            <a:r>
              <a:rPr lang="en-CA" sz="1400" b="1" dirty="0"/>
              <a:t> plus the quotation</a:t>
            </a:r>
            <a:r>
              <a:rPr lang="en-CA" sz="1400" dirty="0"/>
              <a:t>:</a:t>
            </a:r>
          </a:p>
          <a:p>
            <a:pPr lvl="1"/>
            <a:r>
              <a:rPr lang="en-CA" sz="1200" dirty="0" smtClean="0"/>
              <a:t>In </a:t>
            </a:r>
            <a:r>
              <a:rPr lang="en-CA" sz="1200" dirty="0"/>
              <a:t>this poem it is creation, not a hypothetical creator, that is supremely awesome. [</a:t>
            </a:r>
            <a:r>
              <a:rPr lang="en-CA" sz="1200" dirty="0" smtClean="0"/>
              <a:t>argument sentence</a:t>
            </a:r>
            <a:r>
              <a:rPr lang="en-CA" sz="1200" dirty="0"/>
              <a:t>]. </a:t>
            </a:r>
            <a:endParaRPr lang="en-CA" sz="1200" dirty="0" smtClean="0"/>
          </a:p>
          <a:p>
            <a:pPr lvl="1"/>
            <a:r>
              <a:rPr lang="en-CA" sz="1200" dirty="0" smtClean="0"/>
              <a:t>The </a:t>
            </a:r>
            <a:r>
              <a:rPr lang="en-CA" sz="1200" dirty="0"/>
              <a:t>speaker asks, "What immortal hand or eye / Dare frame thy fearful symmetry</a:t>
            </a:r>
            <a:r>
              <a:rPr lang="en-CA" sz="1200" dirty="0" smtClean="0"/>
              <a:t>?“ [</a:t>
            </a:r>
            <a:r>
              <a:rPr lang="en-CA" sz="1200" dirty="0"/>
              <a:t>data sentence; </a:t>
            </a:r>
            <a:r>
              <a:rPr lang="en-CA" sz="1200" dirty="0" err="1"/>
              <a:t>orienter</a:t>
            </a:r>
            <a:r>
              <a:rPr lang="en-CA" sz="1200" dirty="0"/>
              <a:t> before quote]</a:t>
            </a:r>
          </a:p>
          <a:p>
            <a:pPr lvl="1"/>
            <a:r>
              <a:rPr lang="en-CA" sz="1200" dirty="0" smtClean="0"/>
              <a:t>Gatsby </a:t>
            </a:r>
            <a:r>
              <a:rPr lang="en-CA" sz="1200" dirty="0"/>
              <a:t>is not to be regarded as a personal failure. [argument sentence] </a:t>
            </a:r>
            <a:endParaRPr lang="en-CA" sz="1200" dirty="0" smtClean="0"/>
          </a:p>
          <a:p>
            <a:pPr lvl="1"/>
            <a:r>
              <a:rPr lang="en-CA" sz="1200" dirty="0" smtClean="0"/>
              <a:t>"</a:t>
            </a:r>
            <a:r>
              <a:rPr lang="en-CA" sz="1200" dirty="0"/>
              <a:t>Gatsby turned out </a:t>
            </a:r>
            <a:r>
              <a:rPr lang="en-CA" sz="1200" dirty="0" smtClean="0"/>
              <a:t>all right </a:t>
            </a:r>
            <a:r>
              <a:rPr lang="en-CA" sz="1200" dirty="0"/>
              <a:t>at the end" (176), according to Nick. [data sentence; </a:t>
            </a:r>
            <a:r>
              <a:rPr lang="en-CA" sz="1200" dirty="0" err="1"/>
              <a:t>orienter</a:t>
            </a:r>
            <a:r>
              <a:rPr lang="en-CA" sz="1200" dirty="0"/>
              <a:t> after quote]</a:t>
            </a:r>
          </a:p>
          <a:p>
            <a:pPr lvl="1"/>
            <a:r>
              <a:rPr lang="en-CA" sz="1200" dirty="0" smtClean="0"/>
              <a:t>"I </a:t>
            </a:r>
            <a:r>
              <a:rPr lang="en-CA" sz="1200" dirty="0"/>
              <a:t>know you blame me," Mrs. </a:t>
            </a:r>
            <a:r>
              <a:rPr lang="en-CA" sz="1200" dirty="0" err="1"/>
              <a:t>Compson</a:t>
            </a:r>
            <a:r>
              <a:rPr lang="en-CA" sz="1200" dirty="0"/>
              <a:t> tells Jason (47). [data sentence; </a:t>
            </a:r>
            <a:r>
              <a:rPr lang="en-CA" sz="1200" dirty="0" err="1"/>
              <a:t>orienter</a:t>
            </a:r>
            <a:r>
              <a:rPr lang="en-CA" sz="1200" dirty="0"/>
              <a:t> after quote] </a:t>
            </a:r>
            <a:endParaRPr lang="en-CA" sz="1200" dirty="0" smtClean="0"/>
          </a:p>
          <a:p>
            <a:pPr lvl="1"/>
            <a:r>
              <a:rPr lang="en-CA" sz="1200" dirty="0" smtClean="0"/>
              <a:t>Is</a:t>
            </a:r>
            <a:r>
              <a:rPr lang="en-CA" sz="1200" dirty="0"/>
              <a:t> </a:t>
            </a:r>
            <a:r>
              <a:rPr lang="en-CA" sz="1200" dirty="0" smtClean="0"/>
              <a:t>she </a:t>
            </a:r>
            <a:r>
              <a:rPr lang="en-CA" sz="1200" dirty="0"/>
              <a:t>expressing her own sense of guilt? [argument sentence]</a:t>
            </a:r>
          </a:p>
          <a:p>
            <a:pPr marL="45720" indent="0">
              <a:buNone/>
            </a:pPr>
            <a:r>
              <a:rPr lang="en-CA" sz="1400" b="1" dirty="0"/>
              <a:t>An assertion of your own and a colon plus the quotation</a:t>
            </a:r>
            <a:r>
              <a:rPr lang="en-CA" sz="1400" dirty="0"/>
              <a:t>:</a:t>
            </a:r>
          </a:p>
          <a:p>
            <a:pPr lvl="1"/>
            <a:r>
              <a:rPr lang="en-CA" sz="1200" dirty="0" smtClean="0"/>
              <a:t>Vivian </a:t>
            </a:r>
            <a:r>
              <a:rPr lang="en-CA" sz="1200" dirty="0"/>
              <a:t>hates the knights for scorning her, and she dreams of achieving glory by </a:t>
            </a:r>
            <a:r>
              <a:rPr lang="en-CA" sz="1200" dirty="0" smtClean="0"/>
              <a:t>destroying Merlin's</a:t>
            </a:r>
            <a:r>
              <a:rPr lang="en-CA" sz="1200" dirty="0"/>
              <a:t>: "I have made his glory mine" (390).</a:t>
            </a:r>
          </a:p>
          <a:p>
            <a:pPr lvl="1"/>
            <a:r>
              <a:rPr lang="en-CA" sz="1200" dirty="0" err="1" smtClean="0"/>
              <a:t>Cassio</a:t>
            </a:r>
            <a:r>
              <a:rPr lang="en-CA" sz="1200" dirty="0" smtClean="0"/>
              <a:t> </a:t>
            </a:r>
            <a:r>
              <a:rPr lang="en-CA" sz="1200" dirty="0"/>
              <a:t>represents not only a political but also a personal threat to </a:t>
            </a:r>
            <a:r>
              <a:rPr lang="en-CA" sz="1200" dirty="0" err="1"/>
              <a:t>Iago</a:t>
            </a:r>
            <a:r>
              <a:rPr lang="en-CA" sz="1200" dirty="0"/>
              <a:t>: "He hath </a:t>
            </a:r>
            <a:r>
              <a:rPr lang="en-CA" sz="1200" dirty="0" smtClean="0"/>
              <a:t>a daily </a:t>
            </a:r>
            <a:r>
              <a:rPr lang="en-CA" sz="1200" dirty="0"/>
              <a:t>beauty in his life / That makes me ugly . . ." (5.1.19-20).</a:t>
            </a:r>
          </a:p>
          <a:p>
            <a:pPr marL="45720" indent="0">
              <a:buNone/>
            </a:pPr>
            <a:r>
              <a:rPr lang="en-CA" sz="1400" b="1" dirty="0"/>
              <a:t>An assertion of your own with quoted material worked in</a:t>
            </a:r>
            <a:r>
              <a:rPr lang="en-CA" sz="1400" dirty="0"/>
              <a:t>:</a:t>
            </a:r>
          </a:p>
          <a:p>
            <a:pPr lvl="1"/>
            <a:r>
              <a:rPr lang="en-CA" sz="1200" dirty="0" smtClean="0"/>
              <a:t>For </a:t>
            </a:r>
            <a:r>
              <a:rPr lang="en-CA" sz="1200" dirty="0"/>
              <a:t>Nick, who remarks that Gatsby "turned out all right" (176), the hero </a:t>
            </a:r>
            <a:r>
              <a:rPr lang="en-CA" sz="1200" dirty="0" smtClean="0"/>
              <a:t>deserves respect </a:t>
            </a:r>
            <a:r>
              <a:rPr lang="en-CA" sz="1200" dirty="0"/>
              <a:t>but perhaps does not inspire great admiration.</a:t>
            </a:r>
          </a:p>
          <a:p>
            <a:r>
              <a:rPr lang="en-CA" sz="1400" dirty="0" smtClean="0"/>
              <a:t>Rule of 3</a:t>
            </a:r>
            <a:endParaRPr lang="en-CA" sz="1400" dirty="0"/>
          </a:p>
          <a:p>
            <a:pPr lvl="1"/>
            <a:r>
              <a:rPr lang="en-CA" sz="1200" dirty="0" smtClean="0"/>
              <a:t>Satan's </a:t>
            </a:r>
            <a:r>
              <a:rPr lang="en-CA" sz="1200" dirty="0"/>
              <a:t>motion is many things; he "rides" through the air (63), "rattles" (65), and </a:t>
            </a:r>
            <a:r>
              <a:rPr lang="en-CA" sz="1200" dirty="0" smtClean="0"/>
              <a:t>later explodes</a:t>
            </a:r>
            <a:r>
              <a:rPr lang="en-CA" sz="1200" dirty="0"/>
              <a:t>, "wanders and hovers" like a fire (293</a:t>
            </a:r>
            <a:r>
              <a:rPr lang="en-CA" sz="1200" dirty="0" smtClean="0"/>
              <a:t>).</a:t>
            </a:r>
            <a:endParaRPr lang="en-CA" sz="1200" dirty="0"/>
          </a:p>
        </p:txBody>
      </p:sp>
    </p:spTree>
    <p:extLst>
      <p:ext uri="{BB962C8B-B14F-4D97-AF65-F5344CB8AC3E}">
        <p14:creationId xmlns:p14="http://schemas.microsoft.com/office/powerpoint/2010/main" val="2619757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a:hlinkClick r:id="rId2"/>
              </a:rPr>
              <a:t>http://</a:t>
            </a:r>
            <a:r>
              <a:rPr lang="en-CA" dirty="0" smtClean="0">
                <a:hlinkClick r:id="rId2"/>
              </a:rPr>
              <a:t>writing.wisc.edu/Handbook/Integrating_Quotes.pdf</a:t>
            </a:r>
            <a:endParaRPr lang="en-CA" dirty="0" smtClean="0"/>
          </a:p>
          <a:p>
            <a:r>
              <a:rPr lang="en-CA">
                <a:hlinkClick r:id="rId3"/>
              </a:rPr>
              <a:t>http://</a:t>
            </a:r>
            <a:r>
              <a:rPr lang="en-CA" smtClean="0">
                <a:hlinkClick r:id="rId3"/>
              </a:rPr>
              <a:t>writing.wisc.edu/Handbook/QuoLiterature.html</a:t>
            </a:r>
            <a:endParaRPr lang="en-CA" smtClean="0"/>
          </a:p>
          <a:p>
            <a:endParaRPr lang="en-CA"/>
          </a:p>
        </p:txBody>
      </p:sp>
    </p:spTree>
    <p:extLst>
      <p:ext uri="{BB962C8B-B14F-4D97-AF65-F5344CB8AC3E}">
        <p14:creationId xmlns:p14="http://schemas.microsoft.com/office/powerpoint/2010/main" val="2741368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7920880" cy="952128"/>
          </a:xfrm>
        </p:spPr>
        <p:txBody>
          <a:bodyPr/>
          <a:lstStyle/>
          <a:p>
            <a:r>
              <a:rPr lang="en-CA" dirty="0" smtClean="0"/>
              <a:t>Next step: The essay outline</a:t>
            </a:r>
            <a:endParaRPr lang="en-CA" dirty="0"/>
          </a:p>
        </p:txBody>
      </p:sp>
      <p:sp>
        <p:nvSpPr>
          <p:cNvPr id="3" name="Content Placeholder 2"/>
          <p:cNvSpPr>
            <a:spLocks noGrp="1"/>
          </p:cNvSpPr>
          <p:nvPr>
            <p:ph idx="1"/>
          </p:nvPr>
        </p:nvSpPr>
        <p:spPr>
          <a:xfrm>
            <a:off x="611560" y="1844824"/>
            <a:ext cx="7543800" cy="3886200"/>
          </a:xfrm>
        </p:spPr>
        <p:txBody>
          <a:bodyPr anchor="t">
            <a:normAutofit lnSpcReduction="10000"/>
          </a:bodyPr>
          <a:lstStyle/>
          <a:p>
            <a:r>
              <a:rPr lang="en-CA" dirty="0" smtClean="0"/>
              <a:t>Is your ROADMAP for a successful essay.  If you wander into new territory without a map, you increase your chance of getting lost!</a:t>
            </a:r>
          </a:p>
          <a:p>
            <a:r>
              <a:rPr lang="en-CA" dirty="0" smtClean="0"/>
              <a:t>Start with your TOPIC.  What are you writing about?</a:t>
            </a:r>
          </a:p>
          <a:p>
            <a:r>
              <a:rPr lang="en-CA" dirty="0" smtClean="0"/>
              <a:t>Develop a working thesis:  You can worry about the wording later, just state your position.</a:t>
            </a:r>
          </a:p>
          <a:p>
            <a:r>
              <a:rPr lang="en-CA" dirty="0" smtClean="0"/>
              <a:t>Decide on your supporting points.  For each one, write out the POINT, EVIDENCE, and EXPLAIN how they connect using a few point-form notes.</a:t>
            </a:r>
          </a:p>
          <a:p>
            <a:r>
              <a:rPr lang="en-CA" dirty="0" smtClean="0"/>
              <a:t>DO NOT START WRITING YOUR INTRODUCTION BEFORE YOU HAVE WRITTEN YOUR OUTLINE!!!!!</a:t>
            </a:r>
            <a:endParaRPr lang="en-CA" dirty="0"/>
          </a:p>
        </p:txBody>
      </p:sp>
    </p:spTree>
    <p:extLst>
      <p:ext uri="{BB962C8B-B14F-4D97-AF65-F5344CB8AC3E}">
        <p14:creationId xmlns:p14="http://schemas.microsoft.com/office/powerpoint/2010/main" val="1023574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Writing an Introduction</a:t>
            </a:r>
            <a:endParaRPr lang="en-CA" dirty="0"/>
          </a:p>
        </p:txBody>
      </p:sp>
      <p:sp>
        <p:nvSpPr>
          <p:cNvPr id="3" name="Content Placeholder 2"/>
          <p:cNvSpPr>
            <a:spLocks noGrp="1"/>
          </p:cNvSpPr>
          <p:nvPr>
            <p:ph idx="1"/>
          </p:nvPr>
        </p:nvSpPr>
        <p:spPr/>
        <p:txBody>
          <a:bodyPr>
            <a:normAutofit fontScale="40000" lnSpcReduction="20000"/>
          </a:bodyPr>
          <a:lstStyle/>
          <a:p>
            <a:r>
              <a:rPr lang="en-CA" dirty="0" smtClean="0"/>
              <a:t>The introduction should lead your reader into your thesis by establishing the topic.</a:t>
            </a:r>
          </a:p>
          <a:p>
            <a:r>
              <a:rPr lang="en-CA" dirty="0" smtClean="0"/>
              <a:t>Start with a sentence that states the title of the novel and its author: </a:t>
            </a:r>
          </a:p>
          <a:p>
            <a:pPr marL="989013" indent="-874713">
              <a:buNone/>
            </a:pPr>
            <a:endParaRPr lang="en-CA" dirty="0"/>
          </a:p>
          <a:p>
            <a:pPr marL="989013" indent="-874713">
              <a:buNone/>
            </a:pPr>
            <a:r>
              <a:rPr lang="en-CA" dirty="0" smtClean="0"/>
              <a:t>	“The short story “The Flowers”, by Alice Walker, follows the 	</a:t>
            </a:r>
          </a:p>
          <a:p>
            <a:pPr marL="989013" indent="-874713">
              <a:buNone/>
            </a:pPr>
            <a:r>
              <a:rPr lang="en-CA" dirty="0" smtClean="0"/>
              <a:t>	journey of a girl named </a:t>
            </a:r>
            <a:r>
              <a:rPr lang="en-CA" dirty="0" err="1" smtClean="0"/>
              <a:t>Myop</a:t>
            </a:r>
            <a:r>
              <a:rPr lang="en-CA" dirty="0" smtClean="0"/>
              <a:t> over the course of a particular morning.” </a:t>
            </a:r>
          </a:p>
          <a:p>
            <a:pPr marL="989013" indent="-874713">
              <a:buNone/>
            </a:pPr>
            <a:r>
              <a:rPr lang="en-CA" dirty="0" smtClean="0"/>
              <a:t> </a:t>
            </a:r>
          </a:p>
          <a:p>
            <a:pPr marL="361950" indent="-276225"/>
            <a:r>
              <a:rPr lang="en-CA" dirty="0" smtClean="0"/>
              <a:t>Follow up with another sentence or two that narrows the topic.  	</a:t>
            </a:r>
          </a:p>
          <a:p>
            <a:pPr marL="989013" indent="0">
              <a:buNone/>
            </a:pPr>
            <a:r>
              <a:rPr lang="en-CA" dirty="0" smtClean="0"/>
              <a:t>“Although the story opens with </a:t>
            </a:r>
            <a:r>
              <a:rPr lang="en-CA" dirty="0" err="1" smtClean="0"/>
              <a:t>Myop</a:t>
            </a:r>
            <a:r>
              <a:rPr lang="en-CA" dirty="0" smtClean="0"/>
              <a:t> playing happily in her yard, she decides to take a walk.  Little does she realize that the path she has chosen will lead her away from the naïveté of her childhood toward the complexity of adulthood.  </a:t>
            </a:r>
          </a:p>
          <a:p>
            <a:pPr marL="114300" indent="0">
              <a:buNone/>
            </a:pPr>
            <a:r>
              <a:rPr lang="en-CA" dirty="0"/>
              <a:t> </a:t>
            </a:r>
            <a:r>
              <a:rPr lang="en-CA" dirty="0" smtClean="0"/>
              <a:t>       (this gives more information about the nature of the journey)</a:t>
            </a:r>
          </a:p>
          <a:p>
            <a:pPr marL="114300" indent="0">
              <a:buNone/>
            </a:pPr>
            <a:endParaRPr lang="en-CA" dirty="0" smtClean="0"/>
          </a:p>
          <a:p>
            <a:r>
              <a:rPr lang="en-CA" dirty="0" smtClean="0"/>
              <a:t>This will lead to your thesis: </a:t>
            </a:r>
          </a:p>
          <a:p>
            <a:pPr marL="1169988" lvl="1" indent="0">
              <a:buNone/>
            </a:pPr>
            <a:r>
              <a:rPr lang="en-CA" dirty="0" smtClean="0"/>
              <a:t>“In </a:t>
            </a:r>
            <a:r>
              <a:rPr lang="en-CA" dirty="0"/>
              <a:t>the short story “The Flowers”, </a:t>
            </a:r>
            <a:r>
              <a:rPr lang="en-CA" dirty="0" smtClean="0"/>
              <a:t>the imagery of the settings </a:t>
            </a:r>
            <a:r>
              <a:rPr lang="en-CA" dirty="0" err="1" smtClean="0"/>
              <a:t>Myop</a:t>
            </a:r>
            <a:r>
              <a:rPr lang="en-CA" dirty="0" smtClean="0"/>
              <a:t> encounters on her walk echo her journey from innocence to experience.</a:t>
            </a:r>
            <a:endParaRPr lang="en-CA" dirty="0"/>
          </a:p>
          <a:p>
            <a:endParaRPr lang="en-CA" dirty="0" smtClean="0"/>
          </a:p>
          <a:p>
            <a:r>
              <a:rPr lang="en-CA" dirty="0" smtClean="0"/>
              <a:t>Next, further explain how you are going to develop your thesis by outlining the basic structure of your essay:</a:t>
            </a:r>
          </a:p>
          <a:p>
            <a:pPr marL="411480" lvl="1" indent="0">
              <a:buNone/>
            </a:pPr>
            <a:r>
              <a:rPr lang="en-CA" dirty="0" smtClean="0"/>
              <a:t>“The language applied to </a:t>
            </a:r>
            <a:r>
              <a:rPr lang="en-CA" dirty="0" err="1" smtClean="0"/>
              <a:t>Myop’s</a:t>
            </a:r>
            <a:r>
              <a:rPr lang="en-CA" dirty="0" smtClean="0"/>
              <a:t> interaction with the setting moves from positive to negative as she moves farther from home, and this change continues until the moment </a:t>
            </a:r>
            <a:r>
              <a:rPr lang="en-CA" dirty="0" err="1" smtClean="0"/>
              <a:t>Myop’s</a:t>
            </a:r>
            <a:r>
              <a:rPr lang="en-CA" dirty="0" smtClean="0"/>
              <a:t> environment forces her to see beyond the comfort of what is familiar to a darker reality.”</a:t>
            </a:r>
          </a:p>
        </p:txBody>
      </p:sp>
    </p:spTree>
    <p:extLst>
      <p:ext uri="{BB962C8B-B14F-4D97-AF65-F5344CB8AC3E}">
        <p14:creationId xmlns:p14="http://schemas.microsoft.com/office/powerpoint/2010/main" val="2088933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to avoid:</a:t>
            </a:r>
            <a:endParaRPr lang="en-CA" dirty="0"/>
          </a:p>
        </p:txBody>
      </p:sp>
      <p:sp>
        <p:nvSpPr>
          <p:cNvPr id="3" name="Content Placeholder 2"/>
          <p:cNvSpPr>
            <a:spLocks noGrp="1"/>
          </p:cNvSpPr>
          <p:nvPr>
            <p:ph idx="1"/>
          </p:nvPr>
        </p:nvSpPr>
        <p:spPr/>
        <p:txBody>
          <a:bodyPr/>
          <a:lstStyle/>
          <a:p>
            <a:r>
              <a:rPr lang="en-CA" dirty="0" smtClean="0"/>
              <a:t>Vague or self-evident language: “this essay will discuss…” (this should be obvious), “the use of language is interesting and important” (of course it is – that is why you are writing about it!)</a:t>
            </a:r>
          </a:p>
          <a:p>
            <a:r>
              <a:rPr lang="en-CA" dirty="0" smtClean="0"/>
              <a:t>Sweeping statements that can’t be proven or are not explicitly connected to the text: “All people experience..” or “In history it is shown that….”</a:t>
            </a:r>
          </a:p>
          <a:p>
            <a:r>
              <a:rPr lang="en-CA" dirty="0" smtClean="0"/>
              <a:t>Off-topic comments: “In all of the author’s works….”</a:t>
            </a:r>
          </a:p>
          <a:p>
            <a:r>
              <a:rPr lang="en-CA" dirty="0" smtClean="0"/>
              <a:t>Too much summary; give the basic information that is relevant to your thesis (like the character </a:t>
            </a:r>
            <a:r>
              <a:rPr lang="en-CA" dirty="0" err="1" smtClean="0"/>
              <a:t>Myop</a:t>
            </a:r>
            <a:r>
              <a:rPr lang="en-CA" dirty="0" smtClean="0"/>
              <a:t> and that she is going on a journey)</a:t>
            </a:r>
            <a:endParaRPr lang="en-CA" dirty="0"/>
          </a:p>
        </p:txBody>
      </p:sp>
    </p:spTree>
    <p:extLst>
      <p:ext uri="{BB962C8B-B14F-4D97-AF65-F5344CB8AC3E}">
        <p14:creationId xmlns:p14="http://schemas.microsoft.com/office/powerpoint/2010/main" val="1672671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496944" cy="1143000"/>
          </a:xfrm>
        </p:spPr>
        <p:txBody>
          <a:bodyPr/>
          <a:lstStyle/>
          <a:p>
            <a:pPr algn="l"/>
            <a:r>
              <a:rPr lang="en-CA" dirty="0" smtClean="0"/>
              <a:t>Incorporating Quotations:</a:t>
            </a:r>
            <a:endParaRPr lang="en-CA" dirty="0"/>
          </a:p>
        </p:txBody>
      </p:sp>
      <p:sp>
        <p:nvSpPr>
          <p:cNvPr id="3" name="Content Placeholder 2"/>
          <p:cNvSpPr>
            <a:spLocks noGrp="1"/>
          </p:cNvSpPr>
          <p:nvPr>
            <p:ph idx="1"/>
          </p:nvPr>
        </p:nvSpPr>
        <p:spPr>
          <a:xfrm>
            <a:off x="323528" y="1268760"/>
            <a:ext cx="8388424" cy="5328592"/>
          </a:xfrm>
        </p:spPr>
        <p:txBody>
          <a:bodyPr anchor="t">
            <a:normAutofit/>
          </a:bodyPr>
          <a:lstStyle/>
          <a:p>
            <a:pPr marL="45720" indent="0">
              <a:buNone/>
            </a:pPr>
            <a:r>
              <a:rPr lang="en-CA" sz="2000" dirty="0" smtClean="0"/>
              <a:t>A literary essay develops a point of view/argument about the </a:t>
            </a:r>
            <a:r>
              <a:rPr lang="en-CA" sz="2000" b="1" dirty="0" smtClean="0"/>
              <a:t>purpose and effect</a:t>
            </a:r>
            <a:r>
              <a:rPr lang="en-CA" sz="2000" dirty="0" smtClean="0"/>
              <a:t> of themes, character development, and other literary devices within the text. </a:t>
            </a:r>
          </a:p>
          <a:p>
            <a:pPr marL="45720" indent="0">
              <a:buNone/>
            </a:pPr>
            <a:endParaRPr lang="en-CA" sz="2000" dirty="0"/>
          </a:p>
          <a:p>
            <a:pPr marL="45720" indent="0">
              <a:buNone/>
            </a:pPr>
            <a:r>
              <a:rPr lang="en-CA" sz="2000" dirty="0" smtClean="0"/>
              <a:t>Quotations are used as </a:t>
            </a:r>
            <a:r>
              <a:rPr lang="en-CA" sz="2000" b="1" dirty="0" smtClean="0"/>
              <a:t>evidence</a:t>
            </a:r>
            <a:r>
              <a:rPr lang="en-CA" sz="2000" dirty="0" smtClean="0"/>
              <a:t> to support the arguments you are making about the purpose and effect.  Specific quotations give weight to your argument and proves your point.</a:t>
            </a:r>
          </a:p>
          <a:p>
            <a:pPr marL="45720" indent="0">
              <a:buNone/>
            </a:pPr>
            <a:endParaRPr lang="en-CA" sz="2000" dirty="0" smtClean="0"/>
          </a:p>
          <a:p>
            <a:endParaRPr lang="en-CA" sz="2000" dirty="0"/>
          </a:p>
          <a:p>
            <a:r>
              <a:rPr lang="en-CA" sz="2000" dirty="0" smtClean="0"/>
              <a:t>DO NOT use quotations to SUMMARIZE the plot.</a:t>
            </a:r>
            <a:endParaRPr lang="en-CA" sz="2000" dirty="0"/>
          </a:p>
          <a:p>
            <a:pPr marL="45720" indent="0">
              <a:lnSpc>
                <a:spcPct val="160000"/>
              </a:lnSpc>
              <a:buNone/>
            </a:pPr>
            <a:endParaRPr lang="en-US" sz="1600" dirty="0" smtClean="0"/>
          </a:p>
        </p:txBody>
      </p:sp>
    </p:spTree>
    <p:extLst>
      <p:ext uri="{BB962C8B-B14F-4D97-AF65-F5344CB8AC3E}">
        <p14:creationId xmlns:p14="http://schemas.microsoft.com/office/powerpoint/2010/main" val="2487157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126288" cy="1143000"/>
          </a:xfrm>
        </p:spPr>
        <p:txBody>
          <a:bodyPr/>
          <a:lstStyle/>
          <a:p>
            <a:pPr algn="l"/>
            <a:r>
              <a:rPr lang="en-CA" dirty="0" smtClean="0"/>
              <a:t>For clear quotation use:</a:t>
            </a:r>
            <a:endParaRPr lang="en-CA" dirty="0"/>
          </a:p>
        </p:txBody>
      </p:sp>
      <p:sp>
        <p:nvSpPr>
          <p:cNvPr id="3" name="Content Placeholder 2"/>
          <p:cNvSpPr>
            <a:spLocks noGrp="1"/>
          </p:cNvSpPr>
          <p:nvPr>
            <p:ph idx="1"/>
          </p:nvPr>
        </p:nvSpPr>
        <p:spPr>
          <a:xfrm>
            <a:off x="755576" y="1196752"/>
            <a:ext cx="7848872" cy="5256584"/>
          </a:xfrm>
        </p:spPr>
        <p:txBody>
          <a:bodyPr anchor="t">
            <a:normAutofit fontScale="85000" lnSpcReduction="20000"/>
          </a:bodyPr>
          <a:lstStyle/>
          <a:p>
            <a:pPr marL="45720" indent="0">
              <a:buNone/>
            </a:pPr>
            <a:r>
              <a:rPr lang="en-CA" b="1" dirty="0" smtClean="0"/>
              <a:t>Introduce </a:t>
            </a:r>
            <a:r>
              <a:rPr lang="en-CA" b="1" dirty="0"/>
              <a:t>your quotations</a:t>
            </a:r>
          </a:p>
          <a:p>
            <a:pPr marL="800100" indent="-182563"/>
            <a:r>
              <a:rPr lang="en-CA" dirty="0"/>
              <a:t>Introduce a quotation either by indicating what it is intended to show or by </a:t>
            </a:r>
            <a:r>
              <a:rPr lang="en-CA" dirty="0" smtClean="0"/>
              <a:t>revealing who said it, </a:t>
            </a:r>
            <a:r>
              <a:rPr lang="en-CA" dirty="0"/>
              <a:t>or both.</a:t>
            </a:r>
          </a:p>
          <a:p>
            <a:pPr marL="800100" indent="-182563"/>
            <a:r>
              <a:rPr lang="en-CA" dirty="0" smtClean="0"/>
              <a:t>In a novel, attribute the quotations </a:t>
            </a:r>
            <a:r>
              <a:rPr lang="en-CA" dirty="0"/>
              <a:t>to </a:t>
            </a:r>
            <a:r>
              <a:rPr lang="en-CA" dirty="0" smtClean="0"/>
              <a:t>"</a:t>
            </a:r>
            <a:r>
              <a:rPr lang="en-CA" dirty="0"/>
              <a:t>the </a:t>
            </a:r>
            <a:r>
              <a:rPr lang="en-CA" dirty="0" smtClean="0"/>
              <a:t>narrator“ (but in TKAM the narrator is Scout, so use her name).</a:t>
            </a:r>
            <a:endParaRPr lang="en-CA" dirty="0"/>
          </a:p>
          <a:p>
            <a:pPr marL="800100" indent="-182563"/>
            <a:r>
              <a:rPr lang="en-CA" dirty="0"/>
              <a:t>I</a:t>
            </a:r>
            <a:r>
              <a:rPr lang="en-CA" dirty="0" smtClean="0"/>
              <a:t>dentify </a:t>
            </a:r>
            <a:r>
              <a:rPr lang="en-CA" dirty="0"/>
              <a:t>characters as you quote them.</a:t>
            </a:r>
          </a:p>
          <a:p>
            <a:pPr marL="800100" indent="-182563"/>
            <a:r>
              <a:rPr lang="en-CA" b="1" dirty="0"/>
              <a:t>Do not use two quotations in a row, without </a:t>
            </a:r>
            <a:r>
              <a:rPr lang="en-CA" b="1" dirty="0" smtClean="0"/>
              <a:t>using words of </a:t>
            </a:r>
            <a:r>
              <a:rPr lang="en-CA" b="1" dirty="0"/>
              <a:t>your </a:t>
            </a:r>
            <a:r>
              <a:rPr lang="en-CA" b="1" dirty="0" smtClean="0"/>
              <a:t>own, and never leave a quotation on its own – always give context.</a:t>
            </a:r>
            <a:endParaRPr lang="en-CA" dirty="0"/>
          </a:p>
          <a:p>
            <a:endParaRPr lang="en-CA" b="1" dirty="0" smtClean="0"/>
          </a:p>
          <a:p>
            <a:pPr marL="45720" indent="0">
              <a:buNone/>
            </a:pPr>
            <a:r>
              <a:rPr lang="en-CA" b="1" dirty="0" smtClean="0"/>
              <a:t>Pay </a:t>
            </a:r>
            <a:r>
              <a:rPr lang="en-CA" b="1" dirty="0"/>
              <a:t>attention to verb tense</a:t>
            </a:r>
          </a:p>
          <a:p>
            <a:r>
              <a:rPr lang="en-CA" dirty="0" smtClean="0"/>
              <a:t>Always write in the present tense; the events in the novel are always happening in the present and simultaneously.</a:t>
            </a:r>
            <a:endParaRPr lang="en-CA" dirty="0"/>
          </a:p>
          <a:p>
            <a:r>
              <a:rPr lang="en-CA" dirty="0" smtClean="0"/>
              <a:t>That being said, events </a:t>
            </a:r>
            <a:r>
              <a:rPr lang="en-CA" dirty="0"/>
              <a:t>in a </a:t>
            </a:r>
            <a:r>
              <a:rPr lang="en-CA" dirty="0" smtClean="0"/>
              <a:t>narrative take place in sequence</a:t>
            </a:r>
            <a:r>
              <a:rPr lang="en-CA" dirty="0"/>
              <a:t>. You will often need to use a past tense to refer to events that took place before the moment you are presently discussing:</a:t>
            </a:r>
          </a:p>
          <a:p>
            <a:pPr marL="987425" indent="0">
              <a:buNone/>
            </a:pPr>
            <a:r>
              <a:rPr lang="en-CA" dirty="0" smtClean="0"/>
              <a:t>After the verdict was read…</a:t>
            </a:r>
          </a:p>
          <a:p>
            <a:pPr marL="987425" indent="0">
              <a:buNone/>
            </a:pPr>
            <a:r>
              <a:rPr lang="en-CA" dirty="0" smtClean="0"/>
              <a:t>Before Scout realizes what is happening….</a:t>
            </a:r>
          </a:p>
        </p:txBody>
      </p:sp>
    </p:spTree>
    <p:extLst>
      <p:ext uri="{BB962C8B-B14F-4D97-AF65-F5344CB8AC3E}">
        <p14:creationId xmlns:p14="http://schemas.microsoft.com/office/powerpoint/2010/main" val="1135996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568952" cy="1143000"/>
          </a:xfrm>
        </p:spPr>
        <p:txBody>
          <a:bodyPr>
            <a:normAutofit fontScale="90000"/>
          </a:bodyPr>
          <a:lstStyle/>
          <a:p>
            <a:pPr algn="l"/>
            <a:r>
              <a:rPr lang="en-CA" sz="4000" dirty="0"/>
              <a:t>Punctuating </a:t>
            </a:r>
            <a:r>
              <a:rPr lang="en-CA" sz="4000" dirty="0" smtClean="0"/>
              <a:t>Quotations:</a:t>
            </a:r>
            <a:r>
              <a:rPr lang="en-CA" dirty="0"/>
              <a:t/>
            </a:r>
            <a:br>
              <a:rPr lang="en-CA" dirty="0"/>
            </a:br>
            <a:endParaRPr lang="en-CA" dirty="0"/>
          </a:p>
        </p:txBody>
      </p:sp>
      <p:sp>
        <p:nvSpPr>
          <p:cNvPr id="3" name="Content Placeholder 2"/>
          <p:cNvSpPr>
            <a:spLocks noGrp="1"/>
          </p:cNvSpPr>
          <p:nvPr>
            <p:ph idx="1"/>
          </p:nvPr>
        </p:nvSpPr>
        <p:spPr>
          <a:xfrm>
            <a:off x="467544" y="980728"/>
            <a:ext cx="7992888" cy="5616624"/>
          </a:xfrm>
        </p:spPr>
        <p:txBody>
          <a:bodyPr>
            <a:normAutofit/>
          </a:bodyPr>
          <a:lstStyle/>
          <a:p>
            <a:pPr marL="45720" lvl="1" indent="0">
              <a:buNone/>
            </a:pPr>
            <a:endParaRPr lang="en-CA" dirty="0"/>
          </a:p>
          <a:p>
            <a:r>
              <a:rPr lang="en-CA" dirty="0" smtClean="0"/>
              <a:t>Generally speaking, you need to keep the quotation from the text exactly as it is written, although the following changes can be made:</a:t>
            </a:r>
            <a:endParaRPr lang="en-CA" dirty="0"/>
          </a:p>
          <a:p>
            <a:pPr marL="45720" indent="0">
              <a:buNone/>
            </a:pPr>
            <a:r>
              <a:rPr lang="en-CA" b="1" dirty="0" smtClean="0"/>
              <a:t>Changing </a:t>
            </a:r>
            <a:r>
              <a:rPr lang="en-CA" b="1" dirty="0"/>
              <a:t>the closing punctuation</a:t>
            </a:r>
          </a:p>
          <a:p>
            <a:r>
              <a:rPr lang="en-CA" dirty="0" smtClean="0"/>
              <a:t>Change the end punctuation if you need to include it into your own sentence:</a:t>
            </a:r>
            <a:endParaRPr lang="en-CA" dirty="0"/>
          </a:p>
          <a:p>
            <a:pPr marL="1071563" indent="-182563">
              <a:buFont typeface="Arial" pitchFamily="34" charset="0"/>
              <a:buChar char="•"/>
            </a:pPr>
            <a:r>
              <a:rPr lang="en-CA" dirty="0" smtClean="0"/>
              <a:t>“Don’t eat things you find, Scout," </a:t>
            </a:r>
            <a:r>
              <a:rPr lang="en-CA" dirty="0" err="1" smtClean="0"/>
              <a:t>Jem</a:t>
            </a:r>
            <a:r>
              <a:rPr lang="en-CA" dirty="0" smtClean="0"/>
              <a:t> advises. (33)</a:t>
            </a:r>
          </a:p>
          <a:p>
            <a:r>
              <a:rPr lang="en-CA" dirty="0" smtClean="0"/>
              <a:t>Commas and periods go inside the closing quotation marks; the other punctuation marks go outside.</a:t>
            </a:r>
          </a:p>
          <a:p>
            <a:pPr marL="1146175" indent="-342900">
              <a:buFont typeface="Arial" pitchFamily="34" charset="0"/>
              <a:buChar char="•"/>
            </a:pPr>
            <a:r>
              <a:rPr lang="en-CA" dirty="0" err="1" smtClean="0"/>
              <a:t>Jem</a:t>
            </a:r>
            <a:r>
              <a:rPr lang="en-CA" dirty="0" smtClean="0"/>
              <a:t> </a:t>
            </a:r>
            <a:r>
              <a:rPr lang="en-CA" dirty="0" err="1" smtClean="0"/>
              <a:t>advises,“Don’t</a:t>
            </a:r>
            <a:r>
              <a:rPr lang="en-CA" dirty="0" smtClean="0"/>
              <a:t> eat things you find”; </a:t>
            </a:r>
            <a:r>
              <a:rPr lang="en-CA" dirty="0"/>
              <a:t>however, </a:t>
            </a:r>
            <a:r>
              <a:rPr lang="en-CA" dirty="0" smtClean="0"/>
              <a:t>Scout had already eaten the stick of gum.</a:t>
            </a:r>
            <a:endParaRPr lang="en-CA" dirty="0"/>
          </a:p>
          <a:p>
            <a:pPr marL="1146175" indent="-342900">
              <a:buFont typeface="Arial" pitchFamily="34" charset="0"/>
              <a:buChar char="•"/>
            </a:pPr>
            <a:r>
              <a:rPr lang="en-CA" dirty="0"/>
              <a:t>Why does </a:t>
            </a:r>
            <a:r>
              <a:rPr lang="en-CA" dirty="0" err="1" smtClean="0"/>
              <a:t>Jem</a:t>
            </a:r>
            <a:r>
              <a:rPr lang="en-CA" dirty="0" smtClean="0"/>
              <a:t> advise, "Don't eat things you find"?</a:t>
            </a:r>
            <a:endParaRPr lang="en-CA" dirty="0"/>
          </a:p>
          <a:p>
            <a:pPr marL="45720" indent="0">
              <a:buNone/>
            </a:pPr>
            <a:endParaRPr lang="en-CA" dirty="0"/>
          </a:p>
        </p:txBody>
      </p:sp>
    </p:spTree>
    <p:extLst>
      <p:ext uri="{BB962C8B-B14F-4D97-AF65-F5344CB8AC3E}">
        <p14:creationId xmlns:p14="http://schemas.microsoft.com/office/powerpoint/2010/main" val="3945918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054280" cy="1143000"/>
          </a:xfrm>
        </p:spPr>
        <p:txBody>
          <a:bodyPr>
            <a:normAutofit fontScale="90000"/>
          </a:bodyPr>
          <a:lstStyle/>
          <a:p>
            <a:pPr algn="l"/>
            <a:r>
              <a:rPr lang="en-CA" dirty="0" smtClean="0"/>
              <a:t>Punctuating a quotation within a quotation</a:t>
            </a:r>
            <a:endParaRPr lang="en-CA" dirty="0"/>
          </a:p>
        </p:txBody>
      </p:sp>
      <p:sp>
        <p:nvSpPr>
          <p:cNvPr id="3" name="Content Placeholder 2"/>
          <p:cNvSpPr>
            <a:spLocks noGrp="1"/>
          </p:cNvSpPr>
          <p:nvPr>
            <p:ph idx="1"/>
          </p:nvPr>
        </p:nvSpPr>
        <p:spPr>
          <a:xfrm>
            <a:off x="539552" y="1988840"/>
            <a:ext cx="7704856" cy="4176464"/>
          </a:xfrm>
        </p:spPr>
        <p:txBody>
          <a:bodyPr>
            <a:normAutofit lnSpcReduction="10000"/>
          </a:bodyPr>
          <a:lstStyle/>
          <a:p>
            <a:r>
              <a:rPr lang="en-CA" dirty="0" smtClean="0"/>
              <a:t>When you are using a quotation that includes speech, or any use of quotation marks, use single quotation marks within the regular quotation marks: “‘________’”</a:t>
            </a:r>
          </a:p>
          <a:p>
            <a:pPr marL="45720" indent="0">
              <a:buNone/>
            </a:pPr>
            <a:endParaRPr lang="en-CA" dirty="0"/>
          </a:p>
          <a:p>
            <a:pPr marL="45720" indent="0">
              <a:buNone/>
            </a:pPr>
            <a:r>
              <a:rPr lang="en-CA" dirty="0" smtClean="0"/>
              <a:t>Example:</a:t>
            </a:r>
          </a:p>
          <a:p>
            <a:pPr marL="45720" indent="0">
              <a:buNone/>
            </a:pPr>
            <a:r>
              <a:rPr lang="en-CA" dirty="0" smtClean="0"/>
              <a:t>Atticus explains to </a:t>
            </a:r>
            <a:r>
              <a:rPr lang="en-CA" dirty="0" err="1" smtClean="0"/>
              <a:t>Jem</a:t>
            </a:r>
            <a:r>
              <a:rPr lang="en-CA" dirty="0" smtClean="0"/>
              <a:t>, “No jury in the world’s going to say, ‘We think you’re guilty, but not very,’ on a charge like that.” (Lee 219)</a:t>
            </a:r>
          </a:p>
          <a:p>
            <a:pPr marL="45720" indent="0">
              <a:buNone/>
            </a:pPr>
            <a:r>
              <a:rPr lang="en-CA" dirty="0" smtClean="0"/>
              <a:t>- Atticus is relating what “people” wouldn’t say.  In the novel it is written, “We think you’re guilty, but not very,” but because this is within what is being quoted from the novel “___” is changed to ‘____’.</a:t>
            </a:r>
          </a:p>
        </p:txBody>
      </p:sp>
    </p:spTree>
    <p:extLst>
      <p:ext uri="{BB962C8B-B14F-4D97-AF65-F5344CB8AC3E}">
        <p14:creationId xmlns:p14="http://schemas.microsoft.com/office/powerpoint/2010/main" val="3978936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84" y="0"/>
            <a:ext cx="9002812" cy="1143000"/>
          </a:xfrm>
        </p:spPr>
        <p:txBody>
          <a:bodyPr/>
          <a:lstStyle/>
          <a:p>
            <a:pPr algn="l"/>
            <a:r>
              <a:rPr lang="en-CA" dirty="0" smtClean="0"/>
              <a:t>Other punctuation options:</a:t>
            </a:r>
            <a:endParaRPr lang="en-CA" dirty="0"/>
          </a:p>
        </p:txBody>
      </p:sp>
      <p:sp>
        <p:nvSpPr>
          <p:cNvPr id="3" name="Content Placeholder 2"/>
          <p:cNvSpPr>
            <a:spLocks noGrp="1"/>
          </p:cNvSpPr>
          <p:nvPr>
            <p:ph idx="1"/>
          </p:nvPr>
        </p:nvSpPr>
        <p:spPr>
          <a:xfrm>
            <a:off x="395536" y="836712"/>
            <a:ext cx="7992888" cy="5832648"/>
          </a:xfrm>
        </p:spPr>
        <p:txBody>
          <a:bodyPr>
            <a:noAutofit/>
          </a:bodyPr>
          <a:lstStyle/>
          <a:p>
            <a:pPr marL="45720" indent="0">
              <a:buNone/>
            </a:pPr>
            <a:endParaRPr lang="en-CA" sz="1600" b="1" dirty="0" smtClean="0"/>
          </a:p>
          <a:p>
            <a:pPr marL="45720" indent="0">
              <a:buNone/>
            </a:pPr>
            <a:r>
              <a:rPr lang="en-CA" sz="1600" b="1" dirty="0" smtClean="0"/>
              <a:t>Use ellipses points for words that are taken out:</a:t>
            </a:r>
          </a:p>
          <a:p>
            <a:r>
              <a:rPr lang="en-CA" sz="1600" dirty="0" smtClean="0"/>
              <a:t>If you don’t need to include an entire sentence or passage, use “…” to replace the words that you have removed.</a:t>
            </a:r>
          </a:p>
          <a:p>
            <a:pPr marL="717550" indent="0">
              <a:buNone/>
            </a:pPr>
            <a:r>
              <a:rPr lang="en-CA" sz="1600" dirty="0" smtClean="0"/>
              <a:t>Atticus explains to </a:t>
            </a:r>
            <a:r>
              <a:rPr lang="en-CA" sz="1600" dirty="0" err="1" smtClean="0"/>
              <a:t>Jem</a:t>
            </a:r>
            <a:r>
              <a:rPr lang="en-CA" sz="1600" dirty="0" smtClean="0"/>
              <a:t> that, “There’s something in out world that makes men loose their heads…when it’s a white man’s word against a black man’s the white man always wins.” (Lee 220)</a:t>
            </a:r>
          </a:p>
          <a:p>
            <a:pPr marL="45720" indent="0">
              <a:buNone/>
            </a:pPr>
            <a:endParaRPr lang="en-CA" sz="1600" dirty="0"/>
          </a:p>
          <a:p>
            <a:pPr marL="45720" indent="0">
              <a:buNone/>
            </a:pPr>
            <a:r>
              <a:rPr lang="en-CA" sz="1600" dirty="0" smtClean="0"/>
              <a:t>If you are working a quotation into a sentence, you can use square brackets [  ] and change the word inside of them:</a:t>
            </a:r>
            <a:endParaRPr lang="en-CA" sz="1600" dirty="0"/>
          </a:p>
          <a:p>
            <a:r>
              <a:rPr lang="en-CA" sz="1600" dirty="0" smtClean="0"/>
              <a:t>Change the verb tense or the pronoun so that the quotation makes sense within your sentence. </a:t>
            </a:r>
            <a:endParaRPr lang="en-CA" sz="1600" dirty="0"/>
          </a:p>
          <a:p>
            <a:r>
              <a:rPr lang="en-CA" sz="1600" dirty="0"/>
              <a:t>In the following quotation </a:t>
            </a:r>
            <a:r>
              <a:rPr lang="en-CA" sz="1600" dirty="0" smtClean="0"/>
              <a:t>“s” is added to “doubt” to change the verb tense, and “we’d” is changed to “they’d” to fit with the 3</a:t>
            </a:r>
            <a:r>
              <a:rPr lang="en-CA" sz="1600" baseline="30000" dirty="0" smtClean="0"/>
              <a:t>rd</a:t>
            </a:r>
            <a:r>
              <a:rPr lang="en-CA" sz="1600" dirty="0" smtClean="0"/>
              <a:t> person point of view. </a:t>
            </a:r>
          </a:p>
          <a:p>
            <a:pPr marL="717550" indent="0">
              <a:buNone/>
            </a:pPr>
            <a:r>
              <a:rPr lang="en-CA" sz="1600" dirty="0" smtClean="0"/>
              <a:t>When Atticus considers women having a place on a jury, he “doubt[s] if [they’d] ever get a complicated case tried,” because “the </a:t>
            </a:r>
            <a:r>
              <a:rPr lang="en-CA" sz="1600" dirty="0" err="1" smtClean="0"/>
              <a:t>ladies’d</a:t>
            </a:r>
            <a:r>
              <a:rPr lang="en-CA" sz="1600" dirty="0" smtClean="0"/>
              <a:t> be interrupting to ask questions.” (Lee 221)</a:t>
            </a:r>
            <a:endParaRPr lang="en-CA" sz="1600" dirty="0"/>
          </a:p>
          <a:p>
            <a:pPr marL="45720" indent="0">
              <a:lnSpc>
                <a:spcPct val="170000"/>
              </a:lnSpc>
              <a:buNone/>
            </a:pPr>
            <a:endParaRPr lang="en-CA" sz="1600" dirty="0"/>
          </a:p>
        </p:txBody>
      </p:sp>
    </p:spTree>
    <p:extLst>
      <p:ext uri="{BB962C8B-B14F-4D97-AF65-F5344CB8AC3E}">
        <p14:creationId xmlns:p14="http://schemas.microsoft.com/office/powerpoint/2010/main" val="20204629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4065</TotalTime>
  <Words>1733</Words>
  <Application>Microsoft Office PowerPoint</Application>
  <PresentationFormat>On-screen Show (4:3)</PresentationFormat>
  <Paragraphs>114</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Adobe Garamond Pro Bold</vt:lpstr>
      <vt:lpstr>Arial</vt:lpstr>
      <vt:lpstr>Calibri</vt:lpstr>
      <vt:lpstr>Cambria Math</vt:lpstr>
      <vt:lpstr>Century Gothic</vt:lpstr>
      <vt:lpstr>Symbol</vt:lpstr>
      <vt:lpstr>Wingdings 3</vt:lpstr>
      <vt:lpstr>Ion</vt:lpstr>
      <vt:lpstr>Wednesday, March 25th, 2015    Day 2</vt:lpstr>
      <vt:lpstr>Next step: The essay outline</vt:lpstr>
      <vt:lpstr>Writing an Introduction</vt:lpstr>
      <vt:lpstr>What to avoid:</vt:lpstr>
      <vt:lpstr>Incorporating Quotations:</vt:lpstr>
      <vt:lpstr>For clear quotation use:</vt:lpstr>
      <vt:lpstr>Punctuating Quotations: </vt:lpstr>
      <vt:lpstr>Punctuating a quotation within a quotation</vt:lpstr>
      <vt:lpstr>Other punctuation options:</vt:lpstr>
      <vt:lpstr>Sample paragraph illustrating quotations </vt:lpstr>
      <vt:lpstr>Some final notes:</vt:lpstr>
      <vt:lpstr>Ways to incorporate a quotation:</vt:lpstr>
      <vt:lpstr>PowerPoint Presentation</vt:lpstr>
    </vt:vector>
  </TitlesOfParts>
  <Company>Trillium Lakelands DSB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October 15th  Day 1</dc:title>
  <dc:creator>Lazzarin, Danielle</dc:creator>
  <cp:lastModifiedBy>Neals, Lesley</cp:lastModifiedBy>
  <cp:revision>99</cp:revision>
  <dcterms:created xsi:type="dcterms:W3CDTF">2012-10-15T12:39:14Z</dcterms:created>
  <dcterms:modified xsi:type="dcterms:W3CDTF">2016-04-13T16:31:18Z</dcterms:modified>
</cp:coreProperties>
</file>