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2"/>
  </p:notesMasterIdLst>
  <p:sldIdLst>
    <p:sldId id="256" r:id="rId2"/>
    <p:sldId id="257" r:id="rId3"/>
    <p:sldId id="258"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B8E435-3628-459A-A5C3-5EC19711D3B2}" type="datetimeFigureOut">
              <a:rPr lang="en-CA" smtClean="0"/>
              <a:t>13/04/2016</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A55E75-5B2B-49AA-8BFE-B394237B3CF8}" type="slidenum">
              <a:rPr lang="en-CA" smtClean="0"/>
              <a:t>‹#›</a:t>
            </a:fld>
            <a:endParaRPr lang="en-CA"/>
          </a:p>
        </p:txBody>
      </p:sp>
    </p:spTree>
    <p:extLst>
      <p:ext uri="{BB962C8B-B14F-4D97-AF65-F5344CB8AC3E}">
        <p14:creationId xmlns:p14="http://schemas.microsoft.com/office/powerpoint/2010/main" val="2630382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Note:</a:t>
            </a:r>
            <a:r>
              <a:rPr lang="en-CA" baseline="0" dirty="0" smtClean="0"/>
              <a:t> this is drawn from 9D lesson 45</a:t>
            </a:r>
            <a:endParaRPr lang="en-CA" dirty="0"/>
          </a:p>
        </p:txBody>
      </p:sp>
      <p:sp>
        <p:nvSpPr>
          <p:cNvPr id="4" name="Slide Number Placeholder 3"/>
          <p:cNvSpPr>
            <a:spLocks noGrp="1"/>
          </p:cNvSpPr>
          <p:nvPr>
            <p:ph type="sldNum" sz="quarter" idx="10"/>
          </p:nvPr>
        </p:nvSpPr>
        <p:spPr/>
        <p:txBody>
          <a:bodyPr/>
          <a:lstStyle/>
          <a:p>
            <a:fld id="{E898C4B1-C555-46D2-B6A4-8F83814CF6D8}" type="slidenum">
              <a:rPr lang="en-CA" smtClean="0"/>
              <a:t>2</a:t>
            </a:fld>
            <a:endParaRPr lang="en-CA"/>
          </a:p>
        </p:txBody>
      </p:sp>
    </p:spTree>
    <p:extLst>
      <p:ext uri="{BB962C8B-B14F-4D97-AF65-F5344CB8AC3E}">
        <p14:creationId xmlns:p14="http://schemas.microsoft.com/office/powerpoint/2010/main" val="901617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HD-PanelTitle-GrommetsCombin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692398" y="3657597"/>
            <a:ext cx="6815669"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83232" y="5037663"/>
            <a:ext cx="897467" cy="279400"/>
          </a:xfrm>
        </p:spPr>
        <p:txBody>
          <a:bodyPr/>
          <a:lstStyle/>
          <a:p>
            <a:fld id="{99430EAC-11AB-452E-94FE-A790FF8FF3D8}" type="datetimeFigureOut">
              <a:rPr lang="en-CA" smtClean="0"/>
              <a:t>13/04/2016</a:t>
            </a:fld>
            <a:endParaRPr lang="en-CA"/>
          </a:p>
        </p:txBody>
      </p:sp>
      <p:sp>
        <p:nvSpPr>
          <p:cNvPr id="5" name="Footer Placeholder 4"/>
          <p:cNvSpPr>
            <a:spLocks noGrp="1"/>
          </p:cNvSpPr>
          <p:nvPr>
            <p:ph type="ftr" sz="quarter" idx="11"/>
          </p:nvPr>
        </p:nvSpPr>
        <p:spPr>
          <a:xfrm>
            <a:off x="2692397" y="5037663"/>
            <a:ext cx="5214635" cy="279400"/>
          </a:xfrm>
        </p:spPr>
        <p:txBody>
          <a:bodyPr/>
          <a:lstStyle/>
          <a:p>
            <a:endParaRPr lang="en-CA"/>
          </a:p>
        </p:txBody>
      </p:sp>
      <p:sp>
        <p:nvSpPr>
          <p:cNvPr id="6" name="Slide Number Placeholder 5"/>
          <p:cNvSpPr>
            <a:spLocks noGrp="1"/>
          </p:cNvSpPr>
          <p:nvPr>
            <p:ph type="sldNum" sz="quarter" idx="12"/>
          </p:nvPr>
        </p:nvSpPr>
        <p:spPr>
          <a:xfrm>
            <a:off x="8956900" y="5037663"/>
            <a:ext cx="551167" cy="279400"/>
          </a:xfrm>
        </p:spPr>
        <p:txBody>
          <a:bodyPr/>
          <a:lstStyle/>
          <a:p>
            <a:fld id="{E3EEB6CA-CBAE-46F0-A3A0-37FD8E978FCA}" type="slidenum">
              <a:rPr lang="en-CA" smtClean="0"/>
              <a:t>‹#›</a:t>
            </a:fld>
            <a:endParaRPr lang="en-CA"/>
          </a:p>
        </p:txBody>
      </p:sp>
      <p:cxnSp>
        <p:nvCxnSpPr>
          <p:cNvPr id="15" name="Straight Connector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67314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1" y="4815415"/>
            <a:ext cx="9609666"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41427" y="1041399"/>
            <a:ext cx="10105972" cy="3335869"/>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295401" y="5382153"/>
            <a:ext cx="9609666"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430EAC-11AB-452E-94FE-A790FF8FF3D8}" type="datetimeFigureOut">
              <a:rPr lang="en-CA" smtClean="0"/>
              <a:t>13/04/2016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3EEB6CA-CBAE-46F0-A3A0-37FD8E978FCA}" type="slidenum">
              <a:rPr lang="en-CA" smtClean="0"/>
              <a:t>‹#›</a:t>
            </a:fld>
            <a:endParaRPr lang="en-CA"/>
          </a:p>
        </p:txBody>
      </p:sp>
    </p:spTree>
    <p:extLst>
      <p:ext uri="{BB962C8B-B14F-4D97-AF65-F5344CB8AC3E}">
        <p14:creationId xmlns:p14="http://schemas.microsoft.com/office/powerpoint/2010/main" val="3580270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430EAC-11AB-452E-94FE-A790FF8FF3D8}" type="datetimeFigureOut">
              <a:rPr lang="en-CA" smtClean="0"/>
              <a:t>13/04/2016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EEB6CA-CBAE-46F0-A3A0-37FD8E978FCA}" type="slidenum">
              <a:rPr lang="en-CA" smtClean="0"/>
              <a:t>‹#›</a:t>
            </a:fld>
            <a:endParaRPr lang="en-CA"/>
          </a:p>
        </p:txBody>
      </p:sp>
      <p:cxnSp>
        <p:nvCxnSpPr>
          <p:cNvPr id="15" name="Straight Connector 14"/>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1909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74812" y="3352800"/>
            <a:ext cx="88392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295401" y="4343399"/>
            <a:ext cx="9609666"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430EAC-11AB-452E-94FE-A790FF8FF3D8}" type="datetimeFigureOut">
              <a:rPr lang="en-CA" smtClean="0"/>
              <a:t>13/04/2016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EEB6CA-CBAE-46F0-A3A0-37FD8E978FCA}" type="slidenum">
              <a:rPr lang="en-CA" smtClean="0"/>
              <a:t>‹#›</a:t>
            </a:fld>
            <a:endParaRPr lang="en-CA"/>
          </a:p>
        </p:txBody>
      </p:sp>
      <p:sp>
        <p:nvSpPr>
          <p:cNvPr id="14" name="TextBox 13"/>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600267" y="2827870"/>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19" name="Straight Connector 18"/>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64461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295402" y="3308581"/>
            <a:ext cx="960966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95401" y="4777381"/>
            <a:ext cx="9609668"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430EAC-11AB-452E-94FE-A790FF8FF3D8}" type="datetimeFigureOut">
              <a:rPr lang="en-CA" smtClean="0"/>
              <a:t>13/04/2016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EEB6CA-CBAE-46F0-A3A0-37FD8E978FCA}" type="slidenum">
              <a:rPr lang="en-CA" smtClean="0"/>
              <a:t>‹#›</a:t>
            </a:fld>
            <a:endParaRPr lang="en-CA"/>
          </a:p>
        </p:txBody>
      </p:sp>
    </p:spTree>
    <p:extLst>
      <p:ext uri="{BB962C8B-B14F-4D97-AF65-F5344CB8AC3E}">
        <p14:creationId xmlns:p14="http://schemas.microsoft.com/office/powerpoint/2010/main" val="11608785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4" name="Text Placeholder 2"/>
          <p:cNvSpPr>
            <a:spLocks noGrp="1"/>
          </p:cNvSpPr>
          <p:nvPr>
            <p:ph type="body" idx="13"/>
          </p:nvPr>
        </p:nvSpPr>
        <p:spPr>
          <a:xfrm>
            <a:off x="1295401" y="3639312"/>
            <a:ext cx="9609668" cy="886968"/>
          </a:xfrm>
        </p:spPr>
        <p:txBody>
          <a:bodyPr anchor="b">
            <a:normAutofit/>
          </a:bodyPr>
          <a:lstStyle>
            <a:lvl1pPr marL="0" indent="0" algn="l">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295401" y="4529667"/>
            <a:ext cx="9609668" cy="13462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430EAC-11AB-452E-94FE-A790FF8FF3D8}" type="datetimeFigureOut">
              <a:rPr lang="en-CA" smtClean="0"/>
              <a:t>13/04/2016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EEB6CA-CBAE-46F0-A3A0-37FD8E978FCA}" type="slidenum">
              <a:rPr lang="en-CA" smtClean="0"/>
              <a:t>‹#›</a:t>
            </a:fld>
            <a:endParaRPr lang="en-CA"/>
          </a:p>
        </p:txBody>
      </p:sp>
      <p:sp>
        <p:nvSpPr>
          <p:cNvPr id="12" name="TextBox 11"/>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10600267" y="259926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22223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295401" y="982132"/>
            <a:ext cx="9609666" cy="2243668"/>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1" name="Text Placeholder 2"/>
          <p:cNvSpPr>
            <a:spLocks noGrp="1"/>
          </p:cNvSpPr>
          <p:nvPr>
            <p:ph type="body" idx="13"/>
          </p:nvPr>
        </p:nvSpPr>
        <p:spPr>
          <a:xfrm>
            <a:off x="1295401" y="3630168"/>
            <a:ext cx="9609668" cy="841248"/>
          </a:xfrm>
        </p:spPr>
        <p:txBody>
          <a:bodyPr anchor="b">
            <a:normAutofit/>
          </a:bodyPr>
          <a:lstStyle>
            <a:lvl1pPr marL="0" indent="0" algn="l">
              <a:spcBef>
                <a:spcPts val="0"/>
              </a:spcBef>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295400" y="4470399"/>
            <a:ext cx="9609670" cy="1405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430EAC-11AB-452E-94FE-A790FF8FF3D8}" type="datetimeFigureOut">
              <a:rPr lang="en-CA" smtClean="0"/>
              <a:t>13/04/2016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EEB6CA-CBAE-46F0-A3A0-37FD8E978FCA}" type="slidenum">
              <a:rPr lang="en-CA" smtClean="0"/>
              <a:t>‹#›</a:t>
            </a:fld>
            <a:endParaRPr lang="en-CA"/>
          </a:p>
        </p:txBody>
      </p:sp>
      <p:cxnSp>
        <p:nvCxnSpPr>
          <p:cNvPr id="15" name="Straight Connector 14"/>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781333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430EAC-11AB-452E-94FE-A790FF8FF3D8}" type="datetimeFigureOut">
              <a:rPr lang="en-CA" smtClean="0"/>
              <a:t>13/04/2016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EEB6CA-CBAE-46F0-A3A0-37FD8E978FCA}" type="slidenum">
              <a:rPr lang="en-CA" smtClean="0"/>
              <a:t>‹#›</a:t>
            </a:fld>
            <a:endParaRPr lang="en-CA"/>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618004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9356" y="982131"/>
            <a:ext cx="1890895" cy="489373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398" y="982132"/>
            <a:ext cx="7433025" cy="4893734"/>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430EAC-11AB-452E-94FE-A790FF8FF3D8}" type="datetimeFigureOut">
              <a:rPr lang="en-CA" smtClean="0"/>
              <a:t>13/04/2016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EEB6CA-CBAE-46F0-A3A0-37FD8E978FCA}" type="slidenum">
              <a:rPr lang="en-CA" smtClean="0"/>
              <a:t>‹#›</a:t>
            </a:fld>
            <a:endParaRPr lang="en-CA"/>
          </a:p>
        </p:txBody>
      </p:sp>
      <p:cxnSp>
        <p:nvCxnSpPr>
          <p:cNvPr id="14" name="Straight Connector 13"/>
          <p:cNvCxnSpPr/>
          <p:nvPr/>
        </p:nvCxnSpPr>
        <p:spPr>
          <a:xfrm>
            <a:off x="8863890" y="990600"/>
            <a:ext cx="0" cy="487680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7930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396169" y="2421466"/>
            <a:ext cx="9407298"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430EAC-11AB-452E-94FE-A790FF8FF3D8}" type="datetimeFigureOut">
              <a:rPr lang="en-CA" smtClean="0"/>
              <a:t>13/04/2016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EEB6CA-CBAE-46F0-A3A0-37FD8E978FCA}" type="slidenum">
              <a:rPr lang="en-CA" smtClean="0"/>
              <a:t>‹#›</a:t>
            </a:fld>
            <a:endParaRPr lang="en-CA"/>
          </a:p>
        </p:txBody>
      </p:sp>
    </p:spTree>
    <p:extLst>
      <p:ext uri="{BB962C8B-B14F-4D97-AF65-F5344CB8AC3E}">
        <p14:creationId xmlns:p14="http://schemas.microsoft.com/office/powerpoint/2010/main" val="3920561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015067" y="3846051"/>
            <a:ext cx="8158690"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430EAC-11AB-452E-94FE-A790FF8FF3D8}" type="datetimeFigureOut">
              <a:rPr lang="en-CA" smtClean="0"/>
              <a:t>13/04/2016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EEB6CA-CBAE-46F0-A3A0-37FD8E978FCA}" type="slidenum">
              <a:rPr lang="en-CA" smtClean="0"/>
              <a:t>‹#›</a:t>
            </a:fld>
            <a:endParaRPr lang="en-CA"/>
          </a:p>
        </p:txBody>
      </p:sp>
      <p:cxnSp>
        <p:nvCxnSpPr>
          <p:cNvPr id="16" name="Straight Connector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59708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430EAC-11AB-452E-94FE-A790FF8FF3D8}" type="datetimeFigureOut">
              <a:rPr lang="en-CA" smtClean="0"/>
              <a:t>13/04/2016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3EEB6CA-CBAE-46F0-A3A0-37FD8E978FCA}" type="slidenum">
              <a:rPr lang="en-CA" smtClean="0"/>
              <a:t>‹#›</a:t>
            </a:fld>
            <a:endParaRPr lang="en-CA"/>
          </a:p>
        </p:txBody>
      </p:sp>
    </p:spTree>
    <p:extLst>
      <p:ext uri="{BB962C8B-B14F-4D97-AF65-F5344CB8AC3E}">
        <p14:creationId xmlns:p14="http://schemas.microsoft.com/office/powerpoint/2010/main" val="861502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400"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3243262"/>
            <a:ext cx="4718304" cy="2632605"/>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0671"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0671" y="3243262"/>
            <a:ext cx="4718304" cy="2632605"/>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430EAC-11AB-452E-94FE-A790FF8FF3D8}" type="datetimeFigureOut">
              <a:rPr lang="en-CA" smtClean="0"/>
              <a:t>13/04/2016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3EEB6CA-CBAE-46F0-A3A0-37FD8E978FCA}" type="slidenum">
              <a:rPr lang="en-CA" smtClean="0"/>
              <a:t>‹#›</a:t>
            </a:fld>
            <a:endParaRPr lang="en-CA"/>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6369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430EAC-11AB-452E-94FE-A790FF8FF3D8}" type="datetimeFigureOut">
              <a:rPr lang="en-CA" smtClean="0"/>
              <a:t>13/04/2016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3EEB6CA-CBAE-46F0-A3A0-37FD8E978FCA}" type="slidenum">
              <a:rPr lang="en-CA" smtClean="0"/>
              <a:t>‹#›</a:t>
            </a:fld>
            <a:endParaRPr lang="en-CA"/>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63877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30EAC-11AB-452E-94FE-A790FF8FF3D8}" type="datetimeFigureOut">
              <a:rPr lang="en-CA" smtClean="0"/>
              <a:t>13/04/2016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3EEB6CA-CBAE-46F0-A3A0-37FD8E978FCA}" type="slidenum">
              <a:rPr lang="en-CA" smtClean="0"/>
              <a:t>‹#›</a:t>
            </a:fld>
            <a:endParaRPr lang="en-CA"/>
          </a:p>
        </p:txBody>
      </p:sp>
    </p:spTree>
    <p:extLst>
      <p:ext uri="{BB962C8B-B14F-4D97-AF65-F5344CB8AC3E}">
        <p14:creationId xmlns:p14="http://schemas.microsoft.com/office/powerpoint/2010/main" val="1465224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3811" y="1388534"/>
            <a:ext cx="3718455"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418668" y="982131"/>
            <a:ext cx="5469466"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93811" y="3031065"/>
            <a:ext cx="3718455"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430EAC-11AB-452E-94FE-A790FF8FF3D8}" type="datetimeFigureOut">
              <a:rPr lang="en-CA" smtClean="0"/>
              <a:t>13/04/2016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3EEB6CA-CBAE-46F0-A3A0-37FD8E978FCA}" type="slidenum">
              <a:rPr lang="en-CA" smtClean="0"/>
              <a:t>‹#›</a:t>
            </a:fld>
            <a:endParaRPr lang="en-CA"/>
          </a:p>
        </p:txBody>
      </p:sp>
      <p:cxnSp>
        <p:nvCxnSpPr>
          <p:cNvPr id="16" name="Straight Connector 15"/>
          <p:cNvCxnSpPr/>
          <p:nvPr/>
        </p:nvCxnSpPr>
        <p:spPr>
          <a:xfrm>
            <a:off x="1396169" y="2912533"/>
            <a:ext cx="35144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56437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399" y="1883832"/>
            <a:ext cx="6241816" cy="1371600"/>
          </a:xfrm>
        </p:spPr>
        <p:txBody>
          <a:bodyPr anchor="b">
            <a:normAutofit/>
          </a:bodyPr>
          <a:lstStyle>
            <a:lvl1pPr algn="ctr">
              <a:defRPr sz="28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8094831" y="1041400"/>
            <a:ext cx="3063347" cy="4775200"/>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295399" y="3255432"/>
            <a:ext cx="6241816" cy="1828800"/>
          </a:xfrm>
        </p:spPr>
        <p:txBody>
          <a:bodyPr anchor="t">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430EAC-11AB-452E-94FE-A790FF8FF3D8}" type="datetimeFigureOut">
              <a:rPr lang="en-CA" smtClean="0"/>
              <a:t>13/04/2016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3EEB6CA-CBAE-46F0-A3A0-37FD8E978FCA}" type="slidenum">
              <a:rPr lang="en-CA" smtClean="0"/>
              <a:t>‹#›</a:t>
            </a:fld>
            <a:endParaRPr lang="en-CA"/>
          </a:p>
        </p:txBody>
      </p:sp>
    </p:spTree>
    <p:extLst>
      <p:ext uri="{BB962C8B-B14F-4D97-AF65-F5344CB8AC3E}">
        <p14:creationId xmlns:p14="http://schemas.microsoft.com/office/powerpoint/2010/main" val="3803774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D-PanelContent-GrommetsCombined.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Placeholder 1"/>
          <p:cNvSpPr>
            <a:spLocks noGrp="1"/>
          </p:cNvSpPr>
          <p:nvPr>
            <p:ph type="title"/>
          </p:nvPr>
        </p:nvSpPr>
        <p:spPr>
          <a:xfrm>
            <a:off x="1295402" y="982132"/>
            <a:ext cx="9601196"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1" y="2556932"/>
            <a:ext cx="9601196" cy="3318936"/>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9430EAC-11AB-452E-94FE-A790FF8FF3D8}" type="datetimeFigureOut">
              <a:rPr lang="en-CA" smtClean="0"/>
              <a:t>13/04/2016</a:t>
            </a:fld>
            <a:endParaRPr lang="en-CA"/>
          </a:p>
        </p:txBody>
      </p:sp>
      <p:sp>
        <p:nvSpPr>
          <p:cNvPr id="5" name="Footer Placeholder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CA"/>
          </a:p>
        </p:txBody>
      </p:sp>
      <p:sp>
        <p:nvSpPr>
          <p:cNvPr id="6" name="Slide Number Placeholder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3EEB6CA-CBAE-46F0-A3A0-37FD8E978FCA}" type="slidenum">
              <a:rPr lang="en-CA" smtClean="0"/>
              <a:t>‹#›</a:t>
            </a:fld>
            <a:endParaRPr lang="en-CA"/>
          </a:p>
        </p:txBody>
      </p:sp>
    </p:spTree>
    <p:extLst>
      <p:ext uri="{BB962C8B-B14F-4D97-AF65-F5344CB8AC3E}">
        <p14:creationId xmlns:p14="http://schemas.microsoft.com/office/powerpoint/2010/main" val="322990791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prezi.com/6luafee_mhwd/copy-of-welcome-to-the-world-of-the-five-paragraph-essa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1311920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528" y="476672"/>
            <a:ext cx="6781800" cy="1168152"/>
          </a:xfrm>
        </p:spPr>
        <p:txBody>
          <a:bodyPr/>
          <a:lstStyle/>
          <a:p>
            <a:r>
              <a:rPr lang="en-CA" dirty="0" smtClean="0"/>
              <a:t>Another example….</a:t>
            </a:r>
            <a:endParaRPr lang="en-CA" dirty="0"/>
          </a:p>
        </p:txBody>
      </p:sp>
      <p:sp>
        <p:nvSpPr>
          <p:cNvPr id="3" name="Content Placeholder 2"/>
          <p:cNvSpPr>
            <a:spLocks noGrp="1"/>
          </p:cNvSpPr>
          <p:nvPr>
            <p:ph idx="1"/>
          </p:nvPr>
        </p:nvSpPr>
        <p:spPr/>
        <p:txBody>
          <a:bodyPr/>
          <a:lstStyle/>
          <a:p>
            <a:r>
              <a:rPr lang="en-CA" dirty="0">
                <a:hlinkClick r:id="rId2"/>
              </a:rPr>
              <a:t>http://prezi.com/6luafee_mhwd/copy-of-welcome-to-the-world-of-the-five-paragraph-essay</a:t>
            </a:r>
            <a:r>
              <a:rPr lang="en-CA" dirty="0" smtClean="0">
                <a:hlinkClick r:id="rId2"/>
              </a:rPr>
              <a:t>/</a:t>
            </a:r>
            <a:endParaRPr lang="en-CA" dirty="0" smtClean="0"/>
          </a:p>
          <a:p>
            <a:pPr marL="0" indent="0">
              <a:buNone/>
            </a:pPr>
            <a:endParaRPr lang="en-CA" dirty="0"/>
          </a:p>
        </p:txBody>
      </p:sp>
    </p:spTree>
    <p:extLst>
      <p:ext uri="{BB962C8B-B14F-4D97-AF65-F5344CB8AC3E}">
        <p14:creationId xmlns:p14="http://schemas.microsoft.com/office/powerpoint/2010/main" val="1557190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40711" y="1120463"/>
            <a:ext cx="7920880" cy="924475"/>
          </a:xfrm>
        </p:spPr>
        <p:txBody>
          <a:bodyPr>
            <a:normAutofit/>
          </a:bodyPr>
          <a:lstStyle/>
          <a:p>
            <a:r>
              <a:rPr lang="en-CA" dirty="0" smtClean="0">
                <a:solidFill>
                  <a:schemeClr val="accent6">
                    <a:lumMod val="25000"/>
                  </a:schemeClr>
                </a:solidFill>
                <a:latin typeface="Adobe Garamond Pro Bold" pitchFamily="18" charset="0"/>
              </a:rPr>
              <a:t>How </a:t>
            </a:r>
            <a:r>
              <a:rPr lang="en-CA" dirty="0">
                <a:solidFill>
                  <a:schemeClr val="accent6">
                    <a:lumMod val="25000"/>
                  </a:schemeClr>
                </a:solidFill>
                <a:latin typeface="Adobe Garamond Pro Bold" pitchFamily="18" charset="0"/>
              </a:rPr>
              <a:t>T</a:t>
            </a:r>
            <a:r>
              <a:rPr lang="en-CA" dirty="0" smtClean="0">
                <a:solidFill>
                  <a:schemeClr val="accent6">
                    <a:lumMod val="25000"/>
                  </a:schemeClr>
                </a:solidFill>
                <a:latin typeface="Adobe Garamond Pro Bold" pitchFamily="18" charset="0"/>
              </a:rPr>
              <a:t>o Write An Essay</a:t>
            </a:r>
            <a:endParaRPr lang="en-CA" dirty="0">
              <a:solidFill>
                <a:schemeClr val="accent6">
                  <a:lumMod val="25000"/>
                </a:schemeClr>
              </a:solidFill>
            </a:endParaRPr>
          </a:p>
        </p:txBody>
      </p:sp>
      <p:sp>
        <p:nvSpPr>
          <p:cNvPr id="2" name="Content Placeholder 1"/>
          <p:cNvSpPr>
            <a:spLocks noGrp="1"/>
          </p:cNvSpPr>
          <p:nvPr>
            <p:ph idx="1"/>
          </p:nvPr>
        </p:nvSpPr>
        <p:spPr/>
        <p:txBody>
          <a:bodyPr/>
          <a:lstStyle/>
          <a:p>
            <a:pPr marL="0" indent="0">
              <a:buNone/>
            </a:pPr>
            <a:r>
              <a:rPr lang="en-US" dirty="0" smtClean="0"/>
              <a:t>Learning Goal: I will examine the basic components to an essay and why writing them is important.</a:t>
            </a:r>
            <a:endParaRPr lang="en-CA" dirty="0"/>
          </a:p>
        </p:txBody>
      </p:sp>
    </p:spTree>
    <p:extLst>
      <p:ext uri="{BB962C8B-B14F-4D97-AF65-F5344CB8AC3E}">
        <p14:creationId xmlns:p14="http://schemas.microsoft.com/office/powerpoint/2010/main" val="34525812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Topic vs. Main Idea</a:t>
            </a:r>
            <a:endParaRPr lang="en-CA" dirty="0"/>
          </a:p>
        </p:txBody>
      </p:sp>
      <p:sp>
        <p:nvSpPr>
          <p:cNvPr id="3" name="Content Placeholder 2"/>
          <p:cNvSpPr>
            <a:spLocks noGrp="1"/>
          </p:cNvSpPr>
          <p:nvPr>
            <p:ph idx="1"/>
          </p:nvPr>
        </p:nvSpPr>
        <p:spPr>
          <a:xfrm>
            <a:off x="1295401" y="2382592"/>
            <a:ext cx="9601196" cy="3837904"/>
          </a:xfrm>
        </p:spPr>
        <p:txBody>
          <a:bodyPr anchor="t">
            <a:normAutofit/>
          </a:bodyPr>
          <a:lstStyle/>
          <a:p>
            <a:pPr marL="0" indent="0">
              <a:buNone/>
            </a:pPr>
            <a:r>
              <a:rPr lang="en-CA" sz="3500" b="1" dirty="0" smtClean="0"/>
              <a:t>Are the following topics or main ideas?</a:t>
            </a:r>
          </a:p>
          <a:p>
            <a:r>
              <a:rPr lang="en-CA" dirty="0" smtClean="0"/>
              <a:t>1. Groundhogs</a:t>
            </a:r>
          </a:p>
          <a:p>
            <a:r>
              <a:rPr lang="en-CA" dirty="0" smtClean="0"/>
              <a:t>2. The importance of swamps to the ecosystem.</a:t>
            </a:r>
          </a:p>
          <a:p>
            <a:r>
              <a:rPr lang="en-CA" dirty="0" smtClean="0"/>
              <a:t>3. Winter</a:t>
            </a:r>
          </a:p>
          <a:p>
            <a:r>
              <a:rPr lang="en-CA" dirty="0" smtClean="0"/>
              <a:t>4. Running</a:t>
            </a:r>
          </a:p>
          <a:p>
            <a:r>
              <a:rPr lang="en-CA" dirty="0" smtClean="0"/>
              <a:t>5. Home owners can take several easy steps to becoming more eco-friendly.</a:t>
            </a:r>
          </a:p>
          <a:p>
            <a:r>
              <a:rPr lang="en-CA" dirty="0" smtClean="0"/>
              <a:t>6. Christmas has become too commercialized.</a:t>
            </a:r>
          </a:p>
          <a:p>
            <a:endParaRPr lang="en-CA" dirty="0"/>
          </a:p>
        </p:txBody>
      </p:sp>
    </p:spTree>
    <p:extLst>
      <p:ext uri="{BB962C8B-B14F-4D97-AF65-F5344CB8AC3E}">
        <p14:creationId xmlns:p14="http://schemas.microsoft.com/office/powerpoint/2010/main" val="3312421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476672"/>
            <a:ext cx="6781800" cy="1024136"/>
          </a:xfrm>
        </p:spPr>
        <p:txBody>
          <a:bodyPr/>
          <a:lstStyle/>
          <a:p>
            <a:r>
              <a:rPr lang="en-CA" dirty="0" smtClean="0"/>
              <a:t>What is an essay?</a:t>
            </a:r>
            <a:endParaRPr lang="en-CA" dirty="0"/>
          </a:p>
        </p:txBody>
      </p:sp>
      <p:sp>
        <p:nvSpPr>
          <p:cNvPr id="3" name="Content Placeholder 2"/>
          <p:cNvSpPr>
            <a:spLocks noGrp="1"/>
          </p:cNvSpPr>
          <p:nvPr>
            <p:ph idx="1"/>
          </p:nvPr>
        </p:nvSpPr>
        <p:spPr>
          <a:xfrm>
            <a:off x="1919536" y="1484784"/>
            <a:ext cx="8136904" cy="4464496"/>
          </a:xfrm>
        </p:spPr>
        <p:txBody>
          <a:bodyPr anchor="t">
            <a:normAutofit lnSpcReduction="10000"/>
          </a:bodyPr>
          <a:lstStyle/>
          <a:p>
            <a:r>
              <a:rPr lang="en-US" dirty="0"/>
              <a:t> </a:t>
            </a:r>
            <a:r>
              <a:rPr lang="en-US" dirty="0" smtClean="0"/>
              <a:t>The </a:t>
            </a:r>
            <a:r>
              <a:rPr lang="en-US" dirty="0"/>
              <a:t>word </a:t>
            </a:r>
            <a:r>
              <a:rPr lang="en-US" b="1" dirty="0"/>
              <a:t>essay</a:t>
            </a:r>
            <a:r>
              <a:rPr lang="en-US" dirty="0"/>
              <a:t> comes from the French word </a:t>
            </a:r>
            <a:r>
              <a:rPr lang="en-US" i="1" dirty="0"/>
              <a:t>essayer</a:t>
            </a:r>
            <a:r>
              <a:rPr lang="en-US" dirty="0"/>
              <a:t>, which means </a:t>
            </a:r>
            <a:r>
              <a:rPr lang="en-US" i="1" dirty="0"/>
              <a:t>to try</a:t>
            </a:r>
            <a:r>
              <a:rPr lang="en-US" dirty="0"/>
              <a:t>.</a:t>
            </a:r>
            <a:endParaRPr lang="en-CA" dirty="0"/>
          </a:p>
          <a:p>
            <a:pPr marL="0" indent="0">
              <a:buNone/>
            </a:pPr>
            <a:r>
              <a:rPr lang="en-US" dirty="0"/>
              <a:t> </a:t>
            </a:r>
            <a:endParaRPr lang="en-CA" dirty="0"/>
          </a:p>
          <a:p>
            <a:r>
              <a:rPr lang="en-US" dirty="0"/>
              <a:t>An essay is an attempt at examining and exploring a specific topic or thesis.  It is a piece of non-fiction writing that usually gives the author’s point of view</a:t>
            </a:r>
            <a:r>
              <a:rPr lang="en-US" dirty="0" smtClean="0"/>
              <a:t>.</a:t>
            </a:r>
          </a:p>
          <a:p>
            <a:pPr marL="0" indent="0">
              <a:buNone/>
            </a:pPr>
            <a:endParaRPr lang="en-US" dirty="0" smtClean="0"/>
          </a:p>
          <a:p>
            <a:r>
              <a:rPr lang="en-US" u="sng" dirty="0" smtClean="0"/>
              <a:t> </a:t>
            </a:r>
            <a:r>
              <a:rPr lang="en-US" u="sng" dirty="0"/>
              <a:t>Literary Essay:</a:t>
            </a:r>
            <a:r>
              <a:rPr lang="en-US" dirty="0"/>
              <a:t> Explores elements of meaning and structure of a specific literary work.  This type of essay can discuss and compare elements like theme, character, or a leitmotif (a specific topic that reoccurs within the text).</a:t>
            </a:r>
            <a:endParaRPr lang="en-CA" dirty="0"/>
          </a:p>
          <a:p>
            <a:endParaRPr lang="en-CA" dirty="0"/>
          </a:p>
          <a:p>
            <a:endParaRPr lang="en-CA" dirty="0"/>
          </a:p>
        </p:txBody>
      </p:sp>
    </p:spTree>
    <p:extLst>
      <p:ext uri="{BB962C8B-B14F-4D97-AF65-F5344CB8AC3E}">
        <p14:creationId xmlns:p14="http://schemas.microsoft.com/office/powerpoint/2010/main" val="2593070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I’ve chosen a topic, now what?</a:t>
            </a:r>
            <a:endParaRPr lang="en-CA" dirty="0"/>
          </a:p>
        </p:txBody>
      </p:sp>
      <p:sp>
        <p:nvSpPr>
          <p:cNvPr id="3" name="Content Placeholder 2"/>
          <p:cNvSpPr>
            <a:spLocks noGrp="1"/>
          </p:cNvSpPr>
          <p:nvPr>
            <p:ph idx="1"/>
          </p:nvPr>
        </p:nvSpPr>
        <p:spPr/>
        <p:txBody>
          <a:bodyPr/>
          <a:lstStyle/>
          <a:p>
            <a:r>
              <a:rPr lang="en-CA" dirty="0" smtClean="0"/>
              <a:t>Before you can start developing your essay, you need to have a clear idea of what you are going to write about (obvious, right?)</a:t>
            </a:r>
          </a:p>
          <a:p>
            <a:r>
              <a:rPr lang="en-CA" dirty="0" smtClean="0"/>
              <a:t>Start with a topic that interests you, and then write down everything that comes to mind when you consider that topic.  Take the time to go back to the text for inspiration and to double-check your ideas.</a:t>
            </a:r>
          </a:p>
          <a:p>
            <a:r>
              <a:rPr lang="en-CA" dirty="0" smtClean="0"/>
              <a:t>For example, if the topic is “Imagery in ‘The Flowers’”, I could do something like this:</a:t>
            </a:r>
            <a:endParaRPr lang="en-CA" dirty="0"/>
          </a:p>
        </p:txBody>
      </p:sp>
    </p:spTree>
    <p:extLst>
      <p:ext uri="{BB962C8B-B14F-4D97-AF65-F5344CB8AC3E}">
        <p14:creationId xmlns:p14="http://schemas.microsoft.com/office/powerpoint/2010/main" val="7392045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200" dirty="0"/>
              <a:t>Brainstorm: Imagery in “The Flowers”</a:t>
            </a:r>
            <a:endParaRPr lang="en-CA" sz="3200" dirty="0"/>
          </a:p>
        </p:txBody>
      </p:sp>
      <p:sp>
        <p:nvSpPr>
          <p:cNvPr id="3" name="Content Placeholder 2"/>
          <p:cNvSpPr>
            <a:spLocks noGrp="1"/>
          </p:cNvSpPr>
          <p:nvPr>
            <p:ph idx="1"/>
          </p:nvPr>
        </p:nvSpPr>
        <p:spPr>
          <a:xfrm>
            <a:off x="1981200" y="1196752"/>
            <a:ext cx="7620000" cy="5400600"/>
          </a:xfrm>
        </p:spPr>
        <p:txBody>
          <a:bodyPr>
            <a:normAutofit fontScale="62500" lnSpcReduction="20000"/>
          </a:bodyPr>
          <a:lstStyle/>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pPr marL="114300" indent="0">
              <a:buNone/>
            </a:pPr>
            <a:endParaRPr lang="en-CA" dirty="0" smtClean="0"/>
          </a:p>
          <a:p>
            <a:endParaRPr lang="en-CA" dirty="0"/>
          </a:p>
          <a:p>
            <a:pPr marL="114300" indent="0">
              <a:buNone/>
            </a:pPr>
            <a:r>
              <a:rPr lang="en-CA" dirty="0" smtClean="0"/>
              <a:t>Now that I have a bunch of connections, I can start to examine them to decide on why imagery is important, and how it is used in the story (these are “so what” questions).  Answering these questions will lead me to the THESIS.</a:t>
            </a:r>
            <a:endParaRPr lang="en-CA" dirty="0"/>
          </a:p>
        </p:txBody>
      </p:sp>
    </p:spTree>
    <p:extLst>
      <p:ext uri="{BB962C8B-B14F-4D97-AF65-F5344CB8AC3E}">
        <p14:creationId xmlns:p14="http://schemas.microsoft.com/office/powerpoint/2010/main" val="40275285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404813"/>
            <a:ext cx="6781800" cy="808037"/>
          </a:xfrm>
        </p:spPr>
        <p:txBody>
          <a:bodyPr>
            <a:normAutofit/>
          </a:bodyPr>
          <a:lstStyle/>
          <a:p>
            <a:r>
              <a:rPr lang="en-CA" sz="4000" dirty="0"/>
              <a:t>What is a thesis?</a:t>
            </a:r>
            <a:endParaRPr lang="en-CA" sz="4000" dirty="0"/>
          </a:p>
        </p:txBody>
      </p:sp>
      <p:sp>
        <p:nvSpPr>
          <p:cNvPr id="5" name="Content Placeholder 4"/>
          <p:cNvSpPr>
            <a:spLocks noGrp="1"/>
          </p:cNvSpPr>
          <p:nvPr>
            <p:ph idx="4294967295"/>
          </p:nvPr>
        </p:nvSpPr>
        <p:spPr>
          <a:xfrm>
            <a:off x="798490" y="1212850"/>
            <a:ext cx="10792496" cy="4814463"/>
          </a:xfrm>
        </p:spPr>
        <p:txBody>
          <a:bodyPr anchor="t">
            <a:normAutofit fontScale="62500" lnSpcReduction="20000"/>
          </a:bodyPr>
          <a:lstStyle/>
          <a:p>
            <a:pPr marL="0" indent="0">
              <a:buNone/>
            </a:pPr>
            <a:r>
              <a:rPr lang="en-CA" sz="2500" dirty="0" smtClean="0"/>
              <a:t>A</a:t>
            </a:r>
            <a:r>
              <a:rPr lang="en-CA" sz="3300" dirty="0" smtClean="0"/>
              <a:t> THESIS is a condensation/statement of the position and argument that will be developed in the essay to follow</a:t>
            </a:r>
            <a:r>
              <a:rPr lang="en-CA" sz="3300" dirty="0" smtClean="0"/>
              <a:t>.</a:t>
            </a:r>
            <a:endParaRPr lang="en-CA" sz="3300" dirty="0" smtClean="0"/>
          </a:p>
          <a:p>
            <a:r>
              <a:rPr lang="en-CA" sz="2900" dirty="0" smtClean="0"/>
              <a:t>If you are writing on an assigned topic, answer the question that is posed</a:t>
            </a:r>
            <a:r>
              <a:rPr lang="en-CA" sz="2900" dirty="0" smtClean="0"/>
              <a:t>.</a:t>
            </a:r>
            <a:endParaRPr lang="en-CA" sz="2900" dirty="0" smtClean="0"/>
          </a:p>
          <a:p>
            <a:pPr marL="0" indent="0">
              <a:buNone/>
            </a:pPr>
            <a:r>
              <a:rPr lang="en-CA" sz="2900" b="1" u="sng" dirty="0" smtClean="0"/>
              <a:t>For example: </a:t>
            </a:r>
          </a:p>
          <a:p>
            <a:pPr marL="0" indent="0">
              <a:buNone/>
            </a:pPr>
            <a:r>
              <a:rPr lang="en-CA" sz="2900" b="1" dirty="0" smtClean="0"/>
              <a:t>TOPIC:  </a:t>
            </a:r>
            <a:r>
              <a:rPr lang="en-CA" sz="2900" dirty="0" smtClean="0"/>
              <a:t>Imagery in “The Flowers”</a:t>
            </a:r>
          </a:p>
          <a:p>
            <a:pPr marL="0" indent="0">
              <a:buNone/>
            </a:pPr>
            <a:r>
              <a:rPr lang="en-CA" sz="2900" b="1" dirty="0" smtClean="0"/>
              <a:t>POSSIBLE THESIS: </a:t>
            </a:r>
            <a:r>
              <a:rPr lang="en-CA" sz="2900" dirty="0" smtClean="0"/>
              <a:t>In the short story “The Flowers”, imagery is used to describe setting, which echoes the personal growth of the protagonist </a:t>
            </a:r>
            <a:r>
              <a:rPr lang="en-CA" sz="2900" dirty="0" err="1" smtClean="0"/>
              <a:t>Myop</a:t>
            </a:r>
            <a:r>
              <a:rPr lang="en-CA" sz="2900" dirty="0" smtClean="0"/>
              <a:t>.</a:t>
            </a:r>
            <a:endParaRPr lang="en-CA" sz="2900" dirty="0"/>
          </a:p>
          <a:p>
            <a:pPr marL="0" indent="0">
              <a:buNone/>
            </a:pPr>
            <a:r>
              <a:rPr lang="en-CA" sz="2900" b="1" dirty="0" smtClean="0"/>
              <a:t>A GOOD THESIS WILL:</a:t>
            </a:r>
          </a:p>
          <a:p>
            <a:r>
              <a:rPr lang="en-CA" sz="2900" dirty="0" smtClean="0"/>
              <a:t> take </a:t>
            </a:r>
            <a:r>
              <a:rPr lang="en-CA" sz="2900" dirty="0"/>
              <a:t>on a subject upon which reasonable people could disagree </a:t>
            </a:r>
          </a:p>
          <a:p>
            <a:r>
              <a:rPr lang="en-CA" sz="2900" dirty="0"/>
              <a:t>deal with a subject that can be adequately treated given the nature of the assignment </a:t>
            </a:r>
            <a:r>
              <a:rPr lang="en-CA" sz="2900" dirty="0" smtClean="0"/>
              <a:t>(not too vague, not too specific – stick to the text)</a:t>
            </a:r>
            <a:endParaRPr lang="en-CA" sz="2900" dirty="0"/>
          </a:p>
          <a:p>
            <a:r>
              <a:rPr lang="en-CA" sz="2900" dirty="0"/>
              <a:t>express one main idea </a:t>
            </a:r>
          </a:p>
          <a:p>
            <a:r>
              <a:rPr lang="en-CA" sz="2900" dirty="0"/>
              <a:t>assert your conclusions about a </a:t>
            </a:r>
            <a:r>
              <a:rPr lang="en-CA" sz="2900" dirty="0" smtClean="0"/>
              <a:t>subject: it answers questions about how an author uses technique, why an aspect is important, or what you discovered about a character by making connections.</a:t>
            </a:r>
            <a:endParaRPr lang="en-CA" sz="2900" dirty="0"/>
          </a:p>
          <a:p>
            <a:endParaRPr lang="en-CA" dirty="0"/>
          </a:p>
        </p:txBody>
      </p:sp>
    </p:spTree>
    <p:extLst>
      <p:ext uri="{BB962C8B-B14F-4D97-AF65-F5344CB8AC3E}">
        <p14:creationId xmlns:p14="http://schemas.microsoft.com/office/powerpoint/2010/main" val="797666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549275"/>
            <a:ext cx="7921625" cy="950913"/>
          </a:xfrm>
        </p:spPr>
        <p:txBody>
          <a:bodyPr/>
          <a:lstStyle/>
          <a:p>
            <a:r>
              <a:rPr lang="en-CA" dirty="0" smtClean="0"/>
              <a:t>Next step: The essay outline</a:t>
            </a:r>
            <a:endParaRPr lang="en-CA" dirty="0"/>
          </a:p>
        </p:txBody>
      </p:sp>
      <p:sp>
        <p:nvSpPr>
          <p:cNvPr id="3" name="Content Placeholder 2"/>
          <p:cNvSpPr>
            <a:spLocks noGrp="1"/>
          </p:cNvSpPr>
          <p:nvPr>
            <p:ph idx="4294967295"/>
          </p:nvPr>
        </p:nvSpPr>
        <p:spPr>
          <a:xfrm>
            <a:off x="656823" y="1500187"/>
            <a:ext cx="10766738" cy="4733187"/>
          </a:xfrm>
        </p:spPr>
        <p:txBody>
          <a:bodyPr anchor="t">
            <a:normAutofit/>
          </a:bodyPr>
          <a:lstStyle/>
          <a:p>
            <a:r>
              <a:rPr lang="en-CA" dirty="0" smtClean="0"/>
              <a:t>Is your ROADMAP for a successful essay.  If you wander into new territory without a map, you increase your chance of getting lost!</a:t>
            </a:r>
          </a:p>
          <a:p>
            <a:r>
              <a:rPr lang="en-CA" dirty="0" smtClean="0"/>
              <a:t>Start with your TOPIC.  What are you writing about?</a:t>
            </a:r>
          </a:p>
          <a:p>
            <a:r>
              <a:rPr lang="en-CA" dirty="0" smtClean="0"/>
              <a:t>Develop a working thesis:  You can worry about the wording later, just state your position.</a:t>
            </a:r>
          </a:p>
          <a:p>
            <a:r>
              <a:rPr lang="en-CA" dirty="0" smtClean="0"/>
              <a:t>Decide on your supporting points.  For each one, write out the POINT, EVIDENCE, and EXPLAIN how they connect using a few point-form notes.</a:t>
            </a:r>
          </a:p>
          <a:p>
            <a:r>
              <a:rPr lang="en-CA" dirty="0" smtClean="0"/>
              <a:t>DO NOT START WRITING YOUR INTRODUCTION BEFORE YOU HAVE WRITTEN YOUR OUTLINE!!!!!</a:t>
            </a:r>
            <a:endParaRPr lang="en-CA" dirty="0"/>
          </a:p>
        </p:txBody>
      </p:sp>
    </p:spTree>
    <p:extLst>
      <p:ext uri="{BB962C8B-B14F-4D97-AF65-F5344CB8AC3E}">
        <p14:creationId xmlns:p14="http://schemas.microsoft.com/office/powerpoint/2010/main" val="274734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33375"/>
            <a:ext cx="8496300" cy="950913"/>
          </a:xfrm>
        </p:spPr>
        <p:txBody>
          <a:bodyPr>
            <a:normAutofit/>
          </a:bodyPr>
          <a:lstStyle/>
          <a:p>
            <a:r>
              <a:rPr lang="en-CA" dirty="0"/>
              <a:t>The essay outline: Example</a:t>
            </a:r>
            <a:endParaRPr lang="en-CA" dirty="0"/>
          </a:p>
        </p:txBody>
      </p:sp>
      <p:sp>
        <p:nvSpPr>
          <p:cNvPr id="3" name="Content Placeholder 2"/>
          <p:cNvSpPr>
            <a:spLocks noGrp="1"/>
          </p:cNvSpPr>
          <p:nvPr>
            <p:ph idx="4294967295"/>
          </p:nvPr>
        </p:nvSpPr>
        <p:spPr>
          <a:xfrm>
            <a:off x="1052736" y="1126746"/>
            <a:ext cx="10242035" cy="4824412"/>
          </a:xfrm>
        </p:spPr>
        <p:txBody>
          <a:bodyPr anchor="t">
            <a:normAutofit fontScale="92500" lnSpcReduction="20000"/>
          </a:bodyPr>
          <a:lstStyle/>
          <a:p>
            <a:pPr marL="0" indent="0">
              <a:buNone/>
            </a:pPr>
            <a:r>
              <a:rPr lang="en-CA" b="1" dirty="0" smtClean="0"/>
              <a:t>Topic</a:t>
            </a:r>
            <a:r>
              <a:rPr lang="en-CA" dirty="0" smtClean="0"/>
              <a:t>: 	imagery in “The Flowers”</a:t>
            </a:r>
          </a:p>
          <a:p>
            <a:pPr marL="0" indent="0">
              <a:buNone/>
            </a:pPr>
            <a:r>
              <a:rPr lang="en-CA" b="1" dirty="0" smtClean="0"/>
              <a:t>Working thesis</a:t>
            </a:r>
            <a:r>
              <a:rPr lang="en-CA" dirty="0" smtClean="0"/>
              <a:t>: In </a:t>
            </a:r>
            <a:r>
              <a:rPr lang="en-CA" dirty="0"/>
              <a:t>the short story “The Flowers”, imagery is used to describe setting, which echoes the personal growth of the protagonist </a:t>
            </a:r>
            <a:r>
              <a:rPr lang="en-CA" dirty="0" err="1"/>
              <a:t>Myop</a:t>
            </a:r>
            <a:r>
              <a:rPr lang="en-CA" dirty="0"/>
              <a:t>.</a:t>
            </a:r>
          </a:p>
          <a:p>
            <a:pPr marL="0" indent="0">
              <a:buNone/>
            </a:pPr>
            <a:r>
              <a:rPr lang="en-CA" b="1" dirty="0" smtClean="0"/>
              <a:t>Paragraph </a:t>
            </a:r>
            <a:r>
              <a:rPr lang="en-CA" b="1" dirty="0" smtClean="0"/>
              <a:t>#1</a:t>
            </a:r>
            <a:r>
              <a:rPr lang="en-CA" b="1" dirty="0" smtClean="0"/>
              <a:t>:</a:t>
            </a:r>
          </a:p>
          <a:p>
            <a:pPr marL="0" indent="0">
              <a:buNone/>
            </a:pPr>
            <a:endParaRPr lang="en-CA" dirty="0" smtClean="0"/>
          </a:p>
          <a:p>
            <a:pPr marL="0" indent="0">
              <a:buNone/>
            </a:pPr>
            <a:r>
              <a:rPr lang="en-CA" dirty="0" smtClean="0"/>
              <a:t>P: 	In the introduction of the story, the setting reflects her youth and </a:t>
            </a:r>
            <a:r>
              <a:rPr lang="en-CA" dirty="0" smtClean="0"/>
              <a:t>innocence</a:t>
            </a:r>
            <a:r>
              <a:rPr lang="en-CA" dirty="0" smtClean="0"/>
              <a:t>.</a:t>
            </a:r>
          </a:p>
          <a:p>
            <a:pPr marL="0" indent="0">
              <a:buNone/>
            </a:pPr>
            <a:r>
              <a:rPr lang="en-CA" dirty="0" smtClean="0"/>
              <a:t>E: 	 “</a:t>
            </a:r>
            <a:r>
              <a:rPr lang="en-GB" dirty="0" smtClean="0"/>
              <a:t>each </a:t>
            </a:r>
            <a:r>
              <a:rPr lang="en-GB" b="1" dirty="0"/>
              <a:t>day</a:t>
            </a:r>
            <a:r>
              <a:rPr lang="en-GB" dirty="0"/>
              <a:t> a </a:t>
            </a:r>
            <a:r>
              <a:rPr lang="en-GB" b="1" dirty="0"/>
              <a:t>golden</a:t>
            </a:r>
            <a:r>
              <a:rPr lang="en-GB" dirty="0"/>
              <a:t> </a:t>
            </a:r>
            <a:r>
              <a:rPr lang="en-GB" b="1" dirty="0"/>
              <a:t>surprise</a:t>
            </a:r>
            <a:r>
              <a:rPr lang="en-GB" dirty="0"/>
              <a:t> that caused excited little </a:t>
            </a:r>
            <a:r>
              <a:rPr lang="en-GB" dirty="0" smtClean="0"/>
              <a:t>tremors </a:t>
            </a:r>
            <a:r>
              <a:rPr lang="en-GB" dirty="0"/>
              <a:t>to run </a:t>
            </a:r>
            <a:r>
              <a:rPr lang="en-GB" dirty="0" smtClean="0"/>
              <a:t>	up her jaws”</a:t>
            </a:r>
          </a:p>
          <a:p>
            <a:pPr marL="0" indent="0">
              <a:buNone/>
            </a:pPr>
            <a:r>
              <a:rPr lang="en-GB" dirty="0" smtClean="0"/>
              <a:t>	“she </a:t>
            </a:r>
            <a:r>
              <a:rPr lang="en-GB" dirty="0"/>
              <a:t>felt </a:t>
            </a:r>
            <a:r>
              <a:rPr lang="en-GB" b="1" dirty="0"/>
              <a:t>light</a:t>
            </a:r>
            <a:r>
              <a:rPr lang="en-GB" dirty="0"/>
              <a:t> and </a:t>
            </a:r>
            <a:r>
              <a:rPr lang="en-GB" b="1" dirty="0"/>
              <a:t>good</a:t>
            </a:r>
            <a:r>
              <a:rPr lang="en-GB" dirty="0"/>
              <a:t> in the </a:t>
            </a:r>
            <a:r>
              <a:rPr lang="en-GB" b="1" dirty="0"/>
              <a:t>warm </a:t>
            </a:r>
            <a:r>
              <a:rPr lang="en-GB" b="1" dirty="0" smtClean="0"/>
              <a:t>sun</a:t>
            </a:r>
            <a:r>
              <a:rPr lang="en-GB" dirty="0" smtClean="0"/>
              <a:t>”</a:t>
            </a:r>
            <a:endParaRPr lang="en-CA" dirty="0"/>
          </a:p>
          <a:p>
            <a:pPr marL="0" indent="0">
              <a:buNone/>
            </a:pPr>
            <a:endParaRPr lang="en-GB" dirty="0" smtClean="0"/>
          </a:p>
          <a:p>
            <a:pPr marL="0" indent="0">
              <a:buNone/>
            </a:pPr>
            <a:r>
              <a:rPr lang="en-GB" dirty="0" smtClean="0"/>
              <a:t>E: 	The sunshine of the day echoes her optimism and youth.  She responds 	physically to her environment in a positive way, despite the indications 	of poverty in the setting.  Specific words: golden, surprise, light, good, 	warm</a:t>
            </a:r>
          </a:p>
        </p:txBody>
      </p:sp>
    </p:spTree>
    <p:extLst>
      <p:ext uri="{BB962C8B-B14F-4D97-AF65-F5344CB8AC3E}">
        <p14:creationId xmlns:p14="http://schemas.microsoft.com/office/powerpoint/2010/main" val="14503065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AB946B"/>
      </a:accent1>
      <a:accent2>
        <a:srgbClr val="C04F32"/>
      </a:accent2>
      <a:accent3>
        <a:srgbClr val="DD8C3C"/>
      </a:accent3>
      <a:accent4>
        <a:srgbClr val="8E684C"/>
      </a:accent4>
      <a:accent5>
        <a:srgbClr val="CBAF62"/>
      </a:accent5>
      <a:accent6>
        <a:srgbClr val="803348"/>
      </a:accent6>
      <a:hlink>
        <a:srgbClr val="86724D"/>
      </a:hlink>
      <a:folHlink>
        <a:srgbClr val="B99E84"/>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A2BEDC8B-F191-493B-BA33-0F4F800A89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26</TotalTime>
  <Words>527</Words>
  <Application>Microsoft Office PowerPoint</Application>
  <PresentationFormat>Widescreen</PresentationFormat>
  <Paragraphs>67</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Adobe Garamond Pro Bold</vt:lpstr>
      <vt:lpstr>Arial</vt:lpstr>
      <vt:lpstr>Calibri</vt:lpstr>
      <vt:lpstr>Garamond</vt:lpstr>
      <vt:lpstr>Organic</vt:lpstr>
      <vt:lpstr>PowerPoint Presentation</vt:lpstr>
      <vt:lpstr>How To Write An Essay</vt:lpstr>
      <vt:lpstr>Topic vs. Main Idea</vt:lpstr>
      <vt:lpstr>What is an essay?</vt:lpstr>
      <vt:lpstr>I’ve chosen a topic, now what?</vt:lpstr>
      <vt:lpstr>Brainstorm: Imagery in “The Flowers”</vt:lpstr>
      <vt:lpstr>What is a thesis?</vt:lpstr>
      <vt:lpstr>Next step: The essay outline</vt:lpstr>
      <vt:lpstr>The essay outline: Example</vt:lpstr>
      <vt:lpstr>Another example….</vt:lpstr>
    </vt:vector>
  </TitlesOfParts>
  <Company>Trillium Lakelands DSB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Neals, Lesley</dc:creator>
  <cp:lastModifiedBy>Neals, Lesley</cp:lastModifiedBy>
  <cp:revision>1</cp:revision>
  <dcterms:created xsi:type="dcterms:W3CDTF">2016-04-13T15:59:56Z</dcterms:created>
  <dcterms:modified xsi:type="dcterms:W3CDTF">2016-04-13T16:26:21Z</dcterms:modified>
</cp:coreProperties>
</file>