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11" name="Slide Number Placeholder 10"/>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7484A1F-F8E2-4745-B1EE-809106B29565}"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9AFEA4-7DE6-49EE-82A7-1918EB45AFA7}" type="datetimeFigureOut">
              <a:rPr lang="en-CA" smtClean="0"/>
              <a:t>07/09/2015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57484A1F-F8E2-4745-B1EE-809106B29565}" type="slidenum">
              <a:rPr lang="en-CA" smtClean="0"/>
              <a:t>‹#›</a:t>
            </a:fld>
            <a:endParaRPr lang="en-CA"/>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19AFEA4-7DE6-49EE-82A7-1918EB45AFA7}" type="datetimeFigureOut">
              <a:rPr lang="en-CA" smtClean="0"/>
              <a:t>07/09/2015</a:t>
            </a:fld>
            <a:endParaRPr lang="en-CA"/>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CA"/>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7484A1F-F8E2-4745-B1EE-809106B29565}"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539750" y="1125538"/>
            <a:ext cx="8170863" cy="3816350"/>
          </a:xfrm>
        </p:spPr>
        <p:txBody>
          <a:bodyPr>
            <a:normAutofit fontScale="90000"/>
          </a:bodyPr>
          <a:lstStyle/>
          <a:p>
            <a:pPr eaLnBrk="1" fontAlgn="auto" hangingPunct="1">
              <a:spcAft>
                <a:spcPts val="0"/>
              </a:spcAft>
              <a:defRPr/>
            </a:pPr>
            <a:r>
              <a:rPr lang="en-US" dirty="0" smtClean="0"/>
              <a:t/>
            </a:r>
            <a:br>
              <a:rPr lang="en-US" dirty="0" smtClean="0"/>
            </a:br>
            <a:r>
              <a:rPr lang="en-US" dirty="0" smtClean="0"/>
              <a:t/>
            </a:r>
            <a:br>
              <a:rPr lang="en-US" dirty="0" smtClean="0"/>
            </a:br>
            <a:r>
              <a:rPr lang="en-US" dirty="0" smtClean="0"/>
              <a:t>CLU3M </a:t>
            </a:r>
            <a:br>
              <a:rPr lang="en-US" dirty="0" smtClean="0"/>
            </a:br>
            <a:r>
              <a:rPr lang="en-US" dirty="0" smtClean="0"/>
              <a:t>Understanding Canadian Law</a:t>
            </a:r>
            <a:br>
              <a:rPr lang="en-US" dirty="0" smtClean="0"/>
            </a:br>
            <a:r>
              <a:rPr lang="en-US" dirty="0"/>
              <a:t/>
            </a:r>
            <a:br>
              <a:rPr lang="en-US" dirty="0"/>
            </a:br>
            <a:r>
              <a:rPr lang="en-US" dirty="0" smtClean="0"/>
              <a:t>Miss </a:t>
            </a:r>
            <a:r>
              <a:rPr lang="en-US" dirty="0" err="1" smtClean="0"/>
              <a:t>Neals</a:t>
            </a:r>
            <a:r>
              <a:rPr lang="en-US" dirty="0" smtClean="0"/>
              <a:t> </a:t>
            </a:r>
            <a:r>
              <a:rPr lang="en-US" dirty="0" smtClean="0"/>
              <a:t>222</a:t>
            </a:r>
            <a:br>
              <a:rPr lang="en-US" dirty="0" smtClean="0"/>
            </a:br>
            <a:r>
              <a:rPr lang="en-US" dirty="0" smtClean="0"/>
              <a:t>2015</a:t>
            </a:r>
            <a:endParaRPr lang="en-US" dirty="0" smtClean="0"/>
          </a:p>
        </p:txBody>
      </p:sp>
    </p:spTree>
    <p:extLst>
      <p:ext uri="{BB962C8B-B14F-4D97-AF65-F5344CB8AC3E}">
        <p14:creationId xmlns:p14="http://schemas.microsoft.com/office/powerpoint/2010/main" val="1172862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7544" y="476672"/>
            <a:ext cx="8183880" cy="1051560"/>
          </a:xfrm>
        </p:spPr>
        <p:txBody>
          <a:bodyPr>
            <a:normAutofit fontScale="90000"/>
          </a:bodyPr>
          <a:lstStyle/>
          <a:p>
            <a:pPr eaLnBrk="1" fontAlgn="auto" hangingPunct="1">
              <a:spcAft>
                <a:spcPts val="0"/>
              </a:spcAft>
              <a:defRPr/>
            </a:pPr>
            <a:r>
              <a:rPr lang="en-CA" dirty="0" smtClean="0"/>
              <a:t>The Typical Grade 11 M Student</a:t>
            </a:r>
            <a:endParaRPr lang="en-US" dirty="0" smtClean="0"/>
          </a:p>
        </p:txBody>
      </p:sp>
      <p:sp>
        <p:nvSpPr>
          <p:cNvPr id="11267" name="Rectangle 3"/>
          <p:cNvSpPr>
            <a:spLocks noGrp="1" noChangeArrowheads="1"/>
          </p:cNvSpPr>
          <p:nvPr>
            <p:ph idx="1"/>
          </p:nvPr>
        </p:nvSpPr>
        <p:spPr>
          <a:xfrm>
            <a:off x="609600" y="1600200"/>
            <a:ext cx="7924800" cy="4114800"/>
          </a:xfrm>
          <a:prstGeom prst="rect">
            <a:avLst/>
          </a:prstGeom>
        </p:spPr>
        <p:txBody>
          <a:bodyPr>
            <a:normAutofit fontScale="92500" lnSpcReduction="10000"/>
          </a:bodyPr>
          <a:lstStyle/>
          <a:p>
            <a:pPr marL="0" indent="0" eaLnBrk="1" fontAlgn="auto" hangingPunct="1">
              <a:lnSpc>
                <a:spcPct val="90000"/>
              </a:lnSpc>
              <a:buFont typeface="Wingdings" pitchFamily="2" charset="2"/>
              <a:buNone/>
              <a:defRPr/>
            </a:pPr>
            <a:endParaRPr lang="en-US" sz="2000" dirty="0" smtClean="0">
              <a:solidFill>
                <a:srgbClr val="1A1718"/>
              </a:solidFill>
              <a:cs typeface="Arial" charset="0"/>
            </a:endParaRPr>
          </a:p>
          <a:p>
            <a:pPr marL="0" indent="0" eaLnBrk="1" fontAlgn="auto" hangingPunct="1">
              <a:lnSpc>
                <a:spcPct val="90000"/>
              </a:lnSpc>
              <a:buFont typeface="Wingdings" pitchFamily="2" charset="2"/>
              <a:buNone/>
              <a:defRPr/>
            </a:pPr>
            <a:r>
              <a:rPr lang="en-US" sz="2000" b="1" dirty="0" smtClean="0">
                <a:cs typeface="Arial" charset="0"/>
              </a:rPr>
              <a:t>Attendance</a:t>
            </a:r>
          </a:p>
          <a:p>
            <a:pPr marL="0" indent="0" eaLnBrk="1" fontAlgn="auto" hangingPunct="1">
              <a:lnSpc>
                <a:spcPct val="90000"/>
              </a:lnSpc>
              <a:buFont typeface="Wingdings" pitchFamily="2" charset="2"/>
              <a:buNone/>
              <a:defRPr/>
            </a:pPr>
            <a:endParaRPr lang="en-US" sz="2000" b="1" dirty="0">
              <a:cs typeface="Arial" charset="0"/>
            </a:endParaRPr>
          </a:p>
          <a:p>
            <a:pPr marL="0" indent="0" eaLnBrk="1" fontAlgn="auto" hangingPunct="1">
              <a:lnSpc>
                <a:spcPct val="90000"/>
              </a:lnSpc>
              <a:buFont typeface="Wingdings" pitchFamily="2" charset="2"/>
              <a:buNone/>
              <a:defRPr/>
            </a:pPr>
            <a:r>
              <a:rPr lang="en-US" sz="2000" b="1" dirty="0" smtClean="0">
                <a:cs typeface="Arial" charset="0"/>
              </a:rPr>
              <a:t>Communication with your teacher</a:t>
            </a:r>
          </a:p>
          <a:p>
            <a:pPr marL="0" indent="0" eaLnBrk="1" fontAlgn="auto" hangingPunct="1">
              <a:lnSpc>
                <a:spcPct val="90000"/>
              </a:lnSpc>
              <a:buFont typeface="Wingdings" pitchFamily="2" charset="2"/>
              <a:buNone/>
              <a:defRPr/>
            </a:pPr>
            <a:endParaRPr lang="en-US" sz="2000" b="1" dirty="0">
              <a:cs typeface="Arial" charset="0"/>
            </a:endParaRPr>
          </a:p>
          <a:p>
            <a:pPr marL="0" indent="0" eaLnBrk="1" fontAlgn="auto" hangingPunct="1">
              <a:lnSpc>
                <a:spcPct val="90000"/>
              </a:lnSpc>
              <a:buFont typeface="Wingdings" pitchFamily="2" charset="2"/>
              <a:buNone/>
              <a:defRPr/>
            </a:pPr>
            <a:r>
              <a:rPr lang="en-US" sz="2000" b="1" dirty="0" smtClean="0">
                <a:cs typeface="Arial" charset="0"/>
              </a:rPr>
              <a:t>Deadlines</a:t>
            </a:r>
          </a:p>
          <a:p>
            <a:pPr marL="0" indent="0" eaLnBrk="1" fontAlgn="auto" hangingPunct="1">
              <a:lnSpc>
                <a:spcPct val="90000"/>
              </a:lnSpc>
              <a:buFont typeface="Wingdings" pitchFamily="2" charset="2"/>
              <a:buNone/>
              <a:defRPr/>
            </a:pPr>
            <a:endParaRPr lang="en-US" sz="2000" b="1" dirty="0">
              <a:cs typeface="Arial" charset="0"/>
            </a:endParaRPr>
          </a:p>
          <a:p>
            <a:pPr marL="0" indent="0" eaLnBrk="1" fontAlgn="auto" hangingPunct="1">
              <a:lnSpc>
                <a:spcPct val="90000"/>
              </a:lnSpc>
              <a:buFont typeface="Wingdings" pitchFamily="2" charset="2"/>
              <a:buNone/>
              <a:defRPr/>
            </a:pPr>
            <a:r>
              <a:rPr lang="en-US" sz="2000" b="1" dirty="0" smtClean="0">
                <a:cs typeface="Arial" charset="0"/>
              </a:rPr>
              <a:t>Homework and review</a:t>
            </a:r>
          </a:p>
          <a:p>
            <a:pPr marL="0" indent="0" eaLnBrk="1" fontAlgn="auto" hangingPunct="1">
              <a:lnSpc>
                <a:spcPct val="90000"/>
              </a:lnSpc>
              <a:buFont typeface="Wingdings" pitchFamily="2" charset="2"/>
              <a:buNone/>
              <a:defRPr/>
            </a:pPr>
            <a:endParaRPr lang="en-US" sz="2000" dirty="0">
              <a:cs typeface="Arial" charset="0"/>
            </a:endParaRPr>
          </a:p>
          <a:p>
            <a:pPr marL="0" indent="0" eaLnBrk="1" fontAlgn="auto" hangingPunct="1">
              <a:lnSpc>
                <a:spcPct val="90000"/>
              </a:lnSpc>
              <a:buFont typeface="Wingdings" pitchFamily="2" charset="2"/>
              <a:buNone/>
              <a:defRPr/>
            </a:pPr>
            <a:r>
              <a:rPr lang="en-US" sz="3200" b="1" dirty="0" smtClean="0">
                <a:solidFill>
                  <a:srgbClr val="FF0000"/>
                </a:solidFill>
                <a:cs typeface="Arial" charset="0"/>
              </a:rPr>
              <a:t>Suffering</a:t>
            </a:r>
          </a:p>
          <a:p>
            <a:pPr marL="0" indent="0" eaLnBrk="1" fontAlgn="auto" hangingPunct="1">
              <a:lnSpc>
                <a:spcPct val="90000"/>
              </a:lnSpc>
              <a:buFont typeface="Wingdings" pitchFamily="2" charset="2"/>
              <a:buNone/>
              <a:defRPr/>
            </a:pPr>
            <a:endParaRPr lang="en-US" sz="2600" b="1" dirty="0">
              <a:solidFill>
                <a:srgbClr val="FF0000"/>
              </a:solidFill>
              <a:cs typeface="Arial" charset="0"/>
            </a:endParaRPr>
          </a:p>
          <a:p>
            <a:pPr marL="0" indent="0" eaLnBrk="1" fontAlgn="auto" hangingPunct="1">
              <a:lnSpc>
                <a:spcPct val="90000"/>
              </a:lnSpc>
              <a:buFont typeface="Wingdings" pitchFamily="2" charset="2"/>
              <a:buNone/>
              <a:defRPr/>
            </a:pPr>
            <a:r>
              <a:rPr lang="en-US" sz="2600" b="1" dirty="0" smtClean="0">
                <a:cs typeface="Arial" charset="0"/>
              </a:rPr>
              <a:t>Constant checking of the course website- keep up to date</a:t>
            </a:r>
          </a:p>
          <a:p>
            <a:pPr marL="0" indent="0" eaLnBrk="1" fontAlgn="auto" hangingPunct="1">
              <a:lnSpc>
                <a:spcPct val="90000"/>
              </a:lnSpc>
              <a:buFont typeface="Wingdings" pitchFamily="2" charset="2"/>
              <a:buNone/>
              <a:defRPr/>
            </a:pPr>
            <a:endParaRPr lang="en-US" sz="2000" dirty="0" smtClean="0">
              <a:solidFill>
                <a:srgbClr val="1A1718"/>
              </a:solidFill>
              <a:cs typeface="Arial" charset="0"/>
            </a:endParaRPr>
          </a:p>
          <a:p>
            <a:pPr marL="0" indent="0" eaLnBrk="1" fontAlgn="auto" hangingPunct="1">
              <a:lnSpc>
                <a:spcPct val="90000"/>
              </a:lnSpc>
              <a:buFont typeface="Wingdings" pitchFamily="2" charset="2"/>
              <a:buNone/>
              <a:defRPr/>
            </a:pPr>
            <a:endParaRPr lang="en-US" sz="2000" dirty="0" smtClean="0">
              <a:solidFill>
                <a:srgbClr val="1A1718"/>
              </a:solidFill>
              <a:cs typeface="Arial" charset="0"/>
            </a:endParaRPr>
          </a:p>
        </p:txBody>
      </p:sp>
    </p:spTree>
    <p:extLst>
      <p:ext uri="{BB962C8B-B14F-4D97-AF65-F5344CB8AC3E}">
        <p14:creationId xmlns:p14="http://schemas.microsoft.com/office/powerpoint/2010/main" val="164543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normAutofit fontScale="90000"/>
          </a:bodyPr>
          <a:lstStyle/>
          <a:p>
            <a:pPr algn="ctr">
              <a:defRPr/>
            </a:pPr>
            <a:r>
              <a:rPr lang="en-CA" dirty="0" smtClean="0"/>
              <a:t>How much do you Know about law?</a:t>
            </a:r>
            <a:endParaRPr lang="en-CA" dirty="0"/>
          </a:p>
        </p:txBody>
      </p:sp>
      <p:pic>
        <p:nvPicPr>
          <p:cNvPr id="15363" name="Content Placeholder 3" descr="C:\Documents and Settings\r.bergman\Local Settings\Temporary Internet Files\Content.IE5\101D1EZX\MC900110849[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55875" y="1844675"/>
            <a:ext cx="414655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703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pPr algn="ctr">
              <a:defRPr/>
            </a:pPr>
            <a:r>
              <a:rPr lang="en-CA" dirty="0" smtClean="0"/>
              <a:t>Time to get thinking…</a:t>
            </a:r>
            <a:endParaRPr lang="en-CA" dirty="0"/>
          </a:p>
        </p:txBody>
      </p:sp>
      <p:sp>
        <p:nvSpPr>
          <p:cNvPr id="3" name="Content Placeholder 2"/>
          <p:cNvSpPr>
            <a:spLocks noGrp="1"/>
          </p:cNvSpPr>
          <p:nvPr>
            <p:ph idx="1"/>
          </p:nvPr>
        </p:nvSpPr>
        <p:spPr>
          <a:xfrm>
            <a:off x="609600" y="1600200"/>
            <a:ext cx="7924800" cy="4114800"/>
          </a:xfrm>
          <a:prstGeom prst="rect">
            <a:avLst/>
          </a:prstGeom>
        </p:spPr>
        <p:txBody>
          <a:bodyPr>
            <a:noAutofit/>
          </a:bodyPr>
          <a:lstStyle/>
          <a:p>
            <a:pPr>
              <a:defRPr/>
            </a:pPr>
            <a:r>
              <a:rPr lang="en-CA" sz="2400" dirty="0" smtClean="0"/>
              <a:t>Law provides order where there could be chaos</a:t>
            </a:r>
          </a:p>
          <a:p>
            <a:pPr>
              <a:defRPr/>
            </a:pPr>
            <a:endParaRPr lang="en-CA" sz="2400" dirty="0"/>
          </a:p>
          <a:p>
            <a:pPr>
              <a:defRPr/>
            </a:pPr>
            <a:r>
              <a:rPr lang="en-CA" sz="2400" dirty="0" smtClean="0"/>
              <a:t>Law tells us what is right and also what is wrong (according to who?)</a:t>
            </a:r>
          </a:p>
          <a:p>
            <a:pPr>
              <a:defRPr/>
            </a:pPr>
            <a:endParaRPr lang="en-CA" sz="2400" dirty="0"/>
          </a:p>
          <a:p>
            <a:pPr>
              <a:defRPr/>
            </a:pPr>
            <a:r>
              <a:rPr lang="en-CA" sz="2400" dirty="0" smtClean="0"/>
              <a:t>The law gives us the rules for deciding violations against the law and consequences for those that violate the law</a:t>
            </a:r>
          </a:p>
          <a:p>
            <a:pPr>
              <a:defRPr/>
            </a:pPr>
            <a:endParaRPr lang="en-CA" sz="2400" dirty="0"/>
          </a:p>
          <a:p>
            <a:pPr>
              <a:defRPr/>
            </a:pPr>
            <a:r>
              <a:rPr lang="en-CA" sz="2400" dirty="0" smtClean="0"/>
              <a:t>But do YOU need the law to tell you how to act…</a:t>
            </a:r>
            <a:endParaRPr lang="en-CA" sz="2400" dirty="0"/>
          </a:p>
        </p:txBody>
      </p:sp>
    </p:spTree>
    <p:extLst>
      <p:ext uri="{BB962C8B-B14F-4D97-AF65-F5344CB8AC3E}">
        <p14:creationId xmlns:p14="http://schemas.microsoft.com/office/powerpoint/2010/main" val="369953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975" y="260350"/>
            <a:ext cx="4464050" cy="6259513"/>
          </a:xfrm>
          <a:prstGeom prst="rect">
            <a:avLst/>
          </a:prstGeom>
        </p:spPr>
      </p:pic>
    </p:spTree>
    <p:extLst>
      <p:ext uri="{BB962C8B-B14F-4D97-AF65-F5344CB8AC3E}">
        <p14:creationId xmlns:p14="http://schemas.microsoft.com/office/powerpoint/2010/main" val="165548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pPr algn="ctr">
              <a:defRPr/>
            </a:pPr>
            <a:r>
              <a:rPr lang="en-US" dirty="0" smtClean="0"/>
              <a:t>Activity</a:t>
            </a:r>
            <a:endParaRPr lang="en-CA" dirty="0"/>
          </a:p>
        </p:txBody>
      </p:sp>
      <p:sp>
        <p:nvSpPr>
          <p:cNvPr id="3" name="Content Placeholder 2"/>
          <p:cNvSpPr>
            <a:spLocks noGrp="1"/>
          </p:cNvSpPr>
          <p:nvPr>
            <p:ph idx="1"/>
          </p:nvPr>
        </p:nvSpPr>
        <p:spPr>
          <a:xfrm>
            <a:off x="609600" y="1600200"/>
            <a:ext cx="7924800" cy="4114800"/>
          </a:xfrm>
          <a:prstGeom prst="rect">
            <a:avLst/>
          </a:prstGeom>
        </p:spPr>
        <p:txBody>
          <a:bodyPr>
            <a:normAutofit fontScale="85000" lnSpcReduction="10000"/>
          </a:bodyPr>
          <a:lstStyle/>
          <a:p>
            <a:pPr>
              <a:defRPr/>
            </a:pPr>
            <a:r>
              <a:rPr lang="en-US" dirty="0" smtClean="0"/>
              <a:t>Get into your groups and get ready to think…</a:t>
            </a:r>
            <a:endParaRPr lang="en-US" dirty="0"/>
          </a:p>
          <a:p>
            <a:pPr>
              <a:defRPr/>
            </a:pPr>
            <a:r>
              <a:rPr lang="en-CA" sz="2000" dirty="0" smtClean="0"/>
              <a:t>Five cave explorers were caught underground after the tunnel collapsed. They learned through radio contact that the rescuers were at least ten days away, and that they could not survive that long without food. They further learned that they could survive if they were to eat one from among them. They radioed to the outside to ask whether it would be legally and/or morally permissible to kill one among them to sustain the others, but no one above ground would answer the question. </a:t>
            </a:r>
          </a:p>
          <a:p>
            <a:pPr>
              <a:defRPr/>
            </a:pPr>
            <a:r>
              <a:rPr lang="en-CA" sz="2000" dirty="0" smtClean="0"/>
              <a:t>One of the explorers, </a:t>
            </a:r>
            <a:r>
              <a:rPr lang="en-CA" sz="2000" dirty="0" err="1" smtClean="0"/>
              <a:t>Whetmore</a:t>
            </a:r>
            <a:r>
              <a:rPr lang="en-CA" sz="2000" dirty="0" smtClean="0"/>
              <a:t>, suggested that they throw dice to determine who should be eaten, and they all agree. Just before the dice were thrown, </a:t>
            </a:r>
            <a:r>
              <a:rPr lang="en-CA" sz="2000" dirty="0" err="1" smtClean="0"/>
              <a:t>Whetmore</a:t>
            </a:r>
            <a:r>
              <a:rPr lang="en-CA" sz="2000" dirty="0" smtClean="0"/>
              <a:t> suggested that they wait until they are closer to death before proceeding; but he was outvoted, and a die is cast on his behalf. Everyone, including </a:t>
            </a:r>
            <a:r>
              <a:rPr lang="en-CA" sz="2000" dirty="0" err="1" smtClean="0"/>
              <a:t>Whetmore</a:t>
            </a:r>
            <a:r>
              <a:rPr lang="en-CA" sz="2000" dirty="0" smtClean="0"/>
              <a:t>, agreed that the dice where thrown fairly. </a:t>
            </a:r>
            <a:r>
              <a:rPr lang="en-CA" sz="2000" dirty="0" err="1" smtClean="0"/>
              <a:t>Whetmore</a:t>
            </a:r>
            <a:r>
              <a:rPr lang="en-CA" sz="2000" dirty="0" smtClean="0"/>
              <a:t> lost.</a:t>
            </a:r>
          </a:p>
          <a:p>
            <a:pPr marL="0" indent="0">
              <a:buFont typeface="Arial" charset="0"/>
              <a:buNone/>
              <a:defRPr/>
            </a:pPr>
            <a:endParaRPr lang="en-CA" dirty="0"/>
          </a:p>
        </p:txBody>
      </p:sp>
    </p:spTree>
    <p:extLst>
      <p:ext uri="{BB962C8B-B14F-4D97-AF65-F5344CB8AC3E}">
        <p14:creationId xmlns:p14="http://schemas.microsoft.com/office/powerpoint/2010/main" val="4279228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720080"/>
          </a:xfrm>
        </p:spPr>
        <p:txBody>
          <a:bodyPr/>
          <a:lstStyle/>
          <a:p>
            <a:pPr algn="ctr">
              <a:defRPr/>
            </a:pPr>
            <a:r>
              <a:rPr lang="en-US" dirty="0" smtClean="0"/>
              <a:t>Activity #1</a:t>
            </a:r>
            <a:endParaRPr lang="en-CA" dirty="0"/>
          </a:p>
        </p:txBody>
      </p:sp>
      <p:sp>
        <p:nvSpPr>
          <p:cNvPr id="3" name="Content Placeholder 2"/>
          <p:cNvSpPr>
            <a:spLocks noGrp="1"/>
          </p:cNvSpPr>
          <p:nvPr>
            <p:ph idx="1"/>
          </p:nvPr>
        </p:nvSpPr>
        <p:spPr>
          <a:xfrm>
            <a:off x="611560" y="1268760"/>
            <a:ext cx="7924800" cy="3556992"/>
          </a:xfrm>
          <a:prstGeom prst="rect">
            <a:avLst/>
          </a:prstGeom>
        </p:spPr>
        <p:txBody>
          <a:bodyPr>
            <a:noAutofit/>
          </a:bodyPr>
          <a:lstStyle/>
          <a:p>
            <a:pPr>
              <a:defRPr/>
            </a:pPr>
            <a:r>
              <a:rPr lang="en-CA" sz="2000" dirty="0" smtClean="0"/>
              <a:t>When the rescuers finally reached the explorers, they found that </a:t>
            </a:r>
            <a:r>
              <a:rPr lang="en-CA" sz="2000" dirty="0" err="1" smtClean="0"/>
              <a:t>Whetmore</a:t>
            </a:r>
            <a:r>
              <a:rPr lang="en-CA" sz="2000" dirty="0" smtClean="0"/>
              <a:t> had been killed and eaten. </a:t>
            </a:r>
          </a:p>
          <a:p>
            <a:pPr>
              <a:defRPr/>
            </a:pPr>
            <a:endParaRPr lang="en-CA" sz="2000" dirty="0" smtClean="0"/>
          </a:p>
          <a:p>
            <a:pPr>
              <a:defRPr/>
            </a:pPr>
            <a:r>
              <a:rPr lang="en-CA" sz="2000" dirty="0" smtClean="0"/>
              <a:t>The remaining explorers were put on trial for murder under the jurisdiction’s statute, "Whoever shall </a:t>
            </a:r>
            <a:r>
              <a:rPr lang="en-CA" sz="2000" dirty="0" err="1" smtClean="0"/>
              <a:t>willfully</a:t>
            </a:r>
            <a:r>
              <a:rPr lang="en-CA" sz="2000" dirty="0" smtClean="0"/>
              <a:t> take the life of another shall be punished by death." They were found guilty and sentenced to be hanged</a:t>
            </a:r>
          </a:p>
          <a:p>
            <a:pPr>
              <a:defRPr/>
            </a:pPr>
            <a:endParaRPr lang="en-US" sz="2000" dirty="0"/>
          </a:p>
          <a:p>
            <a:pPr>
              <a:defRPr/>
            </a:pPr>
            <a:r>
              <a:rPr lang="en-CA" sz="2000" dirty="0" smtClean="0"/>
              <a:t>The case is now on appeal to the Supreme Court. What should the Justices do? </a:t>
            </a:r>
            <a:r>
              <a:rPr lang="en-CA" sz="2400" b="1" dirty="0" smtClean="0"/>
              <a:t>YOU are the justices of Court</a:t>
            </a:r>
            <a:r>
              <a:rPr lang="en-CA" sz="2000" dirty="0" smtClean="0"/>
              <a:t>. </a:t>
            </a:r>
            <a:endParaRPr lang="en-US" sz="2000" dirty="0"/>
          </a:p>
          <a:p>
            <a:pPr>
              <a:defRPr/>
            </a:pPr>
            <a:r>
              <a:rPr lang="en-US" sz="2000" dirty="0" smtClean="0"/>
              <a:t>You must determine the following: keep original sentence, acquit the defendants or allow clemency. </a:t>
            </a:r>
            <a:r>
              <a:rPr lang="en-US" sz="2000" dirty="0" smtClean="0"/>
              <a:t>The decision isn’t what interests me, it is your reasons. </a:t>
            </a:r>
            <a:endParaRPr lang="en-CA" sz="2000" dirty="0"/>
          </a:p>
        </p:txBody>
      </p:sp>
    </p:spTree>
    <p:extLst>
      <p:ext uri="{BB962C8B-B14F-4D97-AF65-F5344CB8AC3E}">
        <p14:creationId xmlns:p14="http://schemas.microsoft.com/office/powerpoint/2010/main" val="359144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467544" y="548680"/>
            <a:ext cx="8183880" cy="1051560"/>
          </a:xfrm>
        </p:spPr>
        <p:txBody>
          <a:bodyPr/>
          <a:lstStyle/>
          <a:p>
            <a:pPr eaLnBrk="1" fontAlgn="auto" hangingPunct="1">
              <a:spcAft>
                <a:spcPts val="0"/>
              </a:spcAft>
              <a:defRPr/>
            </a:pPr>
            <a:r>
              <a:rPr lang="en-CA" dirty="0" smtClean="0"/>
              <a:t>Miss L. </a:t>
            </a:r>
            <a:r>
              <a:rPr lang="en-CA" dirty="0" err="1" smtClean="0"/>
              <a:t>Neals</a:t>
            </a:r>
            <a:endParaRPr lang="en-US" dirty="0" smtClean="0"/>
          </a:p>
        </p:txBody>
      </p:sp>
      <p:sp>
        <p:nvSpPr>
          <p:cNvPr id="4099" name="Rectangle 1027"/>
          <p:cNvSpPr>
            <a:spLocks noGrp="1" noChangeArrowheads="1"/>
          </p:cNvSpPr>
          <p:nvPr>
            <p:ph idx="1"/>
          </p:nvPr>
        </p:nvSpPr>
        <p:spPr>
          <a:xfrm>
            <a:off x="609600" y="1600200"/>
            <a:ext cx="7924800" cy="4114800"/>
          </a:xfrm>
          <a:prstGeom prst="rect">
            <a:avLst/>
          </a:prstGeom>
        </p:spPr>
        <p:txBody>
          <a:bodyPr>
            <a:normAutofit/>
          </a:bodyPr>
          <a:lstStyle/>
          <a:p>
            <a:pPr eaLnBrk="1" fontAlgn="auto" hangingPunct="1">
              <a:buFont typeface="Arial" pitchFamily="34" charset="0"/>
              <a:buChar char="•"/>
              <a:defRPr/>
            </a:pPr>
            <a:r>
              <a:rPr lang="en-CA" dirty="0"/>
              <a:t>l</a:t>
            </a:r>
            <a:r>
              <a:rPr lang="en-CA" dirty="0" smtClean="0"/>
              <a:t>esley.neals</a:t>
            </a:r>
            <a:r>
              <a:rPr lang="en-CA" sz="3200" dirty="0" smtClean="0"/>
              <a:t>@tldsb.on.ca</a:t>
            </a:r>
            <a:endParaRPr lang="en-CA" sz="3200" dirty="0" smtClean="0"/>
          </a:p>
          <a:p>
            <a:pPr marL="0" indent="0" eaLnBrk="1" fontAlgn="auto" hangingPunct="1">
              <a:buFont typeface="Arial" pitchFamily="34" charset="0"/>
              <a:buNone/>
              <a:defRPr/>
            </a:pPr>
            <a:endParaRPr lang="en-CA" dirty="0" smtClean="0"/>
          </a:p>
          <a:p>
            <a:pPr eaLnBrk="1" fontAlgn="auto" hangingPunct="1">
              <a:buFont typeface="Arial" pitchFamily="34" charset="0"/>
              <a:buChar char="•"/>
              <a:defRPr/>
            </a:pPr>
            <a:r>
              <a:rPr lang="en-CA" sz="3200" dirty="0" smtClean="0"/>
              <a:t>www.nealsclassroom.weebly.com</a:t>
            </a:r>
            <a:endParaRPr lang="en-CA" sz="3200" dirty="0" smtClean="0"/>
          </a:p>
          <a:p>
            <a:pPr marL="0" indent="0" eaLnBrk="1" fontAlgn="auto" hangingPunct="1">
              <a:buFont typeface="Arial" pitchFamily="34" charset="0"/>
              <a:buNone/>
              <a:defRPr/>
            </a:pPr>
            <a:endParaRPr lang="en-CA" dirty="0" smtClean="0"/>
          </a:p>
          <a:p>
            <a:pPr eaLnBrk="1" fontAlgn="auto" hangingPunct="1">
              <a:buFont typeface="Arial" pitchFamily="34" charset="0"/>
              <a:buChar char="•"/>
              <a:defRPr/>
            </a:pPr>
            <a:r>
              <a:rPr lang="en-US" sz="2400" dirty="0" smtClean="0"/>
              <a:t>Office: </a:t>
            </a:r>
            <a:r>
              <a:rPr lang="en-US" sz="2400" dirty="0" smtClean="0"/>
              <a:t>252</a:t>
            </a:r>
            <a:endParaRPr lang="en-US" sz="2400" dirty="0" smtClean="0"/>
          </a:p>
          <a:p>
            <a:pPr marL="0" indent="0" eaLnBrk="1" fontAlgn="auto" hangingPunct="1">
              <a:buFont typeface="Arial" pitchFamily="34" charset="0"/>
              <a:buNone/>
              <a:defRPr/>
            </a:pPr>
            <a:endParaRPr lang="en-US" sz="2400" dirty="0" smtClean="0"/>
          </a:p>
          <a:p>
            <a:pPr eaLnBrk="1" fontAlgn="auto" hangingPunct="1">
              <a:buFont typeface="Arial" pitchFamily="34" charset="0"/>
              <a:buChar char="•"/>
              <a:defRPr/>
            </a:pPr>
            <a:r>
              <a:rPr lang="en-US" sz="2400" dirty="0" smtClean="0"/>
              <a:t>Prep:  Period </a:t>
            </a:r>
            <a:r>
              <a:rPr lang="en-US" sz="2400" dirty="0" smtClean="0"/>
              <a:t>3</a:t>
            </a:r>
            <a:endParaRPr lang="en-US" sz="2400" dirty="0" smtClean="0"/>
          </a:p>
          <a:p>
            <a:pPr eaLnBrk="1" fontAlgn="auto" hangingPunct="1">
              <a:buFont typeface="Arial" pitchFamily="34" charset="0"/>
              <a:buChar char="•"/>
              <a:defRPr/>
            </a:pPr>
            <a:endParaRPr lang="en-US" sz="2400" dirty="0"/>
          </a:p>
          <a:p>
            <a:pPr eaLnBrk="1" fontAlgn="auto" hangingPunct="1">
              <a:buFont typeface="Arial" pitchFamily="34" charset="0"/>
              <a:buChar char="•"/>
              <a:defRPr/>
            </a:pPr>
            <a:r>
              <a:rPr lang="en-US" sz="2400" dirty="0" smtClean="0"/>
              <a:t>ENG 4U and  CHC 2P</a:t>
            </a:r>
            <a:endParaRPr lang="en-US" sz="2400" dirty="0" smtClean="0"/>
          </a:p>
          <a:p>
            <a:pPr eaLnBrk="1" fontAlgn="auto" hangingPunct="1">
              <a:buFont typeface="Arial" pitchFamily="34" charset="0"/>
              <a:buChar char="•"/>
              <a:defRPr/>
            </a:pPr>
            <a:endParaRPr lang="en-US" dirty="0" smtClean="0"/>
          </a:p>
        </p:txBody>
      </p:sp>
    </p:spTree>
    <p:extLst>
      <p:ext uri="{BB962C8B-B14F-4D97-AF65-F5344CB8AC3E}">
        <p14:creationId xmlns:p14="http://schemas.microsoft.com/office/powerpoint/2010/main" val="575240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lstStyle/>
          <a:p>
            <a:pPr algn="ctr" eaLnBrk="1" hangingPunct="1">
              <a:defRPr/>
            </a:pPr>
            <a:r>
              <a:rPr lang="en-US" dirty="0" smtClean="0"/>
              <a:t>What Will We Learn?</a:t>
            </a:r>
            <a:endParaRPr lang="en-CA" dirty="0"/>
          </a:p>
        </p:txBody>
      </p:sp>
      <p:sp>
        <p:nvSpPr>
          <p:cNvPr id="3" name="Content Placeholder 2"/>
          <p:cNvSpPr>
            <a:spLocks noGrp="1"/>
          </p:cNvSpPr>
          <p:nvPr>
            <p:ph idx="1"/>
          </p:nvPr>
        </p:nvSpPr>
        <p:spPr>
          <a:xfrm>
            <a:off x="609600" y="1600200"/>
            <a:ext cx="7924800" cy="4114800"/>
          </a:xfrm>
          <a:prstGeom prst="rect">
            <a:avLst/>
          </a:prstGeom>
        </p:spPr>
        <p:txBody>
          <a:bodyPr/>
          <a:lstStyle/>
          <a:p>
            <a:pPr eaLnBrk="1" hangingPunct="1">
              <a:defRPr/>
            </a:pPr>
            <a:r>
              <a:rPr lang="en-US" dirty="0" smtClean="0"/>
              <a:t>Unit 1: Heritage of our </a:t>
            </a:r>
            <a:r>
              <a:rPr lang="en-US" dirty="0" smtClean="0"/>
              <a:t>Law</a:t>
            </a:r>
            <a:endParaRPr lang="en-US" dirty="0"/>
          </a:p>
          <a:p>
            <a:pPr eaLnBrk="1" hangingPunct="1">
              <a:defRPr/>
            </a:pPr>
            <a:r>
              <a:rPr lang="en-US" dirty="0" smtClean="0"/>
              <a:t>Unit 2: Rights and Freedoms and Human </a:t>
            </a:r>
            <a:r>
              <a:rPr lang="en-US" dirty="0" smtClean="0"/>
              <a:t>Rights</a:t>
            </a:r>
            <a:endParaRPr lang="en-US" dirty="0"/>
          </a:p>
          <a:p>
            <a:pPr eaLnBrk="1" hangingPunct="1">
              <a:defRPr/>
            </a:pPr>
            <a:r>
              <a:rPr lang="en-US" dirty="0" smtClean="0"/>
              <a:t>Unit 3: The Criminal Justice </a:t>
            </a:r>
            <a:r>
              <a:rPr lang="en-US" dirty="0" smtClean="0"/>
              <a:t>System</a:t>
            </a:r>
            <a:endParaRPr lang="en-US" dirty="0"/>
          </a:p>
          <a:p>
            <a:pPr eaLnBrk="1" hangingPunct="1">
              <a:defRPr/>
            </a:pPr>
            <a:r>
              <a:rPr lang="en-US" dirty="0" smtClean="0"/>
              <a:t>Unit 4: Civil Law and Family </a:t>
            </a:r>
            <a:r>
              <a:rPr lang="en-US" dirty="0" smtClean="0"/>
              <a:t>Law</a:t>
            </a:r>
            <a:endParaRPr lang="en-US" dirty="0"/>
          </a:p>
          <a:p>
            <a:pPr eaLnBrk="1" hangingPunct="1">
              <a:defRPr/>
            </a:pPr>
            <a:r>
              <a:rPr lang="en-US" dirty="0" smtClean="0"/>
              <a:t>Unit 5: Seminars, Culminating and Final Exam</a:t>
            </a:r>
            <a:endParaRPr lang="en-US" dirty="0"/>
          </a:p>
        </p:txBody>
      </p:sp>
    </p:spTree>
    <p:extLst>
      <p:ext uri="{BB962C8B-B14F-4D97-AF65-F5344CB8AC3E}">
        <p14:creationId xmlns:p14="http://schemas.microsoft.com/office/powerpoint/2010/main" val="203123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i.telegraph.co.uk/multimedia/archive/02464/iran-amputation_2464259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620713"/>
            <a:ext cx="6121400" cy="562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1191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http://nupge.ca/sites/new.nupge.ca/files/images/2010/g20_toronto_star_photo_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01600"/>
            <a:ext cx="5761038" cy="639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597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media.npr.org/assets/img/2011/10/11/phoenix11-4eaf9a6ad2a644bdf7274e1dc15dde26b0a75516-s6-c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700" y="188913"/>
            <a:ext cx="8701088"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82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gannett-cdn.com/-mm-/2841c2bc7940628a262a92fc5f69b5683a665607/c%3D174-0-2832-1999%26r%3Dx404%26c%3D534x401/local/-/media/USATODAY/WiresImages/2013/09/26/45934d1c3e8e55203e0f6a70670068d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333375"/>
            <a:ext cx="8356600" cy="627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2431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548680"/>
            <a:ext cx="8183880" cy="1051560"/>
          </a:xfrm>
        </p:spPr>
        <p:txBody>
          <a:bodyPr>
            <a:normAutofit fontScale="90000"/>
          </a:bodyPr>
          <a:lstStyle/>
          <a:p>
            <a:pPr eaLnBrk="1" fontAlgn="auto" hangingPunct="1">
              <a:spcAft>
                <a:spcPts val="0"/>
              </a:spcAft>
              <a:defRPr/>
            </a:pPr>
            <a:r>
              <a:rPr lang="en-CA" sz="4000" dirty="0" smtClean="0"/>
              <a:t>An </a:t>
            </a:r>
            <a:r>
              <a:rPr lang="en-CA" sz="4000" dirty="0" smtClean="0"/>
              <a:t>“M” </a:t>
            </a:r>
            <a:r>
              <a:rPr lang="en-CA" sz="4000" dirty="0" smtClean="0"/>
              <a:t>Level LAW course </a:t>
            </a:r>
            <a:br>
              <a:rPr lang="en-CA" sz="4000" dirty="0" smtClean="0"/>
            </a:br>
            <a:r>
              <a:rPr lang="en-CA" sz="4000" dirty="0" smtClean="0"/>
              <a:t>hmmm…</a:t>
            </a:r>
            <a:endParaRPr lang="en-US" sz="4000" dirty="0" smtClean="0"/>
          </a:p>
        </p:txBody>
      </p:sp>
      <p:sp>
        <p:nvSpPr>
          <p:cNvPr id="10243" name="Rectangle 3"/>
          <p:cNvSpPr>
            <a:spLocks noGrp="1" noChangeArrowheads="1"/>
          </p:cNvSpPr>
          <p:nvPr>
            <p:ph idx="1"/>
          </p:nvPr>
        </p:nvSpPr>
        <p:spPr>
          <a:xfrm>
            <a:off x="611188" y="1484313"/>
            <a:ext cx="7620000" cy="4032919"/>
          </a:xfrm>
          <a:prstGeom prst="rect">
            <a:avLst/>
          </a:prstGeom>
        </p:spPr>
        <p:txBody>
          <a:bodyPr/>
          <a:lstStyle/>
          <a:p>
            <a:pPr eaLnBrk="1" fontAlgn="auto" hangingPunct="1">
              <a:buFont typeface="Wingdings" pitchFamily="2" charset="2"/>
              <a:buNone/>
              <a:defRPr/>
            </a:pPr>
            <a:endParaRPr lang="en-US" sz="2400" dirty="0" smtClean="0"/>
          </a:p>
          <a:p>
            <a:pPr eaLnBrk="1" fontAlgn="auto" hangingPunct="1">
              <a:buFont typeface="Wingdings" pitchFamily="2" charset="2"/>
              <a:buNone/>
              <a:defRPr/>
            </a:pPr>
            <a:r>
              <a:rPr lang="en-US" sz="2400" dirty="0" smtClean="0"/>
              <a:t>Lectures/Power Points- posted on </a:t>
            </a:r>
            <a:r>
              <a:rPr lang="en-US" sz="2400" dirty="0" smtClean="0"/>
              <a:t>website (NOTES!!!)</a:t>
            </a:r>
            <a:endParaRPr lang="en-US" sz="2400" dirty="0" smtClean="0"/>
          </a:p>
          <a:p>
            <a:pPr eaLnBrk="1" fontAlgn="auto" hangingPunct="1">
              <a:buFont typeface="Wingdings" pitchFamily="2" charset="2"/>
              <a:buNone/>
              <a:defRPr/>
            </a:pPr>
            <a:endParaRPr lang="en-US" sz="2400" dirty="0"/>
          </a:p>
          <a:p>
            <a:pPr eaLnBrk="1" fontAlgn="auto" hangingPunct="1">
              <a:buFont typeface="Wingdings" pitchFamily="2" charset="2"/>
              <a:buNone/>
              <a:defRPr/>
            </a:pPr>
            <a:r>
              <a:rPr lang="en-US" sz="2400" dirty="0" smtClean="0"/>
              <a:t>Mock Trial</a:t>
            </a:r>
          </a:p>
          <a:p>
            <a:pPr eaLnBrk="1" fontAlgn="auto" hangingPunct="1">
              <a:buFont typeface="Wingdings" pitchFamily="2" charset="2"/>
              <a:buNone/>
              <a:defRPr/>
            </a:pPr>
            <a:endParaRPr lang="en-US" sz="2400" dirty="0" smtClean="0"/>
          </a:p>
          <a:p>
            <a:pPr eaLnBrk="1" fontAlgn="auto" hangingPunct="1">
              <a:buFont typeface="Wingdings" pitchFamily="2" charset="2"/>
              <a:buNone/>
              <a:defRPr/>
            </a:pPr>
            <a:r>
              <a:rPr lang="en-US" sz="2400" dirty="0" smtClean="0"/>
              <a:t>Seminar</a:t>
            </a:r>
          </a:p>
          <a:p>
            <a:pPr eaLnBrk="1" fontAlgn="auto" hangingPunct="1">
              <a:buFont typeface="Wingdings" pitchFamily="2" charset="2"/>
              <a:buNone/>
              <a:defRPr/>
            </a:pPr>
            <a:endParaRPr lang="en-US" sz="2400" dirty="0" smtClean="0"/>
          </a:p>
          <a:p>
            <a:pPr eaLnBrk="1" fontAlgn="auto" hangingPunct="1">
              <a:buFont typeface="Wingdings" pitchFamily="2" charset="2"/>
              <a:buNone/>
              <a:defRPr/>
            </a:pPr>
            <a:r>
              <a:rPr lang="en-US" sz="2400" dirty="0" smtClean="0"/>
              <a:t>Independence….and Respect</a:t>
            </a:r>
          </a:p>
          <a:p>
            <a:pPr eaLnBrk="1" fontAlgn="auto" hangingPunct="1">
              <a:buFont typeface="Wingdings" pitchFamily="2" charset="2"/>
              <a:buNone/>
              <a:defRPr/>
            </a:pPr>
            <a:endParaRPr lang="en-US" sz="2400" dirty="0"/>
          </a:p>
          <a:p>
            <a:pPr eaLnBrk="1" fontAlgn="auto" hangingPunct="1">
              <a:buFont typeface="Wingdings" pitchFamily="2" charset="2"/>
              <a:buNone/>
              <a:defRPr/>
            </a:pPr>
            <a:endParaRPr lang="en-US" sz="2400" dirty="0" smtClean="0"/>
          </a:p>
          <a:p>
            <a:pPr eaLnBrk="1" fontAlgn="auto" hangingPunct="1">
              <a:buFont typeface="Wingdings" pitchFamily="2" charset="2"/>
              <a:buNone/>
              <a:defRPr/>
            </a:pPr>
            <a:endParaRPr lang="en-US" sz="2000" dirty="0" smtClean="0"/>
          </a:p>
          <a:p>
            <a:pPr eaLnBrk="1" fontAlgn="auto" hangingPunct="1">
              <a:buFont typeface="Wingdings" pitchFamily="2" charset="2"/>
              <a:buNone/>
              <a:defRPr/>
            </a:pPr>
            <a:endParaRPr lang="en-US" sz="2000" dirty="0" smtClean="0"/>
          </a:p>
        </p:txBody>
      </p:sp>
    </p:spTree>
    <p:extLst>
      <p:ext uri="{BB962C8B-B14F-4D97-AF65-F5344CB8AC3E}">
        <p14:creationId xmlns:p14="http://schemas.microsoft.com/office/powerpoint/2010/main" val="784558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4" y="476672"/>
            <a:ext cx="8183880" cy="1051560"/>
          </a:xfrm>
        </p:spPr>
        <p:txBody>
          <a:bodyPr/>
          <a:lstStyle/>
          <a:p>
            <a:pPr eaLnBrk="1" fontAlgn="auto" hangingPunct="1">
              <a:spcAft>
                <a:spcPts val="0"/>
              </a:spcAft>
              <a:defRPr/>
            </a:pPr>
            <a:r>
              <a:rPr lang="en-CA" dirty="0" smtClean="0"/>
              <a:t>Evaluation</a:t>
            </a:r>
            <a:endParaRPr lang="en-US" dirty="0" smtClean="0"/>
          </a:p>
        </p:txBody>
      </p:sp>
      <p:sp>
        <p:nvSpPr>
          <p:cNvPr id="9219" name="Rectangle 3"/>
          <p:cNvSpPr>
            <a:spLocks noGrp="1" noChangeArrowheads="1"/>
          </p:cNvSpPr>
          <p:nvPr>
            <p:ph idx="1"/>
          </p:nvPr>
        </p:nvSpPr>
        <p:spPr>
          <a:xfrm>
            <a:off x="609600" y="1600200"/>
            <a:ext cx="7924800" cy="4114800"/>
          </a:xfrm>
          <a:prstGeom prst="rect">
            <a:avLst/>
          </a:prstGeom>
        </p:spPr>
        <p:txBody>
          <a:bodyPr>
            <a:normAutofit lnSpcReduction="10000"/>
          </a:bodyPr>
          <a:lstStyle/>
          <a:p>
            <a:pPr marL="0" indent="0" eaLnBrk="1" fontAlgn="auto" hangingPunct="1">
              <a:buFont typeface="Wingdings" pitchFamily="2" charset="2"/>
              <a:buNone/>
              <a:defRPr/>
            </a:pPr>
            <a:r>
              <a:rPr lang="en-US" sz="2000" b="1" dirty="0" err="1" smtClean="0"/>
              <a:t>Termwork</a:t>
            </a:r>
            <a:r>
              <a:rPr lang="en-US" sz="2000" b="1" dirty="0" smtClean="0"/>
              <a:t> 70%</a:t>
            </a:r>
          </a:p>
          <a:p>
            <a:pPr eaLnBrk="1" fontAlgn="auto" hangingPunct="1">
              <a:buFontTx/>
              <a:buChar char="-"/>
              <a:defRPr/>
            </a:pPr>
            <a:r>
              <a:rPr lang="en-US" dirty="0" smtClean="0"/>
              <a:t>Daily activities</a:t>
            </a:r>
          </a:p>
          <a:p>
            <a:pPr eaLnBrk="1" fontAlgn="auto" hangingPunct="1">
              <a:buFontTx/>
              <a:buChar char="-"/>
              <a:defRPr/>
            </a:pPr>
            <a:r>
              <a:rPr lang="en-US" dirty="0" smtClean="0"/>
              <a:t>Minor Essays</a:t>
            </a:r>
          </a:p>
          <a:p>
            <a:pPr eaLnBrk="1" fontAlgn="auto" hangingPunct="1">
              <a:buFontTx/>
              <a:buChar char="-"/>
              <a:defRPr/>
            </a:pPr>
            <a:r>
              <a:rPr lang="en-US" dirty="0" smtClean="0"/>
              <a:t>Unit Tests</a:t>
            </a:r>
          </a:p>
          <a:p>
            <a:pPr eaLnBrk="1" fontAlgn="auto" hangingPunct="1">
              <a:buFontTx/>
              <a:buChar char="-"/>
              <a:defRPr/>
            </a:pPr>
            <a:r>
              <a:rPr lang="en-US" dirty="0" smtClean="0"/>
              <a:t>Seminar</a:t>
            </a:r>
          </a:p>
          <a:p>
            <a:pPr eaLnBrk="1" fontAlgn="auto" hangingPunct="1">
              <a:buFontTx/>
              <a:buChar char="-"/>
              <a:defRPr/>
            </a:pPr>
            <a:r>
              <a:rPr lang="en-US" dirty="0" smtClean="0"/>
              <a:t>Keeping up with the News</a:t>
            </a:r>
          </a:p>
          <a:p>
            <a:pPr marL="0" indent="0" eaLnBrk="1" fontAlgn="auto" hangingPunct="1">
              <a:buFont typeface="Wingdings" pitchFamily="2" charset="2"/>
              <a:buNone/>
              <a:defRPr/>
            </a:pPr>
            <a:endParaRPr lang="en-US" dirty="0"/>
          </a:p>
          <a:p>
            <a:pPr marL="0" indent="0" eaLnBrk="1" fontAlgn="auto" hangingPunct="1">
              <a:buFont typeface="Wingdings" pitchFamily="2" charset="2"/>
              <a:buNone/>
              <a:defRPr/>
            </a:pPr>
            <a:r>
              <a:rPr lang="en-US" sz="2000" dirty="0" smtClean="0"/>
              <a:t>Final Culminating Essay and Seminar (topic of your choice) 10%</a:t>
            </a:r>
          </a:p>
          <a:p>
            <a:pPr marL="0" indent="0" eaLnBrk="1" fontAlgn="auto" hangingPunct="1">
              <a:buFont typeface="Wingdings" pitchFamily="2" charset="2"/>
              <a:buNone/>
              <a:defRPr/>
            </a:pPr>
            <a:r>
              <a:rPr lang="en-US" sz="2000" dirty="0" smtClean="0"/>
              <a:t>Final Exam 20%</a:t>
            </a:r>
          </a:p>
          <a:p>
            <a:pPr marL="0" indent="0" eaLnBrk="1" fontAlgn="auto" hangingPunct="1">
              <a:buFont typeface="Wingdings" pitchFamily="2" charset="2"/>
              <a:buNone/>
              <a:defRPr/>
            </a:pPr>
            <a:endParaRPr lang="en-US" dirty="0" smtClean="0"/>
          </a:p>
        </p:txBody>
      </p:sp>
    </p:spTree>
    <p:extLst>
      <p:ext uri="{BB962C8B-B14F-4D97-AF65-F5344CB8AC3E}">
        <p14:creationId xmlns:p14="http://schemas.microsoft.com/office/powerpoint/2010/main" val="32104022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24</TotalTime>
  <Words>501</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  CLU3M  Understanding Canadian Law  Miss Neals 222 2015</vt:lpstr>
      <vt:lpstr>Miss L. Neals</vt:lpstr>
      <vt:lpstr>What Will We Learn?</vt:lpstr>
      <vt:lpstr>PowerPoint Presentation</vt:lpstr>
      <vt:lpstr>PowerPoint Presentation</vt:lpstr>
      <vt:lpstr>PowerPoint Presentation</vt:lpstr>
      <vt:lpstr>PowerPoint Presentation</vt:lpstr>
      <vt:lpstr>An “M” Level LAW course  hmmm…</vt:lpstr>
      <vt:lpstr>Evaluation</vt:lpstr>
      <vt:lpstr>The Typical Grade 11 M Student</vt:lpstr>
      <vt:lpstr>How much do you Know about law?</vt:lpstr>
      <vt:lpstr>Time to get thinking…</vt:lpstr>
      <vt:lpstr>PowerPoint Presentation</vt:lpstr>
      <vt:lpstr>Activity</vt:lpstr>
      <vt:lpstr>Activity #1</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Neals</dc:creator>
  <cp:lastModifiedBy>Lesley Neals</cp:lastModifiedBy>
  <cp:revision>2</cp:revision>
  <dcterms:created xsi:type="dcterms:W3CDTF">2015-09-07T11:17:12Z</dcterms:created>
  <dcterms:modified xsi:type="dcterms:W3CDTF">2015-09-07T11:41:47Z</dcterms:modified>
</cp:coreProperties>
</file>