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3"/>
  </p:handoutMasterIdLst>
  <p:sldIdLst>
    <p:sldId id="256" r:id="rId2"/>
    <p:sldId id="259" r:id="rId3"/>
    <p:sldId id="264" r:id="rId4"/>
    <p:sldId id="260" r:id="rId5"/>
    <p:sldId id="261" r:id="rId6"/>
    <p:sldId id="265" r:id="rId7"/>
    <p:sldId id="262" r:id="rId8"/>
    <p:sldId id="263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6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5D32BB-3B36-4CF8-9E93-D7E35D1DF9B8}" type="datetimeFigureOut">
              <a:rPr lang="en-CA" smtClean="0"/>
              <a:t>11/09/2015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ACAB3E-4DD0-4A7F-8B63-3F643FE3BE7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56910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71418-F087-4F0D-99C9-B9767C663764}" type="datetimeFigureOut">
              <a:rPr lang="en-CA" smtClean="0"/>
              <a:t>11/09/2015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180FC-75CD-460C-9B9A-769FD19BFC16}" type="slidenum">
              <a:rPr lang="en-CA" smtClean="0"/>
              <a:t>‹#›</a:t>
            </a:fld>
            <a:endParaRPr lang="en-CA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71418-F087-4F0D-99C9-B9767C663764}" type="datetimeFigureOut">
              <a:rPr lang="en-CA" smtClean="0"/>
              <a:t>11/09/2015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180FC-75CD-460C-9B9A-769FD19BFC16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71418-F087-4F0D-99C9-B9767C663764}" type="datetimeFigureOut">
              <a:rPr lang="en-CA" smtClean="0"/>
              <a:t>11/09/2015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180FC-75CD-460C-9B9A-769FD19BFC16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71418-F087-4F0D-99C9-B9767C663764}" type="datetimeFigureOut">
              <a:rPr lang="en-CA" smtClean="0"/>
              <a:t>11/09/2015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180FC-75CD-460C-9B9A-769FD19BFC16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71418-F087-4F0D-99C9-B9767C663764}" type="datetimeFigureOut">
              <a:rPr lang="en-CA" smtClean="0"/>
              <a:t>11/09/2015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180FC-75CD-460C-9B9A-769FD19BFC16}" type="slidenum">
              <a:rPr lang="en-CA" smtClean="0"/>
              <a:t>‹#›</a:t>
            </a:fld>
            <a:endParaRPr lang="en-CA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71418-F087-4F0D-99C9-B9767C663764}" type="datetimeFigureOut">
              <a:rPr lang="en-CA" smtClean="0"/>
              <a:t>11/09/2015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180FC-75CD-460C-9B9A-769FD19BFC16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71418-F087-4F0D-99C9-B9767C663764}" type="datetimeFigureOut">
              <a:rPr lang="en-CA" smtClean="0"/>
              <a:t>11/09/2015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180FC-75CD-460C-9B9A-769FD19BFC16}" type="slidenum">
              <a:rPr lang="en-CA" smtClean="0"/>
              <a:t>‹#›</a:t>
            </a:fld>
            <a:endParaRPr lang="en-CA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71418-F087-4F0D-99C9-B9767C663764}" type="datetimeFigureOut">
              <a:rPr lang="en-CA" smtClean="0"/>
              <a:t>11/09/2015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180FC-75CD-460C-9B9A-769FD19BFC16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71418-F087-4F0D-99C9-B9767C663764}" type="datetimeFigureOut">
              <a:rPr lang="en-CA" smtClean="0"/>
              <a:t>11/09/2015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180FC-75CD-460C-9B9A-769FD19BFC16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71418-F087-4F0D-99C9-B9767C663764}" type="datetimeFigureOut">
              <a:rPr lang="en-CA" smtClean="0"/>
              <a:t>11/09/2015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180FC-75CD-460C-9B9A-769FD19BFC16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71418-F087-4F0D-99C9-B9767C663764}" type="datetimeFigureOut">
              <a:rPr lang="en-CA" smtClean="0"/>
              <a:t>11/09/2015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180FC-75CD-460C-9B9A-769FD19BFC16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C671418-F087-4F0D-99C9-B9767C663764}" type="datetimeFigureOut">
              <a:rPr lang="en-CA" smtClean="0"/>
              <a:t>11/09/2015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324180FC-75CD-460C-9B9A-769FD19BFC16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h534FTPHQoY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800" dirty="0" smtClean="0"/>
              <a:t>Historical Roots of Law</a:t>
            </a:r>
            <a:endParaRPr lang="en-CA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846640" cy="1752600"/>
          </a:xfrm>
        </p:spPr>
        <p:txBody>
          <a:bodyPr/>
          <a:lstStyle/>
          <a:p>
            <a:pPr algn="ctr"/>
            <a:r>
              <a:rPr lang="en-US" dirty="0" smtClean="0"/>
              <a:t>Unit 1 Heritage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0897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Roman Law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Roman Empire 100 CE</a:t>
            </a:r>
          </a:p>
          <a:p>
            <a:endParaRPr lang="en-US" dirty="0"/>
          </a:p>
          <a:p>
            <a:r>
              <a:rPr lang="en-US" dirty="0" smtClean="0"/>
              <a:t>Two basic principles- law must be recorded (written) and justice could not be left to judges alone</a:t>
            </a:r>
          </a:p>
          <a:p>
            <a:endParaRPr lang="en-US" dirty="0"/>
          </a:p>
          <a:p>
            <a:r>
              <a:rPr lang="en-US" dirty="0" smtClean="0"/>
              <a:t>Recorded forms of Roman Law were the Twelve Tables 450 BCE and Justinian’s Code 529 CE</a:t>
            </a:r>
          </a:p>
          <a:p>
            <a:endParaRPr lang="en-US" dirty="0"/>
          </a:p>
          <a:p>
            <a:r>
              <a:rPr lang="en-US" dirty="0" smtClean="0"/>
              <a:t>Twelve tables organized public prosecutions, compensation for victims and protected the poor lower class from the rich</a:t>
            </a:r>
          </a:p>
          <a:p>
            <a:endParaRPr lang="en-US" dirty="0"/>
          </a:p>
          <a:p>
            <a:r>
              <a:rPr lang="en-US" dirty="0" smtClean="0"/>
              <a:t>Justinian’s Code- Civil and Criminal law distinction, clarified in common language- creation of Lawyers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38203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Napoleonic Code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1804 Emperor of France</a:t>
            </a:r>
          </a:p>
          <a:p>
            <a:endParaRPr lang="en-US" dirty="0"/>
          </a:p>
          <a:p>
            <a:r>
              <a:rPr lang="en-US" dirty="0" smtClean="0"/>
              <a:t>Spread through most of Europe even after 1815</a:t>
            </a:r>
          </a:p>
          <a:p>
            <a:endParaRPr lang="en-US" dirty="0"/>
          </a:p>
          <a:p>
            <a:r>
              <a:rPr lang="en-US" dirty="0" smtClean="0"/>
              <a:t>Non-technical style, regulated civil matters such as wills and contracts and family law</a:t>
            </a:r>
          </a:p>
          <a:p>
            <a:endParaRPr lang="en-US" dirty="0"/>
          </a:p>
          <a:p>
            <a:r>
              <a:rPr lang="en-US" dirty="0" smtClean="0"/>
              <a:t>Still used as a basic in Quebec for their civil law- very property based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30863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Early History of Law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Early societies- local customs and beliefs- unwritten and dealt mostly with property and family relationships/responsibilities</a:t>
            </a:r>
          </a:p>
          <a:p>
            <a:endParaRPr lang="en-US" dirty="0"/>
          </a:p>
          <a:p>
            <a:r>
              <a:rPr lang="en-US" dirty="0" smtClean="0"/>
              <a:t>As societies grew- in population and size- and in interactions, it became necessary to record them</a:t>
            </a:r>
          </a:p>
          <a:p>
            <a:endParaRPr lang="en-US" dirty="0"/>
          </a:p>
          <a:p>
            <a:r>
              <a:rPr lang="en-US" dirty="0" smtClean="0"/>
              <a:t>One consistent characteristic among all of the early written laws- property rights, slavery and the treatment of women and children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63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Code of Hammurabi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Discovered in 1901- written between 1792- 1750 BCE</a:t>
            </a:r>
          </a:p>
          <a:p>
            <a:endParaRPr lang="en-US" dirty="0"/>
          </a:p>
          <a:p>
            <a:r>
              <a:rPr lang="en-US" dirty="0" smtClean="0"/>
              <a:t>Hammurabi- King of Babylon (Iraq) </a:t>
            </a:r>
            <a:r>
              <a:rPr lang="en-US" b="1" dirty="0" smtClean="0"/>
              <a:t>codified* </a:t>
            </a:r>
            <a:r>
              <a:rPr lang="en-US" dirty="0" smtClean="0"/>
              <a:t>the rules and penalties for every aspect of Babylonian life</a:t>
            </a:r>
          </a:p>
          <a:p>
            <a:endParaRPr lang="en-US" b="1" dirty="0"/>
          </a:p>
          <a:p>
            <a:r>
              <a:rPr lang="en-US" b="1" dirty="0" smtClean="0"/>
              <a:t>300 laws</a:t>
            </a:r>
            <a:r>
              <a:rPr lang="en-US" dirty="0" smtClean="0"/>
              <a:t> (how many are in Canada?)</a:t>
            </a:r>
          </a:p>
          <a:p>
            <a:endParaRPr lang="en-US" b="1" dirty="0"/>
          </a:p>
          <a:p>
            <a:r>
              <a:rPr lang="en-US" dirty="0" smtClean="0"/>
              <a:t>Hammurabi encouraged compliance by attributing the laws to the gods (whom the people feared and respected)</a:t>
            </a:r>
          </a:p>
          <a:p>
            <a:endParaRPr lang="en-US" dirty="0"/>
          </a:p>
          <a:p>
            <a:r>
              <a:rPr lang="en-US" b="1" dirty="0" smtClean="0"/>
              <a:t>Codified: arranged and recorded systematically 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389415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6672"/>
            <a:ext cx="3745422" cy="61653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323" y="476672"/>
            <a:ext cx="4077024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46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0688"/>
            <a:ext cx="8712968" cy="615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66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Code of Hammurabi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Patriarchal society- wealthy more protected then the poor</a:t>
            </a:r>
          </a:p>
          <a:p>
            <a:endParaRPr lang="en-US" dirty="0"/>
          </a:p>
          <a:p>
            <a:r>
              <a:rPr lang="en-US" dirty="0" smtClean="0"/>
              <a:t>Slavery legal</a:t>
            </a:r>
          </a:p>
          <a:p>
            <a:endParaRPr lang="en-US" dirty="0"/>
          </a:p>
          <a:p>
            <a:r>
              <a:rPr lang="en-US" dirty="0" smtClean="0"/>
              <a:t>Women and children were the property of men</a:t>
            </a:r>
          </a:p>
          <a:p>
            <a:endParaRPr lang="en-US" dirty="0"/>
          </a:p>
          <a:p>
            <a:r>
              <a:rPr lang="en-US" b="1" dirty="0" smtClean="0"/>
              <a:t>Retribution</a:t>
            </a:r>
            <a:r>
              <a:rPr lang="en-US" dirty="0" smtClean="0"/>
              <a:t>: justice based on vengeance and punishment</a:t>
            </a:r>
          </a:p>
          <a:p>
            <a:endParaRPr lang="en-US" dirty="0"/>
          </a:p>
          <a:p>
            <a:r>
              <a:rPr lang="en-US" b="1" dirty="0" smtClean="0"/>
              <a:t>Restitution</a:t>
            </a:r>
            <a:r>
              <a:rPr lang="en-US" dirty="0" smtClean="0"/>
              <a:t>: payment made by the offender to the victim of a crime or wrong</a:t>
            </a:r>
          </a:p>
          <a:p>
            <a:endParaRPr lang="en-US" dirty="0"/>
          </a:p>
          <a:p>
            <a:pPr marL="182880" lvl="1"/>
            <a:r>
              <a:rPr lang="en-US" sz="1800" dirty="0">
                <a:hlinkClick r:id="rId2"/>
              </a:rPr>
              <a:t>http://www.youtube.com/watch?v=h534FTPHQoY</a:t>
            </a:r>
            <a:endParaRPr lang="en-US" sz="1800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2793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Early History of Law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Greatest influence on our law is biblical law, often referred to as Hebrew Law or Mosaic Law</a:t>
            </a:r>
          </a:p>
          <a:p>
            <a:endParaRPr lang="en-US" dirty="0"/>
          </a:p>
          <a:p>
            <a:r>
              <a:rPr lang="en-US" dirty="0" smtClean="0"/>
              <a:t>Ten Commandments- Basis of Judaism and Christian values/faith</a:t>
            </a:r>
          </a:p>
          <a:p>
            <a:endParaRPr lang="en-US" dirty="0"/>
          </a:p>
          <a:p>
            <a:r>
              <a:rPr lang="en-US" dirty="0" smtClean="0"/>
              <a:t>Commandments are in fact written 450 years after Hammurabi but the basic principles are the same…</a:t>
            </a:r>
          </a:p>
          <a:p>
            <a:endParaRPr lang="en-US" dirty="0"/>
          </a:p>
          <a:p>
            <a:r>
              <a:rPr lang="en-US" dirty="0" smtClean="0"/>
              <a:t>However in Mosaic law deliberate acts were more of a concern than accidents</a:t>
            </a:r>
          </a:p>
          <a:p>
            <a:endParaRPr lang="en-US" dirty="0"/>
          </a:p>
          <a:p>
            <a:r>
              <a:rPr lang="en-US" dirty="0" smtClean="0"/>
              <a:t>Also in Mosaic law the actual perpetrator was punished and not someone related (as in Hammurabi)</a:t>
            </a:r>
          </a:p>
          <a:p>
            <a:endParaRPr lang="en-US" dirty="0"/>
          </a:p>
          <a:p>
            <a:pPr marL="182880" lvl="1"/>
            <a:endParaRPr lang="en-US" sz="1800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1753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Activity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*Code of Hammurabi analysis </a:t>
            </a:r>
            <a:r>
              <a:rPr lang="en-US" dirty="0" smtClean="0"/>
              <a:t>activity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MONDAY!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059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Greek Law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Democratic development</a:t>
            </a:r>
          </a:p>
          <a:p>
            <a:endParaRPr lang="en-US" dirty="0"/>
          </a:p>
          <a:p>
            <a:r>
              <a:rPr lang="en-US" dirty="0" smtClean="0"/>
              <a:t>Concept regarding administration- citizens should have a say in major decisions (in Athens, citizens had to be male, of a certain age and not slaves)</a:t>
            </a:r>
          </a:p>
          <a:p>
            <a:endParaRPr lang="en-US" dirty="0"/>
          </a:p>
          <a:p>
            <a:r>
              <a:rPr lang="en-US" dirty="0" smtClean="0"/>
              <a:t>This is applied through the invention of the jury system</a:t>
            </a:r>
          </a:p>
          <a:p>
            <a:endParaRPr lang="en-US" dirty="0"/>
          </a:p>
          <a:p>
            <a:r>
              <a:rPr lang="en-US" dirty="0" smtClean="0"/>
              <a:t>400 BCE- juries ranged from a few hundred to a recorded jury of 60000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576699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271</TotalTime>
  <Words>436</Words>
  <Application>Microsoft Office PowerPoint</Application>
  <PresentationFormat>On-screen Show (4:3)</PresentationFormat>
  <Paragraphs>73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Clarity</vt:lpstr>
      <vt:lpstr>Historical Roots of Law</vt:lpstr>
      <vt:lpstr>Early History of Law</vt:lpstr>
      <vt:lpstr>The Code of Hammurabi</vt:lpstr>
      <vt:lpstr>PowerPoint Presentation</vt:lpstr>
      <vt:lpstr>PowerPoint Presentation</vt:lpstr>
      <vt:lpstr>The Code of Hammurabi</vt:lpstr>
      <vt:lpstr>Early History of Law</vt:lpstr>
      <vt:lpstr>Activity</vt:lpstr>
      <vt:lpstr>Greek Law</vt:lpstr>
      <vt:lpstr>Roman Law</vt:lpstr>
      <vt:lpstr>Napoleonic Code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Canadian Law</dc:title>
  <dc:creator>Bergman, Richard</dc:creator>
  <cp:lastModifiedBy>Neals, Lesley</cp:lastModifiedBy>
  <cp:revision>19</cp:revision>
  <cp:lastPrinted>2014-01-27T17:39:32Z</cp:lastPrinted>
  <dcterms:created xsi:type="dcterms:W3CDTF">2014-01-27T16:13:24Z</dcterms:created>
  <dcterms:modified xsi:type="dcterms:W3CDTF">2015-09-11T18:28:11Z</dcterms:modified>
</cp:coreProperties>
</file>