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92669-BC7E-4DF3-94A1-8463540055F4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51E48-7B0D-4A32-8787-9901C2327A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793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DE6AF-A06C-49A9-9D5B-4FA76D8A6D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20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0A19133-4F15-46F2-BED9-6EE3D92F14F2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A106021-5FC3-43AA-BA35-CB4C57F4669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Ixf1JaglI0&amp;safe=activ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Law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18648" cy="1752600"/>
          </a:xfrm>
        </p:spPr>
        <p:txBody>
          <a:bodyPr/>
          <a:lstStyle/>
          <a:p>
            <a:pPr algn="ctr"/>
            <a:r>
              <a:rPr lang="en-US" dirty="0" smtClean="0"/>
              <a:t>Development of Canadian Law- </a:t>
            </a:r>
          </a:p>
          <a:p>
            <a:pPr algn="ctr"/>
            <a:r>
              <a:rPr lang="en-US" dirty="0" smtClean="0"/>
              <a:t>Early History of Law Part 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00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 of Law and the Magna </a:t>
            </a:r>
            <a:r>
              <a:rPr lang="en-US" dirty="0" err="1"/>
              <a:t>Carta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Canadians are governed by the rule of law</a:t>
            </a:r>
          </a:p>
          <a:p>
            <a:endParaRPr lang="en-US" dirty="0"/>
          </a:p>
          <a:p>
            <a:r>
              <a:rPr lang="en-US" dirty="0" smtClean="0"/>
              <a:t>Government officials cannot make up or change the rules without consulting anyone else</a:t>
            </a:r>
          </a:p>
          <a:p>
            <a:endParaRPr lang="en-US" dirty="0"/>
          </a:p>
          <a:p>
            <a:r>
              <a:rPr lang="en-US" dirty="0" smtClean="0"/>
              <a:t>The rule of law exists because our society believes there should be equality under the law and all decisions must be made with reason</a:t>
            </a:r>
          </a:p>
          <a:p>
            <a:endParaRPr lang="en-US" dirty="0"/>
          </a:p>
          <a:p>
            <a:r>
              <a:rPr lang="en-US" i="1" dirty="0" err="1" smtClean="0"/>
              <a:t>Roncarelli</a:t>
            </a:r>
            <a:r>
              <a:rPr lang="en-US" i="1" dirty="0" smtClean="0"/>
              <a:t> v. </a:t>
            </a:r>
            <a:r>
              <a:rPr lang="en-US" i="1" dirty="0" err="1" smtClean="0"/>
              <a:t>Duplessis</a:t>
            </a:r>
            <a:r>
              <a:rPr lang="en-US" i="1" dirty="0" smtClean="0"/>
              <a:t> handout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42200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Parliament and Statute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Parliament- law making body of a country- elected</a:t>
            </a:r>
          </a:p>
          <a:p>
            <a:endParaRPr lang="en-US" dirty="0"/>
          </a:p>
          <a:p>
            <a:r>
              <a:rPr lang="en-US" dirty="0" smtClean="0"/>
              <a:t>Removes a lot of power from one ruler- Democratic</a:t>
            </a:r>
          </a:p>
          <a:p>
            <a:endParaRPr lang="en-US" dirty="0"/>
          </a:p>
          <a:p>
            <a:r>
              <a:rPr lang="en-US" dirty="0" smtClean="0"/>
              <a:t>All laws in Canada must be passed by Parliament. These laws are called statutes (see handout)</a:t>
            </a:r>
          </a:p>
          <a:p>
            <a:endParaRPr lang="en-US" dirty="0"/>
          </a:p>
          <a:p>
            <a:r>
              <a:rPr lang="en-US" dirty="0" smtClean="0"/>
              <a:t>Due to our heritage of English law many laws were not written but known through common law- precedents are set by judicial decisions- this is called Case Law</a:t>
            </a:r>
          </a:p>
          <a:p>
            <a:endParaRPr lang="en-US" dirty="0"/>
          </a:p>
          <a:p>
            <a:r>
              <a:rPr lang="en-US" dirty="0" smtClean="0"/>
              <a:t>Example- The Criminal Code is a Statute, passed and amended by the Parliament</a:t>
            </a:r>
          </a:p>
          <a:p>
            <a:endParaRPr lang="en-US" dirty="0"/>
          </a:p>
          <a:p>
            <a:r>
              <a:rPr lang="en-US" dirty="0" smtClean="0"/>
              <a:t>Example- R. v. </a:t>
            </a:r>
            <a:r>
              <a:rPr lang="en-US" dirty="0" err="1" smtClean="0"/>
              <a:t>Morgantaeler</a:t>
            </a:r>
            <a:r>
              <a:rPr lang="en-US" dirty="0" smtClean="0"/>
              <a:t>- Judge determined that the government could not make laws that violate a women’s right to their own bodies- Abortion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44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1066 William the Conqueror invaded England</a:t>
            </a:r>
          </a:p>
          <a:p>
            <a:endParaRPr lang="en-US" dirty="0"/>
          </a:p>
          <a:p>
            <a:r>
              <a:rPr lang="en-US" dirty="0" smtClean="0"/>
              <a:t>Feudalism- a political, social and economic system that relies on a hierarchy based on loyalty</a:t>
            </a:r>
          </a:p>
          <a:p>
            <a:endParaRPr lang="en-US" dirty="0"/>
          </a:p>
          <a:p>
            <a:r>
              <a:rPr lang="en-US" dirty="0" smtClean="0"/>
              <a:t>King owns the land- divides it amongst nobles and lords- in return the nobles and lords promise loyalty (taxes, food, etc.) and military service</a:t>
            </a:r>
          </a:p>
          <a:p>
            <a:endParaRPr lang="en-US" dirty="0"/>
          </a:p>
          <a:p>
            <a:r>
              <a:rPr lang="en-US" dirty="0" smtClean="0"/>
              <a:t>Lords/Nobles own huge areas of land where people on these lands owed loyalty to them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477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Feudal System</a:t>
            </a:r>
          </a:p>
        </p:txBody>
      </p:sp>
      <p:pic>
        <p:nvPicPr>
          <p:cNvPr id="14339" name="Picture 3" descr="Feud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398713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09600" y="1524000"/>
            <a:ext cx="3657600" cy="464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133600" y="21336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King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057400" y="30480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Nobility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981200" y="43434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Knights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676400" y="5562600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Serfs – Peasants 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505200" y="1371600"/>
            <a:ext cx="9207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Church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1371600" y="2209800"/>
            <a:ext cx="762000" cy="990600"/>
          </a:xfrm>
          <a:prstGeom prst="curvedRightArrow">
            <a:avLst>
              <a:gd name="adj1" fmla="val 20391"/>
              <a:gd name="adj2" fmla="val 5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1066800" y="3200400"/>
            <a:ext cx="914400" cy="1600200"/>
          </a:xfrm>
          <a:prstGeom prst="curvedRightArrow">
            <a:avLst>
              <a:gd name="adj1" fmla="val 27449"/>
              <a:gd name="adj2" fmla="val 7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5800" y="4648200"/>
            <a:ext cx="1066800" cy="1371600"/>
          </a:xfrm>
          <a:prstGeom prst="curvedRightArrow">
            <a:avLst>
              <a:gd name="adj1" fmla="val 20167"/>
              <a:gd name="adj2" fmla="val 51429"/>
              <a:gd name="adj3" fmla="val 285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743200" y="1752600"/>
            <a:ext cx="2590800" cy="828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 dirty="0"/>
              <a:t>Grants land to nobles in</a:t>
            </a:r>
          </a:p>
          <a:p>
            <a:pPr eaLnBrk="1" hangingPunct="1"/>
            <a:r>
              <a:rPr lang="en-US" sz="1600" i="1" dirty="0"/>
              <a:t>return for loyalty and </a:t>
            </a:r>
          </a:p>
          <a:p>
            <a:pPr eaLnBrk="1" hangingPunct="1"/>
            <a:r>
              <a:rPr lang="en-US" sz="1600" i="1" dirty="0"/>
              <a:t>military service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5334000" y="838200"/>
            <a:ext cx="17526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971800" y="2743200"/>
            <a:ext cx="2590800" cy="828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 dirty="0"/>
              <a:t>Provide land in return for  </a:t>
            </a:r>
          </a:p>
          <a:p>
            <a:pPr eaLnBrk="1" hangingPunct="1"/>
            <a:r>
              <a:rPr lang="en-US" sz="1600" i="1" dirty="0"/>
              <a:t>loyalty, protection and military service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581400" y="4953000"/>
            <a:ext cx="2590800" cy="13176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 dirty="0"/>
              <a:t>Landless – are provided with protection and a place to live in return for </a:t>
            </a:r>
            <a:r>
              <a:rPr lang="en-US" sz="1600" i="1" dirty="0" err="1"/>
              <a:t>labour</a:t>
            </a:r>
            <a:r>
              <a:rPr lang="en-US" sz="1600" i="1" dirty="0"/>
              <a:t>, loyalty and military service if needed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486400" y="2743200"/>
            <a:ext cx="14478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200400" y="3810000"/>
            <a:ext cx="2590800" cy="828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i="1" dirty="0"/>
              <a:t>Are provided with land in return for protection and military service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V="1">
            <a:off x="5486400" y="4419600"/>
            <a:ext cx="15240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5943600" y="54102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28600" y="5257800"/>
            <a:ext cx="762000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Food stuffs</a:t>
            </a:r>
          </a:p>
          <a:p>
            <a:pPr algn="ctr" eaLnBrk="1" hangingPunct="1"/>
            <a:r>
              <a:rPr lang="en-US" dirty="0"/>
              <a:t>&amp;</a:t>
            </a:r>
          </a:p>
          <a:p>
            <a:pPr algn="ctr" eaLnBrk="1" hangingPunct="1"/>
            <a:r>
              <a:rPr lang="en-US" dirty="0"/>
              <a:t>Tax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228600" y="1752600"/>
            <a:ext cx="485775" cy="3505200"/>
          </a:xfrm>
          <a:prstGeom prst="upArrow">
            <a:avLst>
              <a:gd name="adj1" fmla="val 50000"/>
              <a:gd name="adj2" fmla="val 180392"/>
            </a:avLst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0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Development of Common Law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Lord’s land was called a manor and they ruled it as they saw fit- they acted as judge in any trial of anyone accused of breaking his law on his land</a:t>
            </a:r>
          </a:p>
          <a:p>
            <a:endParaRPr lang="en-US" dirty="0"/>
          </a:p>
          <a:p>
            <a:r>
              <a:rPr lang="en-US" dirty="0" smtClean="0"/>
              <a:t>Problem?</a:t>
            </a:r>
          </a:p>
          <a:p>
            <a:endParaRPr lang="en-US" dirty="0"/>
          </a:p>
          <a:p>
            <a:r>
              <a:rPr lang="en-US" dirty="0" smtClean="0"/>
              <a:t>Eventually in the 1100’s King Henry 11 appointed travelling legal experts to hear cases- once they returned to London they created similarities in judgments- Case Law</a:t>
            </a:r>
          </a:p>
          <a:p>
            <a:endParaRPr lang="en-US" dirty="0"/>
          </a:p>
          <a:p>
            <a:r>
              <a:rPr lang="en-US" dirty="0" smtClean="0"/>
              <a:t>Cases could now be referred to for similar cases to provide similar punishments- common law based on precedent</a:t>
            </a:r>
          </a:p>
          <a:p>
            <a:endParaRPr lang="en-US" dirty="0"/>
          </a:p>
          <a:p>
            <a:r>
              <a:rPr lang="en-US" dirty="0" smtClean="0"/>
              <a:t>Introduced to North America by colonists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78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of Precedent- something that has been done before</a:t>
            </a:r>
          </a:p>
          <a:p>
            <a:endParaRPr lang="en-US" dirty="0"/>
          </a:p>
          <a:p>
            <a:r>
              <a:rPr lang="en-US" dirty="0" smtClean="0"/>
              <a:t>A ruling in one case can later determine how future cases are handled</a:t>
            </a:r>
          </a:p>
          <a:p>
            <a:endParaRPr lang="en-US" dirty="0"/>
          </a:p>
          <a:p>
            <a:r>
              <a:rPr lang="en-US" dirty="0" smtClean="0"/>
              <a:t>Consistency</a:t>
            </a:r>
          </a:p>
          <a:p>
            <a:endParaRPr lang="en-US" dirty="0"/>
          </a:p>
          <a:p>
            <a:r>
              <a:rPr lang="en-US" dirty="0" smtClean="0"/>
              <a:t>Appeals allowed- all people in England could appeal their decision to the king- In Canada we have an appeal process in order to review decisions of lower courts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792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Precedent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www.youtube.com/watch?v=nIxf1JaglI0&amp;safe=active</a:t>
            </a:r>
            <a:endParaRPr lang="en-CA" dirty="0" smtClean="0"/>
          </a:p>
          <a:p>
            <a:endParaRPr lang="en-US" dirty="0"/>
          </a:p>
          <a:p>
            <a:r>
              <a:rPr lang="en-US" dirty="0" smtClean="0"/>
              <a:t>Lawyers and judges today refer to earlier decisions on cases that are similar or identical to the one they are dealing with as precedents</a:t>
            </a:r>
          </a:p>
          <a:p>
            <a:endParaRPr lang="en-US" dirty="0"/>
          </a:p>
          <a:p>
            <a:r>
              <a:rPr lang="en-US" dirty="0" smtClean="0"/>
              <a:t>Certainty into the law for everyone to see- likely outcome in cases</a:t>
            </a:r>
          </a:p>
          <a:p>
            <a:endParaRPr lang="en-US" dirty="0"/>
          </a:p>
          <a:p>
            <a:r>
              <a:rPr lang="en-US" dirty="0" smtClean="0"/>
              <a:t>Lawyers try to persuade judges by referring to precedents in cases</a:t>
            </a:r>
          </a:p>
          <a:p>
            <a:endParaRPr lang="en-US" dirty="0"/>
          </a:p>
          <a:p>
            <a:r>
              <a:rPr lang="en-US" dirty="0" smtClean="0"/>
              <a:t>Today: SCC rules on Physician assisted suicide…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have case law and for precedents to be used, we have to have an organized way of recorded cases</a:t>
            </a:r>
          </a:p>
          <a:p>
            <a:endParaRPr lang="en-US" dirty="0"/>
          </a:p>
          <a:p>
            <a:r>
              <a:rPr lang="en-US" dirty="0" smtClean="0"/>
              <a:t>Citations</a:t>
            </a:r>
          </a:p>
          <a:p>
            <a:endParaRPr lang="en-US" dirty="0"/>
          </a:p>
          <a:p>
            <a:r>
              <a:rPr lang="en-US" dirty="0" smtClean="0"/>
              <a:t>See handout</a:t>
            </a:r>
          </a:p>
          <a:p>
            <a:endParaRPr lang="en-US" dirty="0"/>
          </a:p>
          <a:p>
            <a:r>
              <a:rPr lang="en-US" dirty="0" smtClean="0"/>
              <a:t>Page 18 </a:t>
            </a:r>
            <a:r>
              <a:rPr lang="en-US" smtClean="0"/>
              <a:t>in text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35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Legal Reforms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also originally set up a system of juries (only for property issues)</a:t>
            </a:r>
          </a:p>
          <a:p>
            <a:endParaRPr lang="en-US" dirty="0"/>
          </a:p>
          <a:p>
            <a:r>
              <a:rPr lang="en-US" dirty="0" smtClean="0"/>
              <a:t>Henry’s reforms actually decreased his power since now administration of laws and governing didn’t have to be done by him</a:t>
            </a:r>
          </a:p>
          <a:p>
            <a:endParaRPr lang="en-US" dirty="0"/>
          </a:p>
          <a:p>
            <a:r>
              <a:rPr lang="en-US" dirty="0" smtClean="0"/>
              <a:t>His grandson John became King in 1199- bad dude, did like giving up power to judges</a:t>
            </a:r>
          </a:p>
          <a:p>
            <a:endParaRPr lang="en-US" dirty="0"/>
          </a:p>
          <a:p>
            <a:r>
              <a:rPr lang="en-US" dirty="0" smtClean="0"/>
              <a:t>Nobles and Barons forced him to sign the Magna </a:t>
            </a:r>
            <a:r>
              <a:rPr lang="en-US" dirty="0" err="1" smtClean="0"/>
              <a:t>Carta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069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Rule of Law and the Magna </a:t>
            </a:r>
            <a:r>
              <a:rPr lang="en-US" dirty="0" err="1" smtClean="0"/>
              <a:t>Carta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King John 1199- 1216- abused his position</a:t>
            </a:r>
          </a:p>
          <a:p>
            <a:endParaRPr lang="en-US" dirty="0"/>
          </a:p>
          <a:p>
            <a:r>
              <a:rPr lang="en-US" dirty="0" smtClean="0"/>
              <a:t>English nobility forced King John to sign the Magna </a:t>
            </a:r>
            <a:r>
              <a:rPr lang="en-US" dirty="0" err="1" smtClean="0"/>
              <a:t>Carta</a:t>
            </a:r>
            <a:r>
              <a:rPr lang="en-US" dirty="0" smtClean="0"/>
              <a:t> in 1215- the principle of the </a:t>
            </a:r>
            <a:r>
              <a:rPr lang="en-US" b="1" u="sng" dirty="0" smtClean="0"/>
              <a:t>Rule of Law</a:t>
            </a:r>
          </a:p>
          <a:p>
            <a:endParaRPr lang="en-US" b="1" u="sng" dirty="0"/>
          </a:p>
          <a:p>
            <a:r>
              <a:rPr lang="en-US" dirty="0" smtClean="0"/>
              <a:t>All rulers must obey the law- rulers can not restrict freedoms of the people without just cause- people’s rights cannot be changed without their consent- people cannot be held arbitrarily</a:t>
            </a:r>
          </a:p>
          <a:p>
            <a:endParaRPr lang="en-US" dirty="0"/>
          </a:p>
          <a:p>
            <a:r>
              <a:rPr lang="en-US" b="1" dirty="0" smtClean="0"/>
              <a:t>Habeas Corpus- </a:t>
            </a:r>
            <a:r>
              <a:rPr lang="en-US" dirty="0" smtClean="0"/>
              <a:t>the authority making the arrest to bring the detained person before a judge to determine the validity of the arrest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73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141</TotalTime>
  <Words>691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Clarity</vt:lpstr>
      <vt:lpstr>Common Law</vt:lpstr>
      <vt:lpstr>Common Law</vt:lpstr>
      <vt:lpstr>Feudal System</vt:lpstr>
      <vt:lpstr>Development of Common Law</vt:lpstr>
      <vt:lpstr>Common Law</vt:lpstr>
      <vt:lpstr>Precedent</vt:lpstr>
      <vt:lpstr>Citations</vt:lpstr>
      <vt:lpstr>Legal Reforms</vt:lpstr>
      <vt:lpstr>Rule of Law and the Magna Carta</vt:lpstr>
      <vt:lpstr>Rule of Law and the Magna Carta</vt:lpstr>
      <vt:lpstr>Parliament and Statute Law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Law</dc:title>
  <dc:creator>Bergman, Richard</dc:creator>
  <cp:lastModifiedBy>Neals, Lesley</cp:lastModifiedBy>
  <cp:revision>19</cp:revision>
  <cp:lastPrinted>2014-01-27T17:39:50Z</cp:lastPrinted>
  <dcterms:created xsi:type="dcterms:W3CDTF">2014-01-27T16:39:58Z</dcterms:created>
  <dcterms:modified xsi:type="dcterms:W3CDTF">2015-09-14T17:52:58Z</dcterms:modified>
</cp:coreProperties>
</file>