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7" r:id="rId2"/>
    <p:sldId id="258" r:id="rId3"/>
    <p:sldId id="259" r:id="rId4"/>
    <p:sldId id="287" r:id="rId5"/>
    <p:sldId id="260" r:id="rId6"/>
    <p:sldId id="261" r:id="rId7"/>
    <p:sldId id="262" r:id="rId8"/>
    <p:sldId id="288" r:id="rId9"/>
    <p:sldId id="263" r:id="rId10"/>
    <p:sldId id="265" r:id="rId11"/>
    <p:sldId id="266" r:id="rId12"/>
    <p:sldId id="267" r:id="rId13"/>
    <p:sldId id="268" r:id="rId14"/>
    <p:sldId id="270" r:id="rId15"/>
    <p:sldId id="289" r:id="rId16"/>
    <p:sldId id="292" r:id="rId17"/>
    <p:sldId id="293" r:id="rId18"/>
    <p:sldId id="294" r:id="rId19"/>
    <p:sldId id="271" r:id="rId20"/>
    <p:sldId id="279" r:id="rId21"/>
    <p:sldId id="280" r:id="rId22"/>
    <p:sldId id="281" r:id="rId23"/>
    <p:sldId id="290" r:id="rId24"/>
    <p:sldId id="282" r:id="rId25"/>
    <p:sldId id="283" r:id="rId26"/>
    <p:sldId id="284" r:id="rId27"/>
    <p:sldId id="285" r:id="rId28"/>
    <p:sldId id="291" r:id="rId29"/>
    <p:sldId id="286" r:id="rId30"/>
    <p:sldId id="295" r:id="rId31"/>
    <p:sldId id="29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611C-D134-480D-BB30-9F78B8589029}" type="datetimeFigureOut">
              <a:rPr lang="en-CA" smtClean="0"/>
              <a:t>05/05/2014</a:t>
            </a:fld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0D191D-7E3F-40A8-9BD1-31848A783355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611C-D134-480D-BB30-9F78B8589029}" type="datetimeFigureOut">
              <a:rPr lang="en-CA" smtClean="0"/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191D-7E3F-40A8-9BD1-31848A78335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611C-D134-480D-BB30-9F78B8589029}" type="datetimeFigureOut">
              <a:rPr lang="en-CA" smtClean="0"/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191D-7E3F-40A8-9BD1-31848A78335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7222C-8F56-48A9-83E8-D0640CD63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37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5B447-93BA-4B44-AC23-5F2886B896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34182"/>
      </p:ext>
    </p:extLst>
  </p:cSld>
  <p:clrMapOvr>
    <a:masterClrMapping/>
  </p:clrMapOvr>
  <p:transition>
    <p:randomBa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2A181-C266-4E43-8F54-5D5357EAA2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736107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74611C-D134-480D-BB30-9F78B8589029}" type="datetimeFigureOut">
              <a:rPr lang="en-CA" smtClean="0"/>
              <a:t>05/05/2014</a:t>
            </a:fld>
            <a:endParaRPr lang="en-CA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0D191D-7E3F-40A8-9BD1-31848A783355}" type="slidenum">
              <a:rPr lang="en-CA" smtClean="0"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611C-D134-480D-BB30-9F78B8589029}" type="datetimeFigureOut">
              <a:rPr lang="en-CA" smtClean="0"/>
              <a:t>05/05/2014</a:t>
            </a:fld>
            <a:endParaRPr lang="en-CA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0D191D-7E3F-40A8-9BD1-31848A783355}" type="slidenum">
              <a:rPr lang="en-CA" smtClean="0"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274611C-D134-480D-BB30-9F78B8589029}" type="datetimeFigureOut">
              <a:rPr lang="en-CA" smtClean="0"/>
              <a:t>05/05/2014</a:t>
            </a:fld>
            <a:endParaRPr lang="en-CA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70D191D-7E3F-40A8-9BD1-31848A783355}" type="slidenum">
              <a:rPr lang="en-CA" smtClean="0"/>
              <a:t>‹#›</a:t>
            </a:fld>
            <a:endParaRPr lang="en-CA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274611C-D134-480D-BB30-9F78B8589029}" type="datetimeFigureOut">
              <a:rPr lang="en-CA" smtClean="0"/>
              <a:t>05/05/2014</a:t>
            </a:fld>
            <a:endParaRPr lang="en-CA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70D191D-7E3F-40A8-9BD1-31848A783355}" type="slidenum">
              <a:rPr lang="en-CA" smtClean="0"/>
              <a:t>‹#›</a:t>
            </a:fld>
            <a:endParaRPr lang="en-C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611C-D134-480D-BB30-9F78B8589029}" type="datetimeFigureOut">
              <a:rPr lang="en-CA" smtClean="0"/>
              <a:t>05/05/2014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0D191D-7E3F-40A8-9BD1-31848A783355}" type="slidenum">
              <a:rPr lang="en-CA" smtClean="0"/>
              <a:t>‹#›</a:t>
            </a:fld>
            <a:endParaRPr lang="en-C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611C-D134-480D-BB30-9F78B8589029}" type="datetimeFigureOut">
              <a:rPr lang="en-CA" smtClean="0"/>
              <a:t>05/05/2014</a:t>
            </a:fld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0D191D-7E3F-40A8-9BD1-31848A783355}" type="slidenum">
              <a:rPr lang="en-CA" smtClean="0"/>
              <a:t>‹#›</a:t>
            </a:fld>
            <a:endParaRPr lang="en-C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274611C-D134-480D-BB30-9F78B8589029}" type="datetimeFigureOut">
              <a:rPr lang="en-CA" smtClean="0"/>
              <a:t>05/05/2014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70D191D-7E3F-40A8-9BD1-31848A783355}" type="slidenum">
              <a:rPr lang="en-CA" smtClean="0"/>
              <a:t>‹#›</a:t>
            </a:fld>
            <a:endParaRPr lang="en-C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74611C-D134-480D-BB30-9F78B8589029}" type="datetimeFigureOut">
              <a:rPr lang="en-CA" smtClean="0"/>
              <a:t>05/05/2014</a:t>
            </a:fld>
            <a:endParaRPr lang="en-CA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0D191D-7E3F-40A8-9BD1-31848A783355}" type="slidenum">
              <a:rPr lang="en-CA" smtClean="0"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2274611C-D134-480D-BB30-9F78B8589029}" type="datetimeFigureOut">
              <a:rPr lang="en-CA" smtClean="0"/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270D191D-7E3F-40A8-9BD1-31848A783355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CA" dirty="0" smtClean="0"/>
              <a:t>What are some good features of this plane?</a:t>
            </a: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Mind’s On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7543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480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/>
          </p:cNvSpPr>
          <p:nvPr>
            <p:ph sz="quarter" idx="13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CA" sz="2800" dirty="0" smtClean="0"/>
              <a:t>Phase 1 began in July and lasted until mid August with Germany attacking shipping and port facilities in the English Channel.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CA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CA" sz="2800" dirty="0" smtClean="0"/>
              <a:t>During this phase, both sides began to lose planes and pilots.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CA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CA" sz="2800" dirty="0" smtClean="0"/>
              <a:t>Replacing both would be difficult for Britain and Germany, but Britain had help.</a:t>
            </a:r>
          </a:p>
        </p:txBody>
      </p:sp>
      <p:sp>
        <p:nvSpPr>
          <p:cNvPr id="5122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u="sng" dirty="0" smtClean="0"/>
              <a:t>Phase 1 – The Channel war</a:t>
            </a:r>
            <a:endParaRPr lang="en-CA" u="sng" dirty="0"/>
          </a:p>
        </p:txBody>
      </p:sp>
    </p:spTree>
    <p:extLst>
      <p:ext uri="{BB962C8B-B14F-4D97-AF65-F5344CB8AC3E}">
        <p14:creationId xmlns:p14="http://schemas.microsoft.com/office/powerpoint/2010/main" val="2657612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334000" y="1719263"/>
            <a:ext cx="3352800" cy="44069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en-CA" sz="2400" smtClean="0"/>
          </a:p>
        </p:txBody>
      </p:sp>
      <p:sp>
        <p:nvSpPr>
          <p:cNvPr id="6147" name="Rectangle 3"/>
          <p:cNvSpPr>
            <a:spLocks noGrp="1"/>
          </p:cNvSpPr>
          <p:nvPr>
            <p:ph sz="quarter" idx="13"/>
          </p:nvPr>
        </p:nvSpPr>
        <p:spPr>
          <a:xfrm>
            <a:off x="457200" y="1719263"/>
            <a:ext cx="4648200" cy="47577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CA" sz="2400" smtClean="0"/>
              <a:t>Canadian businessman Lord Beaverbrook organized massive aircraft production.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CA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CA" sz="2400" smtClean="0"/>
              <a:t>Beaverbrook was able to keep the RAF supplied with planes to replace heavy suffered by the British.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en-CA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CA" sz="2400" smtClean="0"/>
              <a:t>The RAF also lost many skilled pilots (only had 3000 to start)</a:t>
            </a:r>
          </a:p>
        </p:txBody>
      </p:sp>
      <p:sp>
        <p:nvSpPr>
          <p:cNvPr id="6146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/>
              <a:t>Canadian Assistance</a:t>
            </a:r>
          </a:p>
        </p:txBody>
      </p:sp>
      <p:pic>
        <p:nvPicPr>
          <p:cNvPr id="307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0"/>
            <a:ext cx="3505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200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/>
          </p:cNvSpPr>
          <p:nvPr>
            <p:ph sz="quarter" idx="13"/>
          </p:nvPr>
        </p:nvSpPr>
        <p:spPr>
          <a:xfrm>
            <a:off x="467544" y="1425624"/>
            <a:ext cx="8291264" cy="47577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CA" sz="2600" dirty="0" smtClean="0"/>
              <a:t>Nearly 15% of RAF pilots during the Battle of Britain were </a:t>
            </a:r>
            <a:r>
              <a:rPr lang="en-CA" sz="2600" dirty="0" err="1" smtClean="0"/>
              <a:t>Canadians.Also</a:t>
            </a:r>
            <a:r>
              <a:rPr lang="en-CA" sz="2600" dirty="0" smtClean="0"/>
              <a:t>, pilots and air crew were being trained in Canada</a:t>
            </a:r>
            <a:r>
              <a:rPr lang="en-CA" sz="2600" dirty="0" smtClean="0"/>
              <a:t>.</a:t>
            </a:r>
            <a:endParaRPr lang="en-CA" sz="2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CA" sz="2600" dirty="0" smtClean="0"/>
              <a:t>Canadian assistance in these areas proved to be invaluable to Britain.</a:t>
            </a:r>
          </a:p>
        </p:txBody>
      </p:sp>
      <p:sp>
        <p:nvSpPr>
          <p:cNvPr id="7170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Canada and Pilots</a:t>
            </a:r>
          </a:p>
        </p:txBody>
      </p:sp>
      <p:pic>
        <p:nvPicPr>
          <p:cNvPr id="27650" name="Picture 2" descr="http://www.germanmilitaria.com/OtherNations/photos/C12055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29000"/>
            <a:ext cx="57340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897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Content Placeholder 2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43200"/>
            <a:ext cx="3733800" cy="2212975"/>
          </a:xfrm>
        </p:spPr>
      </p:pic>
      <p:sp>
        <p:nvSpPr>
          <p:cNvPr id="8195" name="Rectangle 3"/>
          <p:cNvSpPr>
            <a:spLocks noGrp="1"/>
          </p:cNvSpPr>
          <p:nvPr>
            <p:ph sz="quarter" idx="13"/>
          </p:nvPr>
        </p:nvSpPr>
        <p:spPr>
          <a:xfrm>
            <a:off x="457200" y="1719263"/>
            <a:ext cx="4690864" cy="44069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CA" sz="2600" dirty="0" smtClean="0"/>
              <a:t>In August the Germans began attacks on radar stations and airfields.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CA" sz="2600" dirty="0" smtClean="0"/>
          </a:p>
          <a:p>
            <a:pPr eaLnBrk="1" hangingPunct="1">
              <a:defRPr/>
            </a:pPr>
            <a:r>
              <a:rPr lang="en-CA" sz="2600" dirty="0" smtClean="0"/>
              <a:t>By early September the Germans seemed to be winning but Hitler’s impatience caused him to change his strategy.</a:t>
            </a:r>
          </a:p>
        </p:txBody>
      </p:sp>
      <p:sp>
        <p:nvSpPr>
          <p:cNvPr id="8194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u="sng" dirty="0"/>
              <a:t>Phase </a:t>
            </a:r>
            <a:r>
              <a:rPr lang="en-CA" u="sng" dirty="0" smtClean="0"/>
              <a:t>2: Eagle Attack</a:t>
            </a:r>
            <a:endParaRPr lang="en-CA" u="sng" dirty="0"/>
          </a:p>
        </p:txBody>
      </p:sp>
    </p:spTree>
    <p:extLst>
      <p:ext uri="{BB962C8B-B14F-4D97-AF65-F5344CB8AC3E}">
        <p14:creationId xmlns:p14="http://schemas.microsoft.com/office/powerpoint/2010/main" val="217975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Content Placeholder 2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0613" y="2201883"/>
            <a:ext cx="3886200" cy="2811422"/>
          </a:xfrm>
        </p:spPr>
      </p:pic>
      <p:sp>
        <p:nvSpPr>
          <p:cNvPr id="9219" name="Rectangle 3"/>
          <p:cNvSpPr>
            <a:spLocks noGrp="1"/>
          </p:cNvSpPr>
          <p:nvPr>
            <p:ph sz="quarter" idx="13"/>
          </p:nvPr>
        </p:nvSpPr>
        <p:spPr>
          <a:xfrm>
            <a:off x="228600" y="1556792"/>
            <a:ext cx="4419600" cy="4833937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CA" sz="2800" dirty="0" smtClean="0"/>
              <a:t>In this phase Germany began to attack cities.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CA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CA" sz="2800" dirty="0" smtClean="0"/>
              <a:t>On September 7, 1940; 1000 German bombers attacked London.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en-CA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CA" sz="2800" dirty="0" smtClean="0"/>
              <a:t>Hitler’s hope was that the public would pressure the British gov’t to surrender.</a:t>
            </a:r>
          </a:p>
        </p:txBody>
      </p:sp>
      <p:sp>
        <p:nvSpPr>
          <p:cNvPr id="9218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u="sng" dirty="0"/>
              <a:t>Phase </a:t>
            </a:r>
            <a:r>
              <a:rPr lang="en-CA" u="sng" dirty="0" smtClean="0"/>
              <a:t>3: The Blitz</a:t>
            </a:r>
            <a:endParaRPr lang="en-CA" u="sng" dirty="0"/>
          </a:p>
        </p:txBody>
      </p:sp>
    </p:spTree>
    <p:extLst>
      <p:ext uri="{BB962C8B-B14F-4D97-AF65-F5344CB8AC3E}">
        <p14:creationId xmlns:p14="http://schemas.microsoft.com/office/powerpoint/2010/main" val="2561873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u="sng" dirty="0" smtClean="0">
                <a:latin typeface="Trebuchet MS" pitchFamily="34" charset="0"/>
              </a:rPr>
              <a:t>Knowing where to bomb</a:t>
            </a:r>
            <a:endParaRPr lang="en-US" altLang="en-US" u="sng" dirty="0" smtClean="0"/>
          </a:p>
        </p:txBody>
      </p:sp>
      <p:pic>
        <p:nvPicPr>
          <p:cNvPr id="21507" name="Picture 12" descr="tham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1996" y="1772816"/>
            <a:ext cx="3810000" cy="4506913"/>
          </a:xfrm>
          <a:noFill/>
        </p:spPr>
      </p:pic>
      <p:sp>
        <p:nvSpPr>
          <p:cNvPr id="12302" name="Rectangle 14"/>
          <p:cNvSpPr>
            <a:spLocks noGrp="1" noChangeArrowheads="1"/>
          </p:cNvSpPr>
          <p:nvPr>
            <p:ph type="body" sz="half" idx="2"/>
          </p:nvPr>
        </p:nvSpPr>
        <p:spPr>
          <a:xfrm>
            <a:off x="251520" y="1426766"/>
            <a:ext cx="4643437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 dirty="0" smtClean="0">
                <a:latin typeface="Trebuchet MS" pitchFamily="34" charset="0"/>
              </a:rPr>
              <a:t>Targeting London was easy – pilots simply had to follow the River Thames which took them straight to the important St. Katherine’s Docks in the East End.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 dirty="0" smtClean="0">
                <a:latin typeface="Trebuchet MS" pitchFamily="34" charset="0"/>
              </a:rPr>
              <a:t>The first bombers dropped incendiaries (fire bombs) to light the way for the following explosives bombers. </a:t>
            </a: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468313" y="620713"/>
            <a:ext cx="8229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 sz="440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1182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Trebuchet MS" pitchFamily="34" charset="0"/>
              </a:rPr>
              <a:t>Defending Britain</a:t>
            </a:r>
            <a:endParaRPr lang="en-US" alt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altLang="en-US" sz="2400" smtClean="0">
                <a:latin typeface="Trebuchet MS" pitchFamily="34" charset="0"/>
              </a:rPr>
              <a:t>This was a tough challenge – Britain had no night time fighters.</a:t>
            </a:r>
          </a:p>
          <a:p>
            <a:pPr eaLnBrk="1" hangingPunct="1"/>
            <a:r>
              <a:rPr lang="en-GB" altLang="en-US" sz="2400" smtClean="0">
                <a:latin typeface="Trebuchet MS" pitchFamily="34" charset="0"/>
              </a:rPr>
              <a:t>Searchlight and the newly discovered radar helped as an early warning system.</a:t>
            </a:r>
          </a:p>
          <a:p>
            <a:pPr eaLnBrk="1" hangingPunct="1"/>
            <a:r>
              <a:rPr lang="en-GB" altLang="en-US" sz="2400" smtClean="0">
                <a:latin typeface="Trebuchet MS" pitchFamily="34" charset="0"/>
              </a:rPr>
              <a:t>Anti-Aircraft guns and barrage balloons were the only obstacles facing the Luftwaffe.</a:t>
            </a:r>
          </a:p>
        </p:txBody>
      </p:sp>
      <p:pic>
        <p:nvPicPr>
          <p:cNvPr id="32772" name="Picture 15" descr="ballo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473" y="846930"/>
            <a:ext cx="4334527" cy="5279233"/>
          </a:xfrm>
          <a:noFill/>
        </p:spPr>
      </p:pic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468313" y="620713"/>
            <a:ext cx="8229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 sz="440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70033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65126"/>
            <a:ext cx="8392417" cy="63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775765"/>
      </p:ext>
    </p:extLst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48" y="220224"/>
            <a:ext cx="8575423" cy="601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563553"/>
      </p:ext>
    </p:extLst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he Blitz over Lond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42950"/>
            <a:ext cx="87630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259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 smtClean="0"/>
              <a:t>Compare it to this plane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CA" cap="none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38400"/>
            <a:ext cx="5638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220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Aftermath of the blitz over Lond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077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025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after a ra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5575"/>
            <a:ext cx="6705600" cy="654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78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/>
          </p:cNvSpPr>
          <p:nvPr>
            <p:ph sz="quarter" idx="13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defRPr/>
            </a:pPr>
            <a:r>
              <a:rPr lang="en-CA" sz="2800" dirty="0" smtClean="0"/>
              <a:t>The British responded by evacuating thousands of people from London into the </a:t>
            </a:r>
            <a:r>
              <a:rPr lang="en-CA" sz="2800" dirty="0" smtClean="0"/>
              <a:t>countryside (think Narnia without the wardrobe!), </a:t>
            </a:r>
            <a:r>
              <a:rPr lang="en-CA" sz="2800" dirty="0" smtClean="0"/>
              <a:t>including 6000 children sent to Canada.</a:t>
            </a:r>
          </a:p>
          <a:p>
            <a:pPr eaLnBrk="1" hangingPunct="1">
              <a:defRPr/>
            </a:pPr>
            <a:endParaRPr lang="en-CA" sz="2800" dirty="0" smtClean="0"/>
          </a:p>
          <a:p>
            <a:pPr eaLnBrk="1" hangingPunct="1">
              <a:defRPr/>
            </a:pPr>
            <a:r>
              <a:rPr lang="en-CA" sz="2800" dirty="0" smtClean="0"/>
              <a:t>Each day the British would awake to rebuild their cities rather than surrender</a:t>
            </a:r>
          </a:p>
          <a:p>
            <a:pPr eaLnBrk="1" hangingPunct="1">
              <a:defRPr/>
            </a:pPr>
            <a:endParaRPr lang="en-CA" sz="2800" dirty="0" smtClean="0"/>
          </a:p>
          <a:p>
            <a:pPr eaLnBrk="1" hangingPunct="1">
              <a:defRPr/>
            </a:pPr>
            <a:r>
              <a:rPr lang="en-CA" sz="2800" dirty="0" smtClean="0"/>
              <a:t>1000’s of people slept in shelters and even the Underground (London’s subway system)</a:t>
            </a:r>
          </a:p>
        </p:txBody>
      </p:sp>
      <p:sp>
        <p:nvSpPr>
          <p:cNvPr id="10242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/>
              <a:t>Britain’s Response</a:t>
            </a:r>
          </a:p>
        </p:txBody>
      </p:sp>
    </p:spTree>
    <p:extLst>
      <p:ext uri="{BB962C8B-B14F-4D97-AF65-F5344CB8AC3E}">
        <p14:creationId xmlns:p14="http://schemas.microsoft.com/office/powerpoint/2010/main" val="1310976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6"/>
          <p:cNvSpPr>
            <a:spLocks noGrp="1" noChangeArrowheads="1"/>
          </p:cNvSpPr>
          <p:nvPr>
            <p:ph type="title"/>
          </p:nvPr>
        </p:nvSpPr>
        <p:spPr>
          <a:xfrm>
            <a:off x="142875" y="285750"/>
            <a:ext cx="4929188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mtClean="0">
                <a:latin typeface="Trebuchet MS" pitchFamily="34" charset="0"/>
              </a:rPr>
              <a:t>How were people affected?</a:t>
            </a:r>
            <a:endParaRPr lang="en-US" altLang="en-US" smtClean="0"/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body" sz="half" idx="1"/>
          </p:nvPr>
        </p:nvSpPr>
        <p:spPr>
          <a:xfrm>
            <a:off x="604838" y="1689100"/>
            <a:ext cx="4038600" cy="4525963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latin typeface="Trebuchet MS" pitchFamily="34" charset="0"/>
              </a:rPr>
              <a:t>People found whole streets had gone.</a:t>
            </a:r>
          </a:p>
          <a:p>
            <a:pPr eaLnBrk="1" hangingPunct="1"/>
            <a:r>
              <a:rPr lang="en-GB" altLang="en-US" sz="2800" smtClean="0">
                <a:latin typeface="Trebuchet MS" pitchFamily="34" charset="0"/>
              </a:rPr>
              <a:t>Rescue efforts saved people from rubble.</a:t>
            </a:r>
          </a:p>
          <a:p>
            <a:pPr eaLnBrk="1" hangingPunct="1"/>
            <a:r>
              <a:rPr lang="en-GB" altLang="en-US" sz="2800" smtClean="0">
                <a:latin typeface="Trebuchet MS" pitchFamily="34" charset="0"/>
              </a:rPr>
              <a:t>1000s of people were made homeless.</a:t>
            </a:r>
          </a:p>
          <a:p>
            <a:pPr eaLnBrk="1" hangingPunct="1"/>
            <a:r>
              <a:rPr lang="en-GB" altLang="en-US" sz="2800" smtClean="0">
                <a:latin typeface="Trebuchet MS" pitchFamily="34" charset="0"/>
              </a:rPr>
              <a:t>But as you saw in the film life went on for most.</a:t>
            </a:r>
          </a:p>
        </p:txBody>
      </p:sp>
      <p:sp>
        <p:nvSpPr>
          <p:cNvPr id="24582" name="Content Placeholder 1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24583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" t="5281" r="4610" b="6035"/>
          <a:stretch>
            <a:fillRect/>
          </a:stretch>
        </p:blipFill>
        <p:spPr>
          <a:xfrm>
            <a:off x="5357813" y="142875"/>
            <a:ext cx="3214687" cy="3760788"/>
          </a:xfrm>
          <a:noFill/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68313" y="620713"/>
            <a:ext cx="8229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 sz="4400">
              <a:latin typeface="Trebuchet MS" pitchFamily="34" charset="0"/>
            </a:endParaRPr>
          </a:p>
        </p:txBody>
      </p:sp>
      <p:pic>
        <p:nvPicPr>
          <p:cNvPr id="2458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4057650"/>
            <a:ext cx="4071937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564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2149475" y="1651000"/>
            <a:ext cx="66087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CA" altLang="en-US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149475" y="1651000"/>
            <a:ext cx="3786188" cy="0"/>
          </a:xfrm>
          <a:prstGeom prst="rect">
            <a:avLst/>
          </a:pr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CA" altLang="en-US"/>
          </a:p>
        </p:txBody>
      </p:sp>
      <p:pic>
        <p:nvPicPr>
          <p:cNvPr id="47108" name="Picture 5" descr="Children at a station platform during their evacuati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5263"/>
            <a:ext cx="86106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116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5"/>
          <p:cNvGrpSpPr>
            <a:grpSpLocks/>
          </p:cNvGrpSpPr>
          <p:nvPr/>
        </p:nvGrpSpPr>
        <p:grpSpPr bwMode="auto">
          <a:xfrm>
            <a:off x="0" y="487363"/>
            <a:ext cx="9144000" cy="5883275"/>
            <a:chOff x="0" y="231"/>
            <a:chExt cx="5760" cy="3706"/>
          </a:xfrm>
        </p:grpSpPr>
        <p:sp>
          <p:nvSpPr>
            <p:cNvPr id="48132" name="Rectangle 2"/>
            <p:cNvSpPr>
              <a:spLocks noChangeArrowheads="1"/>
            </p:cNvSpPr>
            <p:nvPr/>
          </p:nvSpPr>
          <p:spPr bwMode="auto">
            <a:xfrm>
              <a:off x="0" y="231"/>
              <a:ext cx="401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8133" name="Rectangle 3"/>
            <p:cNvSpPr>
              <a:spLocks noChangeArrowheads="1"/>
            </p:cNvSpPr>
            <p:nvPr/>
          </p:nvSpPr>
          <p:spPr bwMode="auto">
            <a:xfrm>
              <a:off x="0" y="231"/>
              <a:ext cx="5760" cy="3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  </a:t>
              </a:r>
              <a:r>
                <a:rPr lang="en-US" altLang="en-US" sz="36200"/>
                <a:t> </a:t>
              </a:r>
              <a:r>
                <a:rPr lang="en-US" altLang="en-US"/>
                <a:t>                                     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48131" name="Picture 4" descr="Sheltering from the blitz on the London Under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84150"/>
            <a:ext cx="8729662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726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5"/>
          <p:cNvGrpSpPr>
            <a:grpSpLocks/>
          </p:cNvGrpSpPr>
          <p:nvPr/>
        </p:nvGrpSpPr>
        <p:grpSpPr bwMode="auto">
          <a:xfrm>
            <a:off x="0" y="-496888"/>
            <a:ext cx="9144000" cy="7575551"/>
            <a:chOff x="0" y="231"/>
            <a:chExt cx="5760" cy="4772"/>
          </a:xfrm>
        </p:grpSpPr>
        <p:sp>
          <p:nvSpPr>
            <p:cNvPr id="49156" name="Rectangle 2"/>
            <p:cNvSpPr>
              <a:spLocks noChangeArrowheads="1"/>
            </p:cNvSpPr>
            <p:nvPr/>
          </p:nvSpPr>
          <p:spPr bwMode="auto">
            <a:xfrm>
              <a:off x="0" y="231"/>
              <a:ext cx="401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CA" altLang="en-US"/>
            </a:p>
          </p:txBody>
        </p:sp>
        <p:sp>
          <p:nvSpPr>
            <p:cNvPr id="49157" name="Rectangle 3"/>
            <p:cNvSpPr>
              <a:spLocks noChangeArrowheads="1"/>
            </p:cNvSpPr>
            <p:nvPr/>
          </p:nvSpPr>
          <p:spPr bwMode="auto">
            <a:xfrm>
              <a:off x="0" y="231"/>
              <a:ext cx="5760" cy="4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/>
                <a:t>  </a:t>
              </a:r>
              <a:r>
                <a:rPr lang="en-US" altLang="en-US" sz="49100"/>
                <a:t> </a:t>
              </a:r>
              <a:r>
                <a:rPr lang="en-US" altLang="en-US"/>
                <a:t>  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49155" name="Picture 4" descr="slrrping under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"/>
            <a:ext cx="483552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29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bob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094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786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Was the Blitzkrieg successful?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563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8534400" cy="4800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CA" sz="2400" smtClean="0"/>
              <a:t>By September 12</a:t>
            </a:r>
            <a:r>
              <a:rPr lang="en-CA" sz="2400" baseline="30000" smtClean="0"/>
              <a:t>th</a:t>
            </a:r>
            <a:r>
              <a:rPr lang="en-CA" sz="2400" smtClean="0"/>
              <a:t> the threat of an invasion passed because the weather and sea conditions were not favourable to a large scale invasion.</a:t>
            </a:r>
          </a:p>
          <a:p>
            <a:pPr eaLnBrk="1" hangingPunct="1">
              <a:defRPr/>
            </a:pPr>
            <a:endParaRPr lang="en-CA" sz="2400" smtClean="0"/>
          </a:p>
          <a:p>
            <a:pPr eaLnBrk="1" hangingPunct="1">
              <a:defRPr/>
            </a:pPr>
            <a:r>
              <a:rPr lang="en-CA" sz="2400" smtClean="0"/>
              <a:t>Although the bombing continued, Germany was left with a weakened Luftwaffe and Britain still would not surrender!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CA" sz="2400" smtClean="0"/>
          </a:p>
          <a:p>
            <a:pPr eaLnBrk="1" hangingPunct="1">
              <a:defRPr/>
            </a:pPr>
            <a:r>
              <a:rPr lang="en-CA" sz="2400" smtClean="0"/>
              <a:t>For the first time, Hitler did not win.</a:t>
            </a:r>
          </a:p>
        </p:txBody>
      </p:sp>
      <p:sp>
        <p:nvSpPr>
          <p:cNvPr id="13314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/>
              <a:t>The Battle of Britain Ends</a:t>
            </a:r>
          </a:p>
        </p:txBody>
      </p:sp>
    </p:spTree>
    <p:extLst>
      <p:ext uri="{BB962C8B-B14F-4D97-AF65-F5344CB8AC3E}">
        <p14:creationId xmlns:p14="http://schemas.microsoft.com/office/powerpoint/2010/main" val="463308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638"/>
            <a:ext cx="1981200" cy="18288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CA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2638"/>
            <a:ext cx="6324600" cy="1828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Canada and the Battle of Britain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76834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Trebuchet MS" pitchFamily="34" charset="0"/>
              </a:rPr>
              <a:t>Was Germany Bombed?</a:t>
            </a:r>
            <a:endParaRPr lang="en-US" altLang="en-US" smtClean="0"/>
          </a:p>
        </p:txBody>
      </p:sp>
      <p:pic>
        <p:nvPicPr>
          <p:cNvPr id="38917" name="Picture 10" descr="dresde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77344"/>
            <a:ext cx="4038600" cy="3171675"/>
          </a:xfrm>
          <a:noFill/>
        </p:spPr>
      </p:pic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smtClean="0">
                <a:latin typeface="Trebuchet MS" pitchFamily="34" charset="0"/>
              </a:rPr>
              <a:t>Yes. Far worse than Britain was.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>
                <a:latin typeface="Trebuchet MS" pitchFamily="34" charset="0"/>
              </a:rPr>
              <a:t>For every 1 tonne of bombs dropped on British cities the RAF and the US Air Force dropped 315 tonnes on Germany.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>
                <a:latin typeface="Trebuchet MS" pitchFamily="34" charset="0"/>
              </a:rPr>
              <a:t>The worst raids were on the city of Dresden in 1945, which you can see afterwards in this picture.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68313" y="620713"/>
            <a:ext cx="8229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 sz="440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98159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199" y="1600200"/>
            <a:ext cx="8240713" cy="4997450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latin typeface="Trebuchet MS" pitchFamily="34" charset="0"/>
              </a:rPr>
              <a:t>The total number of civilian casualties in Britain during the war was 67,800.</a:t>
            </a:r>
          </a:p>
          <a:p>
            <a:pPr eaLnBrk="1" hangingPunct="1"/>
            <a:r>
              <a:rPr lang="en-GB" altLang="en-US" dirty="0" smtClean="0">
                <a:latin typeface="Trebuchet MS" pitchFamily="34" charset="0"/>
              </a:rPr>
              <a:t>The total number of civilian casualties in Germany was 1,600,000.</a:t>
            </a:r>
          </a:p>
          <a:p>
            <a:pPr eaLnBrk="1" hangingPunct="1"/>
            <a:r>
              <a:rPr lang="en-GB" altLang="en-US" dirty="0" smtClean="0">
                <a:latin typeface="Trebuchet MS" pitchFamily="34" charset="0"/>
              </a:rPr>
              <a:t>Who really came off worst?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solidFill>
                  <a:srgbClr val="0070C0"/>
                </a:solidFill>
                <a:latin typeface="Trebuchet MS" pitchFamily="34" charset="0"/>
              </a:rPr>
              <a:t>Final Thought…</a:t>
            </a:r>
            <a:endParaRPr lang="en-US" altLang="en-US" smtClean="0">
              <a:solidFill>
                <a:srgbClr val="0070C0"/>
              </a:solidFill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68313" y="620713"/>
            <a:ext cx="8229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altLang="en-US" sz="4400">
              <a:solidFill>
                <a:srgbClr val="FFFFCC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729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5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78" y="1463675"/>
            <a:ext cx="3430270" cy="4287838"/>
          </a:xfrm>
        </p:spPr>
      </p:pic>
      <p:sp>
        <p:nvSpPr>
          <p:cNvPr id="4099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566738" y="1412776"/>
            <a:ext cx="4462462" cy="4896544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000" b="1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100" b="1" i="1" dirty="0" smtClean="0"/>
              <a:t>Sept 1939 - crushed</a:t>
            </a:r>
            <a:r>
              <a:rPr lang="en-US" altLang="en-US" sz="3100" dirty="0" smtClean="0"/>
              <a:t>: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100" dirty="0" smtClean="0"/>
              <a:t>Poland &gt; 1 month</a:t>
            </a:r>
          </a:p>
          <a:p>
            <a:pPr eaLnBrk="1" hangingPunct="1">
              <a:lnSpc>
                <a:spcPct val="80000"/>
              </a:lnSpc>
            </a:pPr>
            <a:endParaRPr lang="en-US" altLang="en-US" sz="31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100" dirty="0" smtClean="0"/>
              <a:t>The </a:t>
            </a:r>
            <a:r>
              <a:rPr lang="en-US" altLang="en-US" sz="3100" b="1" u="sng" dirty="0" err="1" smtClean="0"/>
              <a:t>Phoney</a:t>
            </a:r>
            <a:r>
              <a:rPr lang="en-US" altLang="en-US" sz="3100" b="1" u="sng" dirty="0" smtClean="0"/>
              <a:t> War</a:t>
            </a:r>
            <a:r>
              <a:rPr lang="en-US" altLang="en-US" sz="3100" dirty="0" smtClean="0"/>
              <a:t> (Winter 1940) when no fighting took place</a:t>
            </a:r>
          </a:p>
          <a:p>
            <a:pPr eaLnBrk="1" hangingPunct="1">
              <a:lnSpc>
                <a:spcPct val="80000"/>
              </a:lnSpc>
            </a:pPr>
            <a:endParaRPr lang="en-US" altLang="en-US" sz="31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100" b="1" i="1" dirty="0" smtClean="0"/>
              <a:t>Spring 1940 - Crushed</a:t>
            </a:r>
            <a:r>
              <a:rPr lang="en-US" altLang="en-US" sz="3100" i="1" dirty="0" smtClean="0"/>
              <a:t>:</a:t>
            </a:r>
            <a:r>
              <a:rPr lang="en-US" altLang="en-US" sz="3100" dirty="0" smtClean="0"/>
              <a:t>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100" dirty="0" smtClean="0"/>
              <a:t>Denmark - 1 day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100" dirty="0" smtClean="0"/>
              <a:t>Norway - 2 days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100" dirty="0" smtClean="0"/>
              <a:t>The Netherlands – 5 days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100" dirty="0" smtClean="0"/>
              <a:t>Belgium – 18 days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100" dirty="0" smtClean="0"/>
              <a:t>France – 6 weeks</a:t>
            </a:r>
          </a:p>
          <a:p>
            <a:pPr eaLnBrk="1" hangingPunct="1">
              <a:lnSpc>
                <a:spcPct val="8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2000" dirty="0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i="1" smtClean="0"/>
              <a:t>Sept 1939, Spring 1940</a:t>
            </a:r>
          </a:p>
        </p:txBody>
      </p:sp>
    </p:spTree>
    <p:extLst>
      <p:ext uri="{BB962C8B-B14F-4D97-AF65-F5344CB8AC3E}">
        <p14:creationId xmlns:p14="http://schemas.microsoft.com/office/powerpoint/2010/main" val="3312314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8534400" cy="47244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CA" sz="2800" dirty="0" smtClean="0"/>
              <a:t>The Nazis occupied France in June of 1940, the next plan was to invade England.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CA" sz="2800" dirty="0" smtClean="0"/>
          </a:p>
          <a:p>
            <a:pPr eaLnBrk="1" hangingPunct="1">
              <a:defRPr/>
            </a:pPr>
            <a:r>
              <a:rPr lang="en-CA" sz="2800" dirty="0" smtClean="0"/>
              <a:t>The Defence of Britain depended on the Royal Navy and the Royal Air Force (RAF).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CA" sz="2800" dirty="0" smtClean="0"/>
          </a:p>
          <a:p>
            <a:pPr eaLnBrk="1" hangingPunct="1">
              <a:defRPr/>
            </a:pPr>
            <a:r>
              <a:rPr lang="en-CA" sz="2800" dirty="0" smtClean="0"/>
              <a:t>Hitler needed to clear the English Channel before even considering an invasion of England.</a:t>
            </a:r>
          </a:p>
        </p:txBody>
      </p:sp>
      <p:sp>
        <p:nvSpPr>
          <p:cNvPr id="3074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/>
              <a:t>The Fall Of France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258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09625"/>
            <a:ext cx="411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3" y="357188"/>
            <a:ext cx="45339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279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66713"/>
            <a:ext cx="8420100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198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6373589" cy="1216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Blitzkrieg – </a:t>
            </a:r>
            <a:r>
              <a:rPr lang="en-US" altLang="en-US" dirty="0" smtClean="0"/>
              <a:t>the Plan</a:t>
            </a:r>
            <a:br>
              <a:rPr lang="en-US" altLang="en-US" dirty="0" smtClean="0"/>
            </a:br>
            <a:r>
              <a:rPr lang="en-US" altLang="en-US" dirty="0" smtClean="0"/>
              <a:t>Operation Sea Lion</a:t>
            </a:r>
            <a:endParaRPr lang="en-US" altLang="en-US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900" dirty="0" smtClean="0"/>
              <a:t>Air </a:t>
            </a:r>
            <a:r>
              <a:rPr lang="en-US" altLang="en-US" sz="1900" dirty="0" smtClean="0"/>
              <a:t>attack using </a:t>
            </a:r>
            <a:r>
              <a:rPr lang="en-CA" sz="2000" b="1" dirty="0" smtClean="0"/>
              <a:t>Luftwaffe</a:t>
            </a:r>
            <a:r>
              <a:rPr lang="en-CA" sz="2000" dirty="0" smtClean="0"/>
              <a:t> </a:t>
            </a:r>
            <a:endParaRPr lang="en-US" altLang="en-US" sz="19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 smtClean="0"/>
              <a:t>Take out strategic sites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 smtClean="0"/>
              <a:t>Create chaos in civilian population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dirty="0" smtClean="0"/>
              <a:t>Paratroopers secure strategic sites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900" dirty="0" smtClean="0"/>
              <a:t>Armored tank attack – break through into towns (create an entry ‘column’)</a:t>
            </a:r>
          </a:p>
          <a:p>
            <a:pPr eaLnBrk="1" hangingPunct="1">
              <a:lnSpc>
                <a:spcPct val="80000"/>
              </a:lnSpc>
            </a:pPr>
            <a:endParaRPr lang="en-US" altLang="en-US" sz="19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900" dirty="0" smtClean="0"/>
              <a:t>Infantry attack (troops arrive in truck loads – enter after tanks</a:t>
            </a:r>
          </a:p>
          <a:p>
            <a:pPr eaLnBrk="1" hangingPunct="1">
              <a:lnSpc>
                <a:spcPct val="80000"/>
              </a:lnSpc>
            </a:pPr>
            <a:endParaRPr lang="en-US" altLang="en-US" sz="19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900" dirty="0" smtClean="0"/>
              <a:t>City surrenders</a:t>
            </a:r>
          </a:p>
        </p:txBody>
      </p:sp>
      <p:pic>
        <p:nvPicPr>
          <p:cNvPr id="7172" name="Picture 8" descr="german-bombersL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304800"/>
            <a:ext cx="2019300" cy="281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4" name="Picture 11" descr="blitzkrieg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4572000"/>
            <a:ext cx="3025775" cy="205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6" descr="b_bitzkri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90800"/>
            <a:ext cx="3352800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751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/>
          </p:cNvSpPr>
          <p:nvPr>
            <p:ph sz="quarter" idx="13"/>
          </p:nvPr>
        </p:nvSpPr>
        <p:spPr>
          <a:xfrm>
            <a:off x="228600" y="1600200"/>
            <a:ext cx="8610600" cy="4953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 2" pitchFamily="18" charset="2"/>
              <a:buNone/>
              <a:defRPr/>
            </a:pPr>
            <a:endParaRPr lang="en-CA" sz="2400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en-CA" sz="2400" b="1" dirty="0" smtClean="0"/>
          </a:p>
          <a:p>
            <a:pPr eaLnBrk="1" hangingPunct="1">
              <a:defRPr/>
            </a:pPr>
            <a:r>
              <a:rPr lang="en-CA" sz="2800" dirty="0" smtClean="0"/>
              <a:t>The Luftwaffe were not yet designed for long range missions.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CA" sz="2800" dirty="0" smtClean="0"/>
          </a:p>
          <a:p>
            <a:pPr eaLnBrk="1" hangingPunct="1">
              <a:defRPr/>
            </a:pPr>
            <a:r>
              <a:rPr lang="en-CA" sz="2800" dirty="0" smtClean="0"/>
              <a:t>Britain also had an early radar system that allowed them to detect and track aircraft.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680960" cy="1066800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Problems </a:t>
            </a:r>
            <a:r>
              <a:rPr lang="en-CA" b="1" dirty="0"/>
              <a:t>for the Nazis</a:t>
            </a:r>
            <a:br>
              <a:rPr lang="en-CA" b="1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0646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51</TotalTime>
  <Words>762</Words>
  <Application>Microsoft Office PowerPoint</Application>
  <PresentationFormat>On-screen Show (4:3)</PresentationFormat>
  <Paragraphs>100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Mylar</vt:lpstr>
      <vt:lpstr>Mind’s On</vt:lpstr>
      <vt:lpstr>PowerPoint Presentation</vt:lpstr>
      <vt:lpstr>Canada and the Battle of Britain</vt:lpstr>
      <vt:lpstr>Sept 1939, Spring 1940</vt:lpstr>
      <vt:lpstr>The Fall Of France</vt:lpstr>
      <vt:lpstr>PowerPoint Presentation</vt:lpstr>
      <vt:lpstr>PowerPoint Presentation</vt:lpstr>
      <vt:lpstr>Blitzkrieg – the Plan Operation Sea Lion</vt:lpstr>
      <vt:lpstr> Problems for the Nazis </vt:lpstr>
      <vt:lpstr>Phase 1 – The Channel war</vt:lpstr>
      <vt:lpstr>Canadian Assistance</vt:lpstr>
      <vt:lpstr>Canada and Pilots</vt:lpstr>
      <vt:lpstr>Phase 2: Eagle Attack</vt:lpstr>
      <vt:lpstr>Phase 3: The Blitz</vt:lpstr>
      <vt:lpstr>Knowing where to bomb</vt:lpstr>
      <vt:lpstr>Defending Britain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Britain’s Response</vt:lpstr>
      <vt:lpstr>How were people affected?</vt:lpstr>
      <vt:lpstr>PowerPoint Presentation</vt:lpstr>
      <vt:lpstr>PowerPoint Presentation</vt:lpstr>
      <vt:lpstr>PowerPoint Presentation</vt:lpstr>
      <vt:lpstr>PowerPoint Presentation</vt:lpstr>
      <vt:lpstr>Was the Blitzkrieg successful?</vt:lpstr>
      <vt:lpstr>The Battle of Britain Ends</vt:lpstr>
      <vt:lpstr>Was Germany Bombed?</vt:lpstr>
      <vt:lpstr>Final Thought…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Lesley Neals</dc:creator>
  <cp:lastModifiedBy>Lesley Neals</cp:lastModifiedBy>
  <cp:revision>6</cp:revision>
  <dcterms:created xsi:type="dcterms:W3CDTF">2014-05-05T23:31:29Z</dcterms:created>
  <dcterms:modified xsi:type="dcterms:W3CDTF">2014-05-06T00:23:14Z</dcterms:modified>
</cp:coreProperties>
</file>