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088" autoAdjust="0"/>
  </p:normalViewPr>
  <p:slideViewPr>
    <p:cSldViewPr>
      <p:cViewPr varScale="1">
        <p:scale>
          <a:sx n="73" d="100"/>
          <a:sy n="73" d="100"/>
        </p:scale>
        <p:origin x="-29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4743451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8C79A-E390-4E8D-B2AB-C64567A3B04B}" type="datetimeFigureOut">
              <a:rPr lang="en-CA" smtClean="0"/>
              <a:t>30/09/2012</a:t>
            </a:fld>
            <a:endParaRPr lang="en-CA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FA17E8E-696D-4DCC-BA0C-76C818A5ADCC}" type="slidenum">
              <a:rPr lang="en-CA" smtClean="0"/>
              <a:t>‹#›</a:t>
            </a:fld>
            <a:endParaRPr lang="en-CA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8C79A-E390-4E8D-B2AB-C64567A3B04B}" type="datetimeFigureOut">
              <a:rPr lang="en-CA" smtClean="0"/>
              <a:t>30/09/2012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7E8E-696D-4DCC-BA0C-76C818A5ADCC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8C79A-E390-4E8D-B2AB-C64567A3B04B}" type="datetimeFigureOut">
              <a:rPr lang="en-CA" smtClean="0"/>
              <a:t>30/09/2012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7E8E-696D-4DCC-BA0C-76C818A5ADCC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EE8C79A-E390-4E8D-B2AB-C64567A3B04B}" type="datetimeFigureOut">
              <a:rPr lang="en-CA" smtClean="0"/>
              <a:t>30/09/2012</a:t>
            </a:fld>
            <a:endParaRPr lang="en-CA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FA17E8E-696D-4DCC-BA0C-76C818A5ADCC}" type="slidenum">
              <a:rPr lang="en-CA" smtClean="0"/>
              <a:t>‹#›</a:t>
            </a:fld>
            <a:endParaRPr lang="en-CA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8C79A-E390-4E8D-B2AB-C64567A3B04B}" type="datetimeFigureOut">
              <a:rPr lang="en-CA" smtClean="0"/>
              <a:t>30/09/2012</a:t>
            </a:fld>
            <a:endParaRPr lang="en-CA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FA17E8E-696D-4DCC-BA0C-76C818A5ADCC}" type="slidenum">
              <a:rPr lang="en-CA" smtClean="0"/>
              <a:t>‹#›</a:t>
            </a:fld>
            <a:endParaRPr lang="en-CA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-4439" y="18288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4EE8C79A-E390-4E8D-B2AB-C64567A3B04B}" type="datetimeFigureOut">
              <a:rPr lang="en-CA" smtClean="0"/>
              <a:t>30/09/2012</a:t>
            </a:fld>
            <a:endParaRPr lang="en-CA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FA17E8E-696D-4DCC-BA0C-76C818A5ADCC}" type="slidenum">
              <a:rPr lang="en-CA" smtClean="0"/>
              <a:t>‹#›</a:t>
            </a:fld>
            <a:endParaRPr lang="en-CA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4EE8C79A-E390-4E8D-B2AB-C64567A3B04B}" type="datetimeFigureOut">
              <a:rPr lang="en-CA" smtClean="0"/>
              <a:t>30/09/2012</a:t>
            </a:fld>
            <a:endParaRPr lang="en-CA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FA17E8E-696D-4DCC-BA0C-76C818A5ADCC}" type="slidenum">
              <a:rPr lang="en-CA" smtClean="0"/>
              <a:t>‹#›</a:t>
            </a:fld>
            <a:endParaRPr lang="en-CA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8C79A-E390-4E8D-B2AB-C64567A3B04B}" type="datetimeFigureOut">
              <a:rPr lang="en-CA" smtClean="0"/>
              <a:t>30/09/2012</a:t>
            </a:fld>
            <a:endParaRPr lang="en-CA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FA17E8E-696D-4DCC-BA0C-76C818A5ADCC}" type="slidenum">
              <a:rPr lang="en-CA" smtClean="0"/>
              <a:t>‹#›</a:t>
            </a:fld>
            <a:endParaRPr lang="en-CA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8C79A-E390-4E8D-B2AB-C64567A3B04B}" type="datetimeFigureOut">
              <a:rPr lang="en-CA" smtClean="0"/>
              <a:t>30/09/2012</a:t>
            </a:fld>
            <a:endParaRPr lang="en-CA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FA17E8E-696D-4DCC-BA0C-76C818A5ADCC}" type="slidenum">
              <a:rPr lang="en-CA" smtClean="0"/>
              <a:t>‹#›</a:t>
            </a:fld>
            <a:endParaRPr lang="en-CA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4EE8C79A-E390-4E8D-B2AB-C64567A3B04B}" type="datetimeFigureOut">
              <a:rPr lang="en-CA" smtClean="0"/>
              <a:t>30/09/2012</a:t>
            </a:fld>
            <a:endParaRPr lang="en-C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FA17E8E-696D-4DCC-BA0C-76C818A5ADCC}" type="slidenum">
              <a:rPr lang="en-CA" smtClean="0"/>
              <a:t>‹#›</a:t>
            </a:fld>
            <a:endParaRPr lang="en-CA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EE8C79A-E390-4E8D-B2AB-C64567A3B04B}" type="datetimeFigureOut">
              <a:rPr lang="en-CA" smtClean="0"/>
              <a:t>30/09/2012</a:t>
            </a:fld>
            <a:endParaRPr lang="en-CA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FA17E8E-696D-4DCC-BA0C-76C818A5ADCC}" type="slidenum">
              <a:rPr lang="en-CA" smtClean="0"/>
              <a:t>‹#›</a:t>
            </a:fld>
            <a:endParaRPr lang="en-CA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6" y="1463040"/>
            <a:ext cx="768096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6" y="6543676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4EE8C79A-E390-4E8D-B2AB-C64567A3B04B}" type="datetimeFigureOut">
              <a:rPr lang="en-CA" smtClean="0"/>
              <a:t>30/09/2012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49" y="6543676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6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0FA17E8E-696D-4DCC-BA0C-76C818A5ADCC}" type="slidenum">
              <a:rPr lang="en-CA" smtClean="0"/>
              <a:t>‹#›</a:t>
            </a:fld>
            <a:endParaRPr lang="en-C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4000" b="0" kern="1200" cap="none" spc="0" baseline="0">
          <a:solidFill>
            <a:schemeClr val="tx1"/>
          </a:solidFill>
          <a:latin typeface="+mj-lt"/>
          <a:ea typeface="+mj-ea"/>
          <a:cs typeface="Tunga" pitchFamily="2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spcAft>
          <a:spcPts val="0"/>
        </a:spcAft>
        <a:buClr>
          <a:schemeClr val="accent5"/>
        </a:buClr>
        <a:buFont typeface="Arial" pitchFamily="34" charset="0"/>
        <a:buNone/>
        <a:defRPr sz="18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/>
              <a:t>By Jean Anouilh</a:t>
            </a:r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ANTIGONE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46004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003550" cy="4061049"/>
          </a:xfrm>
        </p:spPr>
        <p:txBody>
          <a:bodyPr>
            <a:norm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CA" dirty="0" smtClean="0"/>
              <a:t>French playwright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CA" dirty="0" smtClean="0"/>
              <a:t>1910-1987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CA" dirty="0" smtClean="0"/>
              <a:t>Lived and wrote in France during World War II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CA" dirty="0" smtClean="0"/>
              <a:t>Often wrote plays influenced by classical themes, ideas, and works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CA" dirty="0" smtClean="0"/>
              <a:t>Decided, during World War II, to write a version of </a:t>
            </a:r>
            <a:r>
              <a:rPr lang="en-CA" u="sng" dirty="0" smtClean="0"/>
              <a:t>Antigone</a:t>
            </a:r>
            <a:r>
              <a:rPr lang="en-CA" dirty="0" smtClean="0"/>
              <a:t> that would have modern political overtones</a:t>
            </a:r>
          </a:p>
          <a:p>
            <a:pPr marL="457200" lvl="1" indent="-285750">
              <a:buFont typeface="Arial" pitchFamily="34" charset="0"/>
              <a:buChar char="•"/>
            </a:pPr>
            <a:endParaRPr lang="en-CA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JEAN ANOUILH</a:t>
            </a:r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32656"/>
            <a:ext cx="4264536" cy="5065254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95239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181" y="332656"/>
            <a:ext cx="1838211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8438" y="-43816"/>
            <a:ext cx="4071386" cy="310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8438" y="3392996"/>
            <a:ext cx="4085562" cy="2304256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003550" cy="4061049"/>
          </a:xfrm>
        </p:spPr>
        <p:txBody>
          <a:bodyPr>
            <a:norm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CA" dirty="0" smtClean="0"/>
              <a:t>The play is not meant to be played as an Ancient Greek play</a:t>
            </a:r>
          </a:p>
          <a:p>
            <a:pPr marL="457200" lvl="1" indent="-285750">
              <a:buFont typeface="Arial" pitchFamily="34" charset="0"/>
              <a:buChar char="•"/>
            </a:pPr>
            <a:r>
              <a:rPr lang="en-CA" b="1" u="sng" dirty="0" smtClean="0"/>
              <a:t>NO</a:t>
            </a:r>
            <a:r>
              <a:rPr lang="en-CA" dirty="0" smtClean="0"/>
              <a:t> masks</a:t>
            </a:r>
          </a:p>
          <a:p>
            <a:pPr marL="457200" lvl="1" indent="-285750">
              <a:buFont typeface="Arial" pitchFamily="34" charset="0"/>
              <a:buChar char="•"/>
            </a:pPr>
            <a:r>
              <a:rPr lang="en-CA" b="1" u="sng" dirty="0"/>
              <a:t>NO</a:t>
            </a:r>
            <a:r>
              <a:rPr lang="en-CA" dirty="0" smtClean="0"/>
              <a:t> amphitheatre stage (conventional proscenium stage is suggested)</a:t>
            </a:r>
          </a:p>
          <a:p>
            <a:pPr marL="457200" lvl="1" indent="-285750">
              <a:buFont typeface="Arial" pitchFamily="34" charset="0"/>
              <a:buChar char="•"/>
            </a:pPr>
            <a:r>
              <a:rPr lang="en-CA" dirty="0" smtClean="0"/>
              <a:t>Setting both </a:t>
            </a:r>
            <a:r>
              <a:rPr lang="en-CA" b="1" u="sng" dirty="0" smtClean="0"/>
              <a:t>IS</a:t>
            </a:r>
            <a:r>
              <a:rPr lang="en-CA" dirty="0" smtClean="0"/>
              <a:t> and </a:t>
            </a:r>
            <a:r>
              <a:rPr lang="en-CA" b="1" u="sng" dirty="0" smtClean="0"/>
              <a:t>IS NOT</a:t>
            </a:r>
            <a:r>
              <a:rPr lang="en-CA" dirty="0" smtClean="0"/>
              <a:t> Ancient Greece </a:t>
            </a:r>
          </a:p>
          <a:p>
            <a:pPr marL="630238" lvl="2" indent="-285750">
              <a:buFont typeface="Arial" pitchFamily="34" charset="0"/>
              <a:buChar char="•"/>
            </a:pPr>
            <a:r>
              <a:rPr lang="en-CA" dirty="0" smtClean="0"/>
              <a:t>Anouilh was looking for something “timeless”</a:t>
            </a:r>
          </a:p>
          <a:p>
            <a:pPr marL="630238" lvl="2" indent="-285750">
              <a:buFont typeface="Arial" pitchFamily="34" charset="0"/>
              <a:buChar char="•"/>
            </a:pPr>
            <a:r>
              <a:rPr lang="en-CA" dirty="0" smtClean="0"/>
              <a:t>Costumes are neutral</a:t>
            </a:r>
          </a:p>
          <a:p>
            <a:pPr marL="630238" lvl="2" indent="-285750">
              <a:buFont typeface="Arial" pitchFamily="34" charset="0"/>
              <a:buChar char="•"/>
            </a:pPr>
            <a:r>
              <a:rPr lang="en-CA" dirty="0" smtClean="0"/>
              <a:t>Anachronisms come up several times in the dialogue (clothing and technical references)</a:t>
            </a:r>
          </a:p>
          <a:p>
            <a:pPr marL="457200" lvl="1" indent="-285750">
              <a:buFont typeface="Arial" pitchFamily="34" charset="0"/>
              <a:buChar char="•"/>
            </a:pPr>
            <a:endParaRPr lang="en-CA" dirty="0" smtClean="0"/>
          </a:p>
          <a:p>
            <a:pPr marL="457200" lvl="1" indent="-285750">
              <a:buFont typeface="Arial" pitchFamily="34" charset="0"/>
              <a:buChar char="•"/>
            </a:pPr>
            <a:endParaRPr lang="en-CA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Major Changes to </a:t>
            </a:r>
            <a:r>
              <a:rPr lang="en-CA" i="1" dirty="0" smtClean="0"/>
              <a:t>ANTIGONE</a:t>
            </a:r>
            <a:endParaRPr lang="en-CA" dirty="0"/>
          </a:p>
        </p:txBody>
      </p:sp>
      <p:sp>
        <p:nvSpPr>
          <p:cNvPr id="2" name="&quot;No&quot; Symbol 1"/>
          <p:cNvSpPr/>
          <p:nvPr/>
        </p:nvSpPr>
        <p:spPr>
          <a:xfrm>
            <a:off x="5058438" y="2996952"/>
            <a:ext cx="4122074" cy="3096344"/>
          </a:xfrm>
          <a:prstGeom prst="noSmoking">
            <a:avLst>
              <a:gd name="adj" fmla="val 6514"/>
            </a:avLst>
          </a:prstGeom>
          <a:solidFill>
            <a:srgbClr val="FF0000"/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1979712" y="1556792"/>
            <a:ext cx="3960440" cy="100811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211960" y="2996952"/>
            <a:ext cx="2304256" cy="154817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679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6398" y="2189954"/>
            <a:ext cx="4632899" cy="2391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6398" y="2189954"/>
            <a:ext cx="4647602" cy="2391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003550" cy="4061049"/>
          </a:xfrm>
        </p:spPr>
        <p:txBody>
          <a:bodyPr>
            <a:norm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CA" dirty="0" smtClean="0"/>
              <a:t>The play is not meant to be played as an Ancient Greek play</a:t>
            </a:r>
          </a:p>
          <a:p>
            <a:pPr marL="457200" lvl="1" indent="-285750">
              <a:buFont typeface="Arial" pitchFamily="34" charset="0"/>
              <a:buChar char="•"/>
            </a:pPr>
            <a:r>
              <a:rPr lang="en-CA" b="1" u="sng" dirty="0" smtClean="0"/>
              <a:t>NO</a:t>
            </a:r>
            <a:r>
              <a:rPr lang="en-CA" dirty="0" smtClean="0"/>
              <a:t> group chorus</a:t>
            </a:r>
          </a:p>
          <a:p>
            <a:pPr marL="630238" lvl="2" indent="-285750">
              <a:buFont typeface="Arial" pitchFamily="34" charset="0"/>
              <a:buChar char="•"/>
            </a:pPr>
            <a:r>
              <a:rPr lang="en-CA" dirty="0" smtClean="0"/>
              <a:t>The Chorus is a single actor</a:t>
            </a:r>
          </a:p>
          <a:p>
            <a:pPr marL="630238" lvl="2" indent="-285750">
              <a:buFont typeface="Arial" pitchFamily="34" charset="0"/>
              <a:buChar char="•"/>
            </a:pPr>
            <a:r>
              <a:rPr lang="en-CA" dirty="0" smtClean="0"/>
              <a:t>His lines are spoken, not chanted</a:t>
            </a:r>
          </a:p>
          <a:p>
            <a:pPr marL="457200" lvl="1" indent="-285750">
              <a:buFont typeface="Arial" pitchFamily="34" charset="0"/>
              <a:buChar char="•"/>
            </a:pPr>
            <a:endParaRPr lang="en-CA" dirty="0" smtClean="0"/>
          </a:p>
          <a:p>
            <a:pPr marL="457200" lvl="1" indent="-285750">
              <a:buFont typeface="Arial" pitchFamily="34" charset="0"/>
              <a:buChar char="•"/>
            </a:pPr>
            <a:endParaRPr lang="en-CA" dirty="0" smtClean="0"/>
          </a:p>
          <a:p>
            <a:pPr marL="457200" lvl="1" indent="-285750">
              <a:buFont typeface="Arial" pitchFamily="34" charset="0"/>
              <a:buChar char="•"/>
            </a:pPr>
            <a:endParaRPr lang="en-CA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Major Changes to </a:t>
            </a:r>
            <a:r>
              <a:rPr lang="en-CA" i="1" dirty="0" smtClean="0"/>
              <a:t>ANTIGONE</a:t>
            </a:r>
            <a:endParaRPr lang="en-CA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627784" y="2564904"/>
            <a:ext cx="2952328" cy="82063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885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003550" cy="4061049"/>
          </a:xfrm>
        </p:spPr>
        <p:txBody>
          <a:bodyPr>
            <a:norm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CA" dirty="0" smtClean="0"/>
              <a:t>The play is not meant to be played as an Ancient Greek play</a:t>
            </a:r>
          </a:p>
          <a:p>
            <a:pPr marL="457200" lvl="1" indent="-285750">
              <a:buFont typeface="Arial" pitchFamily="34" charset="0"/>
              <a:buChar char="•"/>
            </a:pPr>
            <a:r>
              <a:rPr lang="en-CA" b="1" u="sng" dirty="0" smtClean="0"/>
              <a:t>NO</a:t>
            </a:r>
            <a:r>
              <a:rPr lang="en-CA" dirty="0" smtClean="0"/>
              <a:t> supernatural elements</a:t>
            </a:r>
          </a:p>
          <a:p>
            <a:pPr marL="630238" lvl="2" indent="-285750">
              <a:buFont typeface="Arial" pitchFamily="34" charset="0"/>
              <a:buChar char="•"/>
            </a:pPr>
            <a:r>
              <a:rPr lang="en-CA" dirty="0" smtClean="0"/>
              <a:t>The soothsayer Tiresias, who does appear as a character in Sophocles’ version of </a:t>
            </a:r>
            <a:r>
              <a:rPr lang="en-CA" i="1" dirty="0" smtClean="0"/>
              <a:t>Antigone</a:t>
            </a:r>
            <a:r>
              <a:rPr lang="en-CA" dirty="0" smtClean="0"/>
              <a:t>, is notably absent</a:t>
            </a:r>
          </a:p>
          <a:p>
            <a:pPr marL="630238" lvl="2" indent="-285750">
              <a:buFont typeface="Arial" pitchFamily="34" charset="0"/>
              <a:buChar char="•"/>
            </a:pPr>
            <a:r>
              <a:rPr lang="en-CA" dirty="0" smtClean="0"/>
              <a:t>“The gods” are discussed, but there is </a:t>
            </a:r>
            <a:r>
              <a:rPr lang="en-CA" b="1" u="sng" dirty="0"/>
              <a:t>NO</a:t>
            </a:r>
            <a:r>
              <a:rPr lang="en-CA" dirty="0" smtClean="0"/>
              <a:t> evidence whatsoever of their influence</a:t>
            </a:r>
          </a:p>
          <a:p>
            <a:pPr marL="457200" lvl="1" indent="-285750">
              <a:buFont typeface="Arial" pitchFamily="34" charset="0"/>
              <a:buChar char="•"/>
            </a:pPr>
            <a:endParaRPr lang="en-CA" dirty="0" smtClean="0"/>
          </a:p>
          <a:p>
            <a:pPr marL="457200" lvl="1" indent="-285750">
              <a:buFont typeface="Arial" pitchFamily="34" charset="0"/>
              <a:buChar char="•"/>
            </a:pPr>
            <a:endParaRPr lang="en-CA" dirty="0" smtClean="0"/>
          </a:p>
          <a:p>
            <a:pPr marL="457200" lvl="1" indent="-285750">
              <a:buFont typeface="Arial" pitchFamily="34" charset="0"/>
              <a:buChar char="•"/>
            </a:pPr>
            <a:endParaRPr lang="en-CA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Major Changes to </a:t>
            </a:r>
            <a:r>
              <a:rPr lang="en-CA" i="1" dirty="0" smtClean="0"/>
              <a:t>ANTIGONE</a:t>
            </a:r>
            <a:endParaRPr lang="en-CA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692696"/>
            <a:ext cx="3324225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692696"/>
            <a:ext cx="3324225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4355976" y="3068960"/>
            <a:ext cx="1656184" cy="72008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59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/>
              <a:t>France in 1944</a:t>
            </a:r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Political Situation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72163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/>
              <a:t>Who was the ruling power in France in 1944?</a:t>
            </a:r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Question: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14860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/>
              <a:t>Marshal Philippe </a:t>
            </a:r>
            <a:r>
              <a:rPr lang="en-CA" dirty="0" err="1" smtClean="0"/>
              <a:t>Pétain</a:t>
            </a:r>
            <a:endParaRPr lang="en-CA" dirty="0" smtClean="0"/>
          </a:p>
          <a:p>
            <a:r>
              <a:rPr lang="en-CA" dirty="0" smtClean="0"/>
              <a:t>Head of State</a:t>
            </a:r>
          </a:p>
          <a:p>
            <a:r>
              <a:rPr lang="en-CA" dirty="0" smtClean="0"/>
              <a:t>“Vichy” France</a:t>
            </a:r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Answer:</a:t>
            </a:r>
            <a:endParaRPr lang="en-CA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76672"/>
            <a:ext cx="3995936" cy="5969539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061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/>
              <a:t>Who was </a:t>
            </a:r>
            <a:r>
              <a:rPr lang="en-CA" b="1" u="sng" dirty="0" smtClean="0"/>
              <a:t>REALLY</a:t>
            </a:r>
            <a:r>
              <a:rPr lang="en-CA" b="1" dirty="0" smtClean="0"/>
              <a:t> </a:t>
            </a:r>
            <a:r>
              <a:rPr lang="en-CA" dirty="0" smtClean="0"/>
              <a:t>the ruling power in France in 1944?</a:t>
            </a:r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Question: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53047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/>
              <a:t>This Guy</a:t>
            </a:r>
          </a:p>
          <a:p>
            <a:endParaRPr lang="en-CA" dirty="0"/>
          </a:p>
          <a:p>
            <a:r>
              <a:rPr lang="en-CA" dirty="0" smtClean="0"/>
              <a:t>Recognize him?</a:t>
            </a:r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Answer:</a:t>
            </a:r>
            <a:endParaRPr lang="en-CA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1394" y="620688"/>
            <a:ext cx="4310719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1619672" y="2852936"/>
            <a:ext cx="3312368" cy="180020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1345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1484784"/>
            <a:ext cx="7680960" cy="3816424"/>
          </a:xfrm>
        </p:spPr>
        <p:txBody>
          <a:bodyPr>
            <a:noAutofit/>
          </a:bodyPr>
          <a:lstStyle/>
          <a:p>
            <a:pPr algn="ctr"/>
            <a:r>
              <a:rPr lang="en-CA" sz="7200" dirty="0" smtClean="0"/>
              <a:t>WHY WAS ADOLF HITLER IN CHARGE OF FRANCE?</a:t>
            </a:r>
            <a:endParaRPr lang="en-CA" sz="7200" dirty="0"/>
          </a:p>
        </p:txBody>
      </p:sp>
    </p:spTree>
    <p:extLst>
      <p:ext uri="{BB962C8B-B14F-4D97-AF65-F5344CB8AC3E}">
        <p14:creationId xmlns:p14="http://schemas.microsoft.com/office/powerpoint/2010/main" val="3152872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/>
              <a:t>The Theban Plays </a:t>
            </a:r>
            <a:r>
              <a:rPr lang="en-CA" i="0" dirty="0" smtClean="0"/>
              <a:t>by Sophocles</a:t>
            </a:r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5400" dirty="0" smtClean="0"/>
              <a:t>Greek Sources of the Play</a:t>
            </a:r>
            <a:endParaRPr lang="en-CA" sz="5400" dirty="0"/>
          </a:p>
        </p:txBody>
      </p:sp>
    </p:spTree>
    <p:extLst>
      <p:ext uri="{BB962C8B-B14F-4D97-AF65-F5344CB8AC3E}">
        <p14:creationId xmlns:p14="http://schemas.microsoft.com/office/powerpoint/2010/main" val="3040762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/>
              <a:t>Also known as the “</a:t>
            </a:r>
            <a:r>
              <a:rPr lang="en-CA" dirty="0" err="1" smtClean="0"/>
              <a:t>Maquis</a:t>
            </a:r>
            <a:r>
              <a:rPr lang="en-CA" dirty="0" smtClean="0"/>
              <a:t>”</a:t>
            </a:r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What is the </a:t>
            </a:r>
            <a:br>
              <a:rPr lang="en-CA" dirty="0" smtClean="0"/>
            </a:br>
            <a:r>
              <a:rPr lang="en-CA" dirty="0" smtClean="0"/>
              <a:t>“French Resistance”?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82263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795638" cy="1178298"/>
          </a:xfrm>
        </p:spPr>
        <p:txBody>
          <a:bodyPr/>
          <a:lstStyle/>
          <a:p>
            <a:r>
              <a:rPr lang="en-CA" dirty="0" smtClean="0"/>
              <a:t>Antigone </a:t>
            </a:r>
            <a:r>
              <a:rPr lang="en-CA" i="0" dirty="0" smtClean="0"/>
              <a:t>is a play about a character who </a:t>
            </a:r>
            <a:r>
              <a:rPr lang="en-CA" b="1" u="sng" dirty="0" smtClean="0"/>
              <a:t>resists</a:t>
            </a:r>
            <a:r>
              <a:rPr lang="en-CA" dirty="0" smtClean="0"/>
              <a:t> </a:t>
            </a:r>
            <a:r>
              <a:rPr lang="en-CA" i="0" dirty="0" smtClean="0"/>
              <a:t>a draconian, dictatorial  government.</a:t>
            </a:r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FINAL THOUGHT…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06607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291582" cy="3593237"/>
          </a:xfrm>
        </p:spPr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en-CA" dirty="0" smtClean="0"/>
              <a:t>First play in the trilogy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CA" dirty="0" smtClean="0"/>
              <a:t>Plot:</a:t>
            </a:r>
          </a:p>
          <a:p>
            <a:pPr marL="457200" lvl="1" indent="-285750">
              <a:buFont typeface="Arial" pitchFamily="34" charset="0"/>
              <a:buChar char="•"/>
            </a:pPr>
            <a:r>
              <a:rPr lang="en-CA" dirty="0" smtClean="0"/>
              <a:t>King Laius and Queen </a:t>
            </a:r>
            <a:r>
              <a:rPr lang="en-CA" dirty="0" err="1" smtClean="0"/>
              <a:t>Jocasta</a:t>
            </a:r>
            <a:r>
              <a:rPr lang="en-CA" dirty="0" smtClean="0"/>
              <a:t> of Thebes have a child</a:t>
            </a:r>
          </a:p>
          <a:p>
            <a:pPr marL="457200" lvl="1" indent="-285750">
              <a:buFont typeface="Arial" pitchFamily="34" charset="0"/>
              <a:buChar char="•"/>
            </a:pPr>
            <a:r>
              <a:rPr lang="en-CA" dirty="0" smtClean="0"/>
              <a:t>A soothsayer tells them that this child will one day murder Laius</a:t>
            </a:r>
          </a:p>
          <a:p>
            <a:pPr marL="457200" lvl="1" indent="-285750">
              <a:buFont typeface="Arial" pitchFamily="34" charset="0"/>
              <a:buChar char="•"/>
            </a:pPr>
            <a:r>
              <a:rPr lang="en-CA" dirty="0" smtClean="0"/>
              <a:t>They take the child, Oedipus, to the wild and leave him there</a:t>
            </a:r>
          </a:p>
          <a:p>
            <a:pPr marL="457200" lvl="1" indent="-285750">
              <a:buFont typeface="Arial" pitchFamily="34" charset="0"/>
              <a:buChar char="•"/>
            </a:pPr>
            <a:r>
              <a:rPr lang="en-CA" dirty="0" smtClean="0"/>
              <a:t>The child is rescued and raised by people far away from Thebes</a:t>
            </a:r>
          </a:p>
          <a:p>
            <a:pPr marL="457200" lvl="1" indent="-285750">
              <a:buFont typeface="Arial" pitchFamily="34" charset="0"/>
              <a:buChar char="•"/>
            </a:pPr>
            <a:endParaRPr lang="en-CA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OEDIPUS THE KING</a:t>
            </a:r>
            <a:endParaRPr lang="en-C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239" y="980728"/>
            <a:ext cx="4319761" cy="2964021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494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291582" cy="3593237"/>
          </a:xfrm>
        </p:spPr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en-CA" dirty="0" smtClean="0"/>
              <a:t>Plot, cont’d:</a:t>
            </a:r>
          </a:p>
          <a:p>
            <a:pPr marL="457200" lvl="1" indent="-285750">
              <a:buFont typeface="Arial" pitchFamily="34" charset="0"/>
              <a:buChar char="•"/>
            </a:pPr>
            <a:r>
              <a:rPr lang="en-CA" dirty="0" smtClean="0"/>
              <a:t>When Oedipus grows to manhood, he chances to meet Laius on a road one day, gets into an altercation with him, and kills him</a:t>
            </a:r>
          </a:p>
          <a:p>
            <a:pPr marL="457200" lvl="1" indent="-285750">
              <a:buFont typeface="Arial" pitchFamily="34" charset="0"/>
              <a:buChar char="•"/>
            </a:pPr>
            <a:r>
              <a:rPr lang="en-CA" dirty="0" smtClean="0"/>
              <a:t>Later in his life, Oedipus makes his way to Thebes, who now no longer have a king</a:t>
            </a:r>
          </a:p>
          <a:p>
            <a:pPr marL="457200" lvl="1" indent="-285750">
              <a:buFont typeface="Arial" pitchFamily="34" charset="0"/>
              <a:buChar char="•"/>
            </a:pPr>
            <a:r>
              <a:rPr lang="en-CA" dirty="0" smtClean="0"/>
              <a:t>Oedipus takes on the job, solidifying his position by marrying Queen </a:t>
            </a:r>
            <a:r>
              <a:rPr lang="en-CA" dirty="0" err="1" smtClean="0"/>
              <a:t>Jocasta</a:t>
            </a:r>
            <a:r>
              <a:rPr lang="en-CA" dirty="0" smtClean="0"/>
              <a:t> (his mother, though of course he does not know this)</a:t>
            </a:r>
          </a:p>
          <a:p>
            <a:pPr marL="457200" lvl="1" indent="-285750">
              <a:buFont typeface="Arial" pitchFamily="34" charset="0"/>
              <a:buChar char="•"/>
            </a:pPr>
            <a:endParaRPr lang="en-CA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OEDIPUS THE KING</a:t>
            </a:r>
            <a:endParaRPr lang="en-C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239" y="980728"/>
            <a:ext cx="4319761" cy="2964021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6242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291582" cy="3593237"/>
          </a:xfrm>
        </p:spPr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en-CA" dirty="0" smtClean="0"/>
              <a:t>Plot, cont’d:</a:t>
            </a:r>
          </a:p>
          <a:p>
            <a:pPr marL="457200" lvl="1" indent="-285750">
              <a:buFont typeface="Arial" pitchFamily="34" charset="0"/>
              <a:buChar char="•"/>
            </a:pPr>
            <a:r>
              <a:rPr lang="en-CA" dirty="0" smtClean="0"/>
              <a:t>Thebes begins to experience natural disasters</a:t>
            </a:r>
          </a:p>
          <a:p>
            <a:pPr marL="457200" lvl="1" indent="-285750">
              <a:buFont typeface="Arial" pitchFamily="34" charset="0"/>
              <a:buChar char="•"/>
            </a:pPr>
            <a:r>
              <a:rPr lang="en-CA" dirty="0" smtClean="0"/>
              <a:t>Oedipus consults the soothsayer Tiresias, who tells  Oedipus that he knows why the disasters are occurring, but does not want to tell Oedipus why</a:t>
            </a:r>
          </a:p>
          <a:p>
            <a:pPr marL="457200" lvl="1" indent="-285750">
              <a:buFont typeface="Arial" pitchFamily="34" charset="0"/>
              <a:buChar char="•"/>
            </a:pPr>
            <a:r>
              <a:rPr lang="en-CA" dirty="0" smtClean="0"/>
              <a:t>Oedipus, whose </a:t>
            </a:r>
            <a:r>
              <a:rPr lang="en-CA" i="1" dirty="0" smtClean="0"/>
              <a:t>hamartia </a:t>
            </a:r>
            <a:r>
              <a:rPr lang="en-CA" dirty="0" smtClean="0"/>
              <a:t>is curiosity, will not let the matter go, and Tiresias tells him that he has killed his father and married his mother</a:t>
            </a:r>
          </a:p>
          <a:p>
            <a:pPr marL="457200" lvl="1" indent="-285750">
              <a:buFont typeface="Arial" pitchFamily="34" charset="0"/>
              <a:buChar char="•"/>
            </a:pPr>
            <a:endParaRPr lang="en-CA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OEDIPUS THE KING</a:t>
            </a:r>
            <a:endParaRPr lang="en-C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239" y="980728"/>
            <a:ext cx="4319761" cy="2964021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1724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291582" cy="3593237"/>
          </a:xfrm>
        </p:spPr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en-CA" dirty="0" smtClean="0"/>
              <a:t>Plot, cont’d:</a:t>
            </a:r>
          </a:p>
          <a:p>
            <a:pPr marL="457200" lvl="1" indent="-285750">
              <a:buFont typeface="Arial" pitchFamily="34" charset="0"/>
              <a:buChar char="•"/>
            </a:pPr>
            <a:r>
              <a:rPr lang="en-CA" dirty="0" err="1" smtClean="0"/>
              <a:t>Jocasta</a:t>
            </a:r>
            <a:r>
              <a:rPr lang="en-CA" dirty="0" smtClean="0"/>
              <a:t>, the Queen, kills herself after hearing this news</a:t>
            </a:r>
          </a:p>
          <a:p>
            <a:pPr marL="457200" lvl="1" indent="-285750">
              <a:buFont typeface="Arial" pitchFamily="34" charset="0"/>
              <a:buChar char="•"/>
            </a:pPr>
            <a:r>
              <a:rPr lang="en-CA" dirty="0" smtClean="0"/>
              <a:t>Oedipus does </a:t>
            </a:r>
            <a:r>
              <a:rPr lang="en-CA" i="1" dirty="0" smtClean="0"/>
              <a:t>not </a:t>
            </a:r>
            <a:r>
              <a:rPr lang="en-CA" dirty="0" smtClean="0"/>
              <a:t>kill himself or die at the end of the play, but he does punish himself by sticking spikes in his eyes, blinding himself</a:t>
            </a:r>
          </a:p>
          <a:p>
            <a:pPr marL="457200" lvl="1" indent="-285750">
              <a:buFont typeface="Arial" pitchFamily="34" charset="0"/>
              <a:buChar char="•"/>
            </a:pPr>
            <a:endParaRPr lang="en-CA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OEDIPUS THE KING</a:t>
            </a:r>
            <a:endParaRPr lang="en-C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239" y="980728"/>
            <a:ext cx="4319761" cy="2964021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5339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291582" cy="3593237"/>
          </a:xfrm>
        </p:spPr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en-CA" dirty="0" smtClean="0"/>
              <a:t>The second play in the trilogy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CA" dirty="0" smtClean="0"/>
              <a:t>Plot</a:t>
            </a:r>
          </a:p>
          <a:p>
            <a:pPr marL="457200" lvl="1" indent="-285750">
              <a:buFont typeface="Arial" pitchFamily="34" charset="0"/>
              <a:buChar char="•"/>
            </a:pPr>
            <a:r>
              <a:rPr lang="en-CA" dirty="0" smtClean="0"/>
              <a:t>Not terribly important to know the details of this play</a:t>
            </a:r>
          </a:p>
          <a:p>
            <a:pPr marL="457200" lvl="1" indent="-285750">
              <a:buFont typeface="Arial" pitchFamily="34" charset="0"/>
              <a:buChar char="•"/>
            </a:pPr>
            <a:r>
              <a:rPr lang="en-CA" dirty="0" smtClean="0"/>
              <a:t>Mainly just about Oedipus’ journeys after he abdicated the throne and wandered the land as a blind man</a:t>
            </a:r>
          </a:p>
          <a:p>
            <a:pPr marL="457200" lvl="1" indent="-285750">
              <a:buFont typeface="Arial" pitchFamily="34" charset="0"/>
              <a:buChar char="•"/>
            </a:pPr>
            <a:r>
              <a:rPr lang="en-CA" dirty="0" smtClean="0"/>
              <a:t>Antigone, his daughter, plays a part in this play as Oedipus’ guide</a:t>
            </a:r>
          </a:p>
          <a:p>
            <a:pPr marL="457200" lvl="1" indent="-285750">
              <a:buFont typeface="Arial" pitchFamily="34" charset="0"/>
              <a:buChar char="•"/>
            </a:pPr>
            <a:endParaRPr lang="en-CA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OEDIPUS AT</a:t>
            </a:r>
            <a:br>
              <a:rPr lang="en-CA" dirty="0" smtClean="0"/>
            </a:br>
            <a:r>
              <a:rPr lang="en-CA" dirty="0" smtClean="0"/>
              <a:t>COLONUS</a:t>
            </a:r>
            <a:endParaRPr lang="en-C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530" y="620689"/>
            <a:ext cx="4224469" cy="316835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5549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291582" cy="3593237"/>
          </a:xfrm>
        </p:spPr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en-CA" dirty="0" smtClean="0"/>
              <a:t>The last play in the trilogy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CA" dirty="0" smtClean="0"/>
              <a:t>Setup</a:t>
            </a:r>
          </a:p>
          <a:p>
            <a:pPr marL="457200" lvl="1" indent="-285750">
              <a:buFont typeface="Arial" pitchFamily="34" charset="0"/>
              <a:buChar char="•"/>
            </a:pPr>
            <a:r>
              <a:rPr lang="en-CA" dirty="0" smtClean="0"/>
              <a:t>Oedipus is now dead</a:t>
            </a:r>
          </a:p>
          <a:p>
            <a:pPr marL="457200" lvl="1" indent="-285750">
              <a:buFont typeface="Arial" pitchFamily="34" charset="0"/>
              <a:buChar char="•"/>
            </a:pPr>
            <a:r>
              <a:rPr lang="en-CA" dirty="0" smtClean="0"/>
              <a:t>Oedipus’ sons, Eteocles and </a:t>
            </a:r>
            <a:r>
              <a:rPr lang="en-CA" dirty="0" err="1" smtClean="0"/>
              <a:t>Polynixes</a:t>
            </a:r>
            <a:r>
              <a:rPr lang="en-CA" dirty="0" smtClean="0"/>
              <a:t>, were given the order to rule Thebes jointly, splitting the power and taking turns year by year</a:t>
            </a:r>
          </a:p>
          <a:p>
            <a:pPr marL="457200" lvl="1" indent="-285750">
              <a:buFont typeface="Arial" pitchFamily="34" charset="0"/>
              <a:buChar char="•"/>
            </a:pPr>
            <a:r>
              <a:rPr lang="en-CA" dirty="0" smtClean="0"/>
              <a:t>Eteocles refused to give up his power after the first year, and the two brothers went to war</a:t>
            </a:r>
          </a:p>
          <a:p>
            <a:pPr marL="457200" lvl="1" indent="-285750">
              <a:buFont typeface="Arial" pitchFamily="34" charset="0"/>
              <a:buChar char="•"/>
            </a:pPr>
            <a:endParaRPr lang="en-CA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ANTIGONE</a:t>
            </a:r>
            <a:endParaRPr lang="en-CA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3" y="620687"/>
            <a:ext cx="3923928" cy="4250669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5220074" y="4875089"/>
            <a:ext cx="39239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 smtClean="0"/>
              <a:t>Vivien Leigh as Antigone </a:t>
            </a:r>
          </a:p>
          <a:p>
            <a:pPr algn="ctr"/>
            <a:r>
              <a:rPr lang="en-CA" dirty="0" smtClean="0"/>
              <a:t>(first English production, 1949)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07937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291582" cy="4061049"/>
          </a:xfrm>
        </p:spPr>
        <p:txBody>
          <a:bodyPr>
            <a:norm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CA" dirty="0" smtClean="0"/>
              <a:t>Setup, cont’d</a:t>
            </a:r>
          </a:p>
          <a:p>
            <a:pPr marL="457200" lvl="1" indent="-285750">
              <a:buFont typeface="Arial" pitchFamily="34" charset="0"/>
              <a:buChar char="•"/>
            </a:pPr>
            <a:r>
              <a:rPr lang="en-CA" dirty="0" smtClean="0"/>
              <a:t>The two brothers were both killed in the conflict, and the kingship of Thebes went to Oedipus’ brother Creon</a:t>
            </a:r>
          </a:p>
          <a:p>
            <a:pPr marL="457200" lvl="1" indent="-285750">
              <a:buFont typeface="Arial" pitchFamily="34" charset="0"/>
              <a:buChar char="•"/>
            </a:pPr>
            <a:r>
              <a:rPr lang="en-CA" dirty="0" smtClean="0"/>
              <a:t>Creon decreed that the “official position” of his new government would be that Eteocles was in the right and </a:t>
            </a:r>
            <a:r>
              <a:rPr lang="en-CA" dirty="0" err="1" smtClean="0"/>
              <a:t>Polynixes</a:t>
            </a:r>
            <a:r>
              <a:rPr lang="en-CA" dirty="0" smtClean="0"/>
              <a:t> was in the wrong</a:t>
            </a:r>
          </a:p>
          <a:p>
            <a:pPr marL="457200" lvl="1" indent="-285750">
              <a:buFont typeface="Arial" pitchFamily="34" charset="0"/>
              <a:buChar char="•"/>
            </a:pPr>
            <a:r>
              <a:rPr lang="en-CA" dirty="0" smtClean="0"/>
              <a:t>Creon further decreed that Eteocles would be given a state funeral and </a:t>
            </a:r>
            <a:r>
              <a:rPr lang="en-CA" dirty="0" err="1" smtClean="0"/>
              <a:t>Polynixes</a:t>
            </a:r>
            <a:r>
              <a:rPr lang="en-CA" dirty="0" smtClean="0"/>
              <a:t>’ body would be left to rot</a:t>
            </a:r>
          </a:p>
          <a:p>
            <a:pPr marL="457200" lvl="1" indent="-285750">
              <a:buFont typeface="Arial" pitchFamily="34" charset="0"/>
              <a:buChar char="•"/>
            </a:pPr>
            <a:r>
              <a:rPr lang="en-CA" b="1" i="1" dirty="0" smtClean="0"/>
              <a:t>Anyone trying to bury </a:t>
            </a:r>
            <a:r>
              <a:rPr lang="en-CA" b="1" i="1" dirty="0" err="1" smtClean="0"/>
              <a:t>Polynixes</a:t>
            </a:r>
            <a:r>
              <a:rPr lang="en-CA" b="1" i="1" dirty="0" smtClean="0"/>
              <a:t>’ body would be executed – IMPORTANT PLOT POINT!</a:t>
            </a:r>
          </a:p>
          <a:p>
            <a:pPr marL="457200" lvl="1" indent="-285750">
              <a:buFont typeface="Arial" pitchFamily="34" charset="0"/>
              <a:buChar char="•"/>
            </a:pPr>
            <a:endParaRPr lang="en-CA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ANTIGONE</a:t>
            </a:r>
            <a:endParaRPr lang="en-CA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3" y="620687"/>
            <a:ext cx="3923928" cy="4250669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5220074" y="4875089"/>
            <a:ext cx="39239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 smtClean="0"/>
              <a:t>Vivien Leigh as Antigone </a:t>
            </a:r>
          </a:p>
          <a:p>
            <a:pPr algn="ctr"/>
            <a:r>
              <a:rPr lang="en-CA" dirty="0" smtClean="0"/>
              <a:t>(first English production, 1949)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42296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lar">
  <a:themeElements>
    <a:clrScheme name="Mylar">
      <a:dk1>
        <a:srgbClr val="000000"/>
      </a:dk1>
      <a:lt1>
        <a:srgbClr val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Mylar</Template>
  <TotalTime>55</TotalTime>
  <Words>765</Words>
  <Application>Microsoft Office PowerPoint</Application>
  <PresentationFormat>On-screen Show (4:3)</PresentationFormat>
  <Paragraphs>92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Mylar</vt:lpstr>
      <vt:lpstr>ANTIGONE</vt:lpstr>
      <vt:lpstr>Greek Sources of the Play</vt:lpstr>
      <vt:lpstr>OEDIPUS THE KING</vt:lpstr>
      <vt:lpstr>OEDIPUS THE KING</vt:lpstr>
      <vt:lpstr>OEDIPUS THE KING</vt:lpstr>
      <vt:lpstr>OEDIPUS THE KING</vt:lpstr>
      <vt:lpstr>OEDIPUS AT COLONUS</vt:lpstr>
      <vt:lpstr>ANTIGONE</vt:lpstr>
      <vt:lpstr>ANTIGONE</vt:lpstr>
      <vt:lpstr>JEAN ANOUILH</vt:lpstr>
      <vt:lpstr>Major Changes to ANTIGONE</vt:lpstr>
      <vt:lpstr>Major Changes to ANTIGONE</vt:lpstr>
      <vt:lpstr>Major Changes to ANTIGONE</vt:lpstr>
      <vt:lpstr>The Political Situation</vt:lpstr>
      <vt:lpstr>Question:</vt:lpstr>
      <vt:lpstr>Answer:</vt:lpstr>
      <vt:lpstr>Question:</vt:lpstr>
      <vt:lpstr>Answer:</vt:lpstr>
      <vt:lpstr>WHY WAS ADOLF HITLER IN CHARGE OF FRANCE?</vt:lpstr>
      <vt:lpstr>What is the  “French Resistance”?</vt:lpstr>
      <vt:lpstr>FINAL THOUGHT…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</dc:creator>
  <cp:lastModifiedBy>James</cp:lastModifiedBy>
  <cp:revision>9</cp:revision>
  <dcterms:created xsi:type="dcterms:W3CDTF">2012-09-30T19:22:05Z</dcterms:created>
  <dcterms:modified xsi:type="dcterms:W3CDTF">2012-09-30T20:17:39Z</dcterms:modified>
</cp:coreProperties>
</file>