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0E4971-E48F-4D3E-9DF7-B5116DCC0172}"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759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0E4971-E48F-4D3E-9DF7-B5116DCC0172}"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217648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0E4971-E48F-4D3E-9DF7-B5116DCC0172}"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247188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0E4971-E48F-4D3E-9DF7-B5116DCC0172}"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371668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E4971-E48F-4D3E-9DF7-B5116DCC0172}"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277694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30E4971-E48F-4D3E-9DF7-B5116DCC0172}" type="datetimeFigureOut">
              <a:rPr lang="en-CA" smtClean="0"/>
              <a:t>2016-09-27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63641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0E4971-E48F-4D3E-9DF7-B5116DCC0172}" type="datetimeFigureOut">
              <a:rPr lang="en-CA" smtClean="0"/>
              <a:t>2016-09-27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367334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30E4971-E48F-4D3E-9DF7-B5116DCC0172}" type="datetimeFigureOut">
              <a:rPr lang="en-CA" smtClean="0"/>
              <a:t>2016-09-27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185143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E4971-E48F-4D3E-9DF7-B5116DCC0172}" type="datetimeFigureOut">
              <a:rPr lang="en-CA" smtClean="0"/>
              <a:t>2016-09-27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295475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E4971-E48F-4D3E-9DF7-B5116DCC0172}" type="datetimeFigureOut">
              <a:rPr lang="en-CA" smtClean="0"/>
              <a:t>2016-09-27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203880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E4971-E48F-4D3E-9DF7-B5116DCC0172}" type="datetimeFigureOut">
              <a:rPr lang="en-CA" smtClean="0"/>
              <a:t>2016-09-27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C60913-7CAA-44FC-9A75-EA0E966D2923}" type="slidenum">
              <a:rPr lang="en-CA" smtClean="0"/>
              <a:t>‹#›</a:t>
            </a:fld>
            <a:endParaRPr lang="en-CA"/>
          </a:p>
        </p:txBody>
      </p:sp>
    </p:spTree>
    <p:extLst>
      <p:ext uri="{BB962C8B-B14F-4D97-AF65-F5344CB8AC3E}">
        <p14:creationId xmlns:p14="http://schemas.microsoft.com/office/powerpoint/2010/main" val="148992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E4971-E48F-4D3E-9DF7-B5116DCC0172}" type="datetimeFigureOut">
              <a:rPr lang="en-CA" smtClean="0"/>
              <a:t>2016-09-27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60913-7CAA-44FC-9A75-EA0E966D2923}" type="slidenum">
              <a:rPr lang="en-CA" smtClean="0"/>
              <a:t>‹#›</a:t>
            </a:fld>
            <a:endParaRPr lang="en-CA"/>
          </a:p>
        </p:txBody>
      </p:sp>
    </p:spTree>
    <p:extLst>
      <p:ext uri="{BB962C8B-B14F-4D97-AF65-F5344CB8AC3E}">
        <p14:creationId xmlns:p14="http://schemas.microsoft.com/office/powerpoint/2010/main" val="2289929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630557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r>
              <a:rPr lang="en-CA" sz="3600" dirty="0" err="1" smtClean="0"/>
              <a:t>Ismene</a:t>
            </a:r>
            <a:r>
              <a:rPr lang="en-CA" sz="3600" dirty="0" smtClean="0"/>
              <a:t> and Antigone as Foils and Rivals.</a:t>
            </a:r>
            <a:endParaRPr lang="en-CA" sz="3600" dirty="0"/>
          </a:p>
        </p:txBody>
      </p:sp>
      <p:sp>
        <p:nvSpPr>
          <p:cNvPr id="3" name="Content Placeholder 2"/>
          <p:cNvSpPr>
            <a:spLocks noGrp="1"/>
          </p:cNvSpPr>
          <p:nvPr>
            <p:ph idx="1"/>
          </p:nvPr>
        </p:nvSpPr>
        <p:spPr>
          <a:xfrm>
            <a:off x="124691" y="838200"/>
            <a:ext cx="8991600" cy="5867400"/>
          </a:xfrm>
        </p:spPr>
        <p:txBody>
          <a:bodyPr>
            <a:normAutofit fontScale="77500" lnSpcReduction="20000"/>
          </a:bodyPr>
          <a:lstStyle/>
          <a:p>
            <a:pPr marL="0" indent="0">
              <a:buNone/>
            </a:pPr>
            <a:r>
              <a:rPr lang="en-CA" dirty="0" err="1" smtClean="0"/>
              <a:t>Ismene</a:t>
            </a:r>
            <a:r>
              <a:rPr lang="en-CA" dirty="0" smtClean="0"/>
              <a:t> is reasonable, timid, and obedient, full-figured and beautiful in being a good girl. </a:t>
            </a:r>
          </a:p>
          <a:p>
            <a:pPr marL="0" indent="0">
              <a:buNone/>
            </a:pPr>
            <a:r>
              <a:rPr lang="en-CA" dirty="0"/>
              <a:t>v</a:t>
            </a:r>
            <a:r>
              <a:rPr lang="en-CA" dirty="0" smtClean="0"/>
              <a:t>s.</a:t>
            </a:r>
            <a:endParaRPr lang="en-CA" dirty="0"/>
          </a:p>
          <a:p>
            <a:pPr marL="0" indent="0">
              <a:buNone/>
            </a:pPr>
            <a:r>
              <a:rPr lang="en-CA" dirty="0" smtClean="0"/>
              <a:t>Antigone is recalcitrant, impulsive, and moody, sallow, thin, and decidedly resistant to being a girl like the rest. </a:t>
            </a:r>
          </a:p>
          <a:p>
            <a:pPr marL="0" indent="0">
              <a:buNone/>
            </a:pPr>
            <a:endParaRPr lang="en-CA" dirty="0"/>
          </a:p>
          <a:p>
            <a:pPr marL="0" indent="0">
              <a:buNone/>
            </a:pPr>
            <a:r>
              <a:rPr lang="en-CA" dirty="0" smtClean="0"/>
              <a:t>Though the Chorus will later emphasize the play's distance from conventional melodrama, it is interesting to note how, in revising the opposition in </a:t>
            </a:r>
            <a:r>
              <a:rPr lang="en-CA" dirty="0" err="1" smtClean="0"/>
              <a:t>Sophocles's</a:t>
            </a:r>
            <a:r>
              <a:rPr lang="en-CA" dirty="0" smtClean="0"/>
              <a:t> version, it imports the good girl/bad girl structure typical of this genre, not to mention a number of rather sentimentally melodramatic scenes. Here, </a:t>
            </a:r>
            <a:r>
              <a:rPr lang="en-CA" dirty="0" err="1" smtClean="0"/>
              <a:t>Ismene</a:t>
            </a:r>
            <a:r>
              <a:rPr lang="en-CA" dirty="0" smtClean="0"/>
              <a:t> advises moderation, understanding, and capitulation to difficult sister. They must both take Creon's obligations into account. In any case, women do not die for ideas, only men do. </a:t>
            </a:r>
            <a:r>
              <a:rPr lang="en-CA" dirty="0" err="1" smtClean="0"/>
              <a:t>Ismene</a:t>
            </a:r>
            <a:r>
              <a:rPr lang="en-CA" dirty="0" smtClean="0"/>
              <a:t> also conjures the specter of the howling mob, the mob that would stare them down with its thousands of eyes become one, and the guards that would defile them with their beastly hands</a:t>
            </a:r>
            <a:endParaRPr lang="en-CA" dirty="0"/>
          </a:p>
        </p:txBody>
      </p:sp>
    </p:spTree>
    <p:extLst>
      <p:ext uri="{BB962C8B-B14F-4D97-AF65-F5344CB8AC3E}">
        <p14:creationId xmlns:p14="http://schemas.microsoft.com/office/powerpoint/2010/main" val="76366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Nurse in an Apotropaic </a:t>
            </a:r>
            <a:r>
              <a:rPr lang="en-CA" dirty="0"/>
              <a:t>C</a:t>
            </a:r>
            <a:r>
              <a:rPr lang="en-CA" dirty="0" smtClean="0"/>
              <a:t>apacity</a:t>
            </a:r>
            <a:endParaRPr lang="en-CA" dirty="0"/>
          </a:p>
        </p:txBody>
      </p:sp>
      <p:sp>
        <p:nvSpPr>
          <p:cNvPr id="3" name="Content Placeholder 2"/>
          <p:cNvSpPr>
            <a:spLocks noGrp="1"/>
          </p:cNvSpPr>
          <p:nvPr>
            <p:ph idx="1"/>
          </p:nvPr>
        </p:nvSpPr>
        <p:spPr/>
        <p:txBody>
          <a:bodyPr>
            <a:normAutofit/>
          </a:bodyPr>
          <a:lstStyle/>
          <a:p>
            <a:pPr marL="0" indent="0">
              <a:buNone/>
            </a:pPr>
            <a:r>
              <a:rPr lang="en-CA" u="sng" dirty="0" smtClean="0"/>
              <a:t>Apotropaic</a:t>
            </a:r>
            <a:r>
              <a:rPr lang="en-CA" dirty="0" smtClean="0"/>
              <a:t>: Something that wards off evil</a:t>
            </a:r>
          </a:p>
          <a:p>
            <a:pPr marL="0" indent="0">
              <a:buNone/>
            </a:pPr>
            <a:endParaRPr lang="en-CA" u="sng" dirty="0"/>
          </a:p>
          <a:p>
            <a:pPr marL="0" indent="0">
              <a:buNone/>
            </a:pPr>
            <a:r>
              <a:rPr lang="en-CA" dirty="0"/>
              <a:t>T</a:t>
            </a:r>
            <a:r>
              <a:rPr lang="en-CA" dirty="0" smtClean="0"/>
              <a:t>he Nurse is “stronger even than death; her callused hand wards off evil like an amulet.”</a:t>
            </a:r>
          </a:p>
          <a:p>
            <a:pPr marL="0" indent="0">
              <a:buNone/>
            </a:pPr>
            <a:endParaRPr lang="en-CA" u="sng" dirty="0"/>
          </a:p>
          <a:p>
            <a:pPr marL="0" indent="0">
              <a:buNone/>
            </a:pPr>
            <a:r>
              <a:rPr lang="en-CA" dirty="0" smtClean="0"/>
              <a:t>Echoes Antigone’s promise to </a:t>
            </a:r>
            <a:r>
              <a:rPr lang="en-CA" dirty="0" err="1" smtClean="0"/>
              <a:t>Haemon</a:t>
            </a:r>
            <a:r>
              <a:rPr lang="en-CA" dirty="0" smtClean="0"/>
              <a:t> that she will be a “real mother” to their son and that she would protect him from all evil. </a:t>
            </a:r>
            <a:endParaRPr lang="en-CA" dirty="0"/>
          </a:p>
        </p:txBody>
      </p:sp>
    </p:spTree>
    <p:extLst>
      <p:ext uri="{BB962C8B-B14F-4D97-AF65-F5344CB8AC3E}">
        <p14:creationId xmlns:p14="http://schemas.microsoft.com/office/powerpoint/2010/main" val="32755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CA" dirty="0"/>
              <a:t>P</a:t>
            </a:r>
            <a:r>
              <a:rPr lang="en-CA" dirty="0" smtClean="0"/>
              <a:t>olitical </a:t>
            </a:r>
            <a:r>
              <a:rPr lang="en-CA" dirty="0"/>
              <a:t>A</a:t>
            </a:r>
            <a:r>
              <a:rPr lang="en-CA" dirty="0" smtClean="0"/>
              <a:t>llegory of Resistance</a:t>
            </a:r>
            <a:br>
              <a:rPr lang="en-CA" dirty="0" smtClean="0"/>
            </a:br>
            <a:r>
              <a:rPr lang="en-CA" sz="2700" dirty="0" smtClean="0"/>
              <a:t>(in the final scenes)</a:t>
            </a:r>
            <a:endParaRPr lang="en-CA" sz="2700" dirty="0"/>
          </a:p>
        </p:txBody>
      </p:sp>
      <p:sp>
        <p:nvSpPr>
          <p:cNvPr id="3" name="Content Placeholder 2"/>
          <p:cNvSpPr>
            <a:spLocks noGrp="1"/>
          </p:cNvSpPr>
          <p:nvPr>
            <p:ph idx="1"/>
          </p:nvPr>
        </p:nvSpPr>
        <p:spPr>
          <a:xfrm>
            <a:off x="0" y="1066800"/>
            <a:ext cx="9144000" cy="5867400"/>
          </a:xfrm>
        </p:spPr>
        <p:txBody>
          <a:bodyPr>
            <a:normAutofit fontScale="92500" lnSpcReduction="20000"/>
          </a:bodyPr>
          <a:lstStyle/>
          <a:p>
            <a:r>
              <a:rPr lang="en-CA" dirty="0" smtClean="0"/>
              <a:t>Creon sends Antigone to her death because the throne demands it of him. </a:t>
            </a:r>
          </a:p>
          <a:p>
            <a:r>
              <a:rPr lang="en-CA" dirty="0" smtClean="0"/>
              <a:t>In saying yes to state power, he has surrendered his ability to rationalize and </a:t>
            </a:r>
            <a:r>
              <a:rPr lang="en-CA" i="1" dirty="0" smtClean="0"/>
              <a:t>choose</a:t>
            </a:r>
            <a:r>
              <a:rPr lang="en-CA" dirty="0" smtClean="0"/>
              <a:t> to the law. </a:t>
            </a:r>
          </a:p>
          <a:p>
            <a:r>
              <a:rPr lang="en-CA" dirty="0" smtClean="0"/>
              <a:t>As Antigone tries to undermine state authority, and the once-cowardly </a:t>
            </a:r>
            <a:r>
              <a:rPr lang="en-CA" dirty="0" err="1" smtClean="0"/>
              <a:t>Ismene's</a:t>
            </a:r>
            <a:r>
              <a:rPr lang="en-CA" dirty="0" smtClean="0"/>
              <a:t> sudden burst of bravery establishes the idea of rebellion as contagious. Thus Creon must sentence Antigone.  </a:t>
            </a:r>
          </a:p>
          <a:p>
            <a:r>
              <a:rPr lang="en-CA" dirty="0" smtClean="0"/>
              <a:t>Anouilh and the howling mob:  Once the mob knows of Antigone's crime, Creon cannot save her. Set in contrast with the mob, Antigone appears as the noble heroine. Ultimately, Anouilh saves Antigone the indignity of facing this mob; she does not want to be a public martyr.</a:t>
            </a:r>
            <a:endParaRPr lang="en-CA" dirty="0"/>
          </a:p>
        </p:txBody>
      </p:sp>
    </p:spTree>
    <p:extLst>
      <p:ext uri="{BB962C8B-B14F-4D97-AF65-F5344CB8AC3E}">
        <p14:creationId xmlns:p14="http://schemas.microsoft.com/office/powerpoint/2010/main" val="1844437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err="1" smtClean="0"/>
              <a:t>Ismene</a:t>
            </a:r>
            <a:r>
              <a:rPr lang="en-CA" dirty="0" smtClean="0"/>
              <a:t>, Eurydice, and the nurse – Anouilh’s depiction of a “normal” female is hardly flattering to the female half of the human race. Discuss.</a:t>
            </a:r>
            <a:endParaRPr lang="en-CA" dirty="0"/>
          </a:p>
        </p:txBody>
      </p:sp>
    </p:spTree>
    <p:extLst>
      <p:ext uri="{BB962C8B-B14F-4D97-AF65-F5344CB8AC3E}">
        <p14:creationId xmlns:p14="http://schemas.microsoft.com/office/powerpoint/2010/main" val="162367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Many critics of </a:t>
            </a:r>
            <a:r>
              <a:rPr lang="en-CA" i="1" dirty="0" smtClean="0"/>
              <a:t>Antigone</a:t>
            </a:r>
            <a:r>
              <a:rPr lang="en-CA" dirty="0" smtClean="0"/>
              <a:t> reproached Anouilh for his sentimentality (animals, the nurse, the page, childhood, toys, pet names, etc.) Do you think this aspect of the play had a negative effect? </a:t>
            </a:r>
            <a:endParaRPr lang="en-CA" dirty="0"/>
          </a:p>
        </p:txBody>
      </p:sp>
    </p:spTree>
    <p:extLst>
      <p:ext uri="{BB962C8B-B14F-4D97-AF65-F5344CB8AC3E}">
        <p14:creationId xmlns:p14="http://schemas.microsoft.com/office/powerpoint/2010/main" val="80029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What significance does the letter scene have at the end of the play?</a:t>
            </a:r>
            <a:endParaRPr lang="en-CA" dirty="0"/>
          </a:p>
        </p:txBody>
      </p:sp>
    </p:spTree>
    <p:extLst>
      <p:ext uri="{BB962C8B-B14F-4D97-AF65-F5344CB8AC3E}">
        <p14:creationId xmlns:p14="http://schemas.microsoft.com/office/powerpoint/2010/main" val="3664146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Antigone is right, but Creon is not wrong. Discuss.</a:t>
            </a:r>
            <a:endParaRPr lang="en-CA" dirty="0"/>
          </a:p>
        </p:txBody>
      </p:sp>
    </p:spTree>
    <p:extLst>
      <p:ext uri="{BB962C8B-B14F-4D97-AF65-F5344CB8AC3E}">
        <p14:creationId xmlns:p14="http://schemas.microsoft.com/office/powerpoint/2010/main" val="1256076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2943</TotalTime>
  <Words>455</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Ismene and Antigone as Foils and Rivals.</vt:lpstr>
      <vt:lpstr>The Nurse in an Apotropaic Capacity</vt:lpstr>
      <vt:lpstr>Political Allegory of Resistance (in the final scenes)</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Neals</dc:creator>
  <cp:lastModifiedBy>Lesley Neals</cp:lastModifiedBy>
  <cp:revision>9</cp:revision>
  <dcterms:created xsi:type="dcterms:W3CDTF">2016-09-27T23:19:47Z</dcterms:created>
  <dcterms:modified xsi:type="dcterms:W3CDTF">2016-09-30T00:22:53Z</dcterms:modified>
</cp:coreProperties>
</file>