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03535BE0-2E11-44A4-8C8B-EB5AFA81AA71}" type="datetimeFigureOut">
              <a:rPr lang="en-CA" smtClean="0"/>
              <a:t>02/05/2016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0ACAAB6-026F-442A-8031-E79E1BE7EBC7}" type="slidenum">
              <a:rPr lang="en-CA" smtClean="0"/>
              <a:t>‹#›</a:t>
            </a:fld>
            <a:endParaRPr lang="en-CA"/>
          </a:p>
        </p:txBody>
      </p:sp>
    </p:spTree>
    <p:extLst>
      <p:ext uri="{BB962C8B-B14F-4D97-AF65-F5344CB8AC3E}">
        <p14:creationId xmlns:p14="http://schemas.microsoft.com/office/powerpoint/2010/main" val="1898493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3535BE0-2E11-44A4-8C8B-EB5AFA81AA71}" type="datetimeFigureOut">
              <a:rPr lang="en-CA" smtClean="0"/>
              <a:t>02/05/2016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0ACAAB6-026F-442A-8031-E79E1BE7EBC7}" type="slidenum">
              <a:rPr lang="en-CA" smtClean="0"/>
              <a:t>‹#›</a:t>
            </a:fld>
            <a:endParaRPr lang="en-CA"/>
          </a:p>
        </p:txBody>
      </p:sp>
    </p:spTree>
    <p:extLst>
      <p:ext uri="{BB962C8B-B14F-4D97-AF65-F5344CB8AC3E}">
        <p14:creationId xmlns:p14="http://schemas.microsoft.com/office/powerpoint/2010/main" val="170245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3535BE0-2E11-44A4-8C8B-EB5AFA81AA71}" type="datetimeFigureOut">
              <a:rPr lang="en-CA" smtClean="0"/>
              <a:t>02/05/2016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0ACAAB6-026F-442A-8031-E79E1BE7EBC7}" type="slidenum">
              <a:rPr lang="en-CA" smtClean="0"/>
              <a:t>‹#›</a:t>
            </a:fld>
            <a:endParaRPr lang="en-CA"/>
          </a:p>
        </p:txBody>
      </p:sp>
    </p:spTree>
    <p:extLst>
      <p:ext uri="{BB962C8B-B14F-4D97-AF65-F5344CB8AC3E}">
        <p14:creationId xmlns:p14="http://schemas.microsoft.com/office/powerpoint/2010/main" val="848449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3535BE0-2E11-44A4-8C8B-EB5AFA81AA71}" type="datetimeFigureOut">
              <a:rPr lang="en-CA" smtClean="0"/>
              <a:t>02/05/2016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0ACAAB6-026F-442A-8031-E79E1BE7EBC7}" type="slidenum">
              <a:rPr lang="en-CA" smtClean="0"/>
              <a:t>‹#›</a:t>
            </a:fld>
            <a:endParaRPr lang="en-CA"/>
          </a:p>
        </p:txBody>
      </p:sp>
    </p:spTree>
    <p:extLst>
      <p:ext uri="{BB962C8B-B14F-4D97-AF65-F5344CB8AC3E}">
        <p14:creationId xmlns:p14="http://schemas.microsoft.com/office/powerpoint/2010/main" val="202721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535BE0-2E11-44A4-8C8B-EB5AFA81AA71}" type="datetimeFigureOut">
              <a:rPr lang="en-CA" smtClean="0"/>
              <a:t>02/05/2016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0ACAAB6-026F-442A-8031-E79E1BE7EBC7}" type="slidenum">
              <a:rPr lang="en-CA" smtClean="0"/>
              <a:t>‹#›</a:t>
            </a:fld>
            <a:endParaRPr lang="en-CA"/>
          </a:p>
        </p:txBody>
      </p:sp>
    </p:spTree>
    <p:extLst>
      <p:ext uri="{BB962C8B-B14F-4D97-AF65-F5344CB8AC3E}">
        <p14:creationId xmlns:p14="http://schemas.microsoft.com/office/powerpoint/2010/main" val="731409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03535BE0-2E11-44A4-8C8B-EB5AFA81AA71}" type="datetimeFigureOut">
              <a:rPr lang="en-CA" smtClean="0"/>
              <a:t>02/05/2016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0ACAAB6-026F-442A-8031-E79E1BE7EBC7}" type="slidenum">
              <a:rPr lang="en-CA" smtClean="0"/>
              <a:t>‹#›</a:t>
            </a:fld>
            <a:endParaRPr lang="en-CA"/>
          </a:p>
        </p:txBody>
      </p:sp>
    </p:spTree>
    <p:extLst>
      <p:ext uri="{BB962C8B-B14F-4D97-AF65-F5344CB8AC3E}">
        <p14:creationId xmlns:p14="http://schemas.microsoft.com/office/powerpoint/2010/main" val="39673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03535BE0-2E11-44A4-8C8B-EB5AFA81AA71}" type="datetimeFigureOut">
              <a:rPr lang="en-CA" smtClean="0"/>
              <a:t>02/05/2016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0ACAAB6-026F-442A-8031-E79E1BE7EBC7}" type="slidenum">
              <a:rPr lang="en-CA" smtClean="0"/>
              <a:t>‹#›</a:t>
            </a:fld>
            <a:endParaRPr lang="en-CA"/>
          </a:p>
        </p:txBody>
      </p:sp>
    </p:spTree>
    <p:extLst>
      <p:ext uri="{BB962C8B-B14F-4D97-AF65-F5344CB8AC3E}">
        <p14:creationId xmlns:p14="http://schemas.microsoft.com/office/powerpoint/2010/main" val="2277585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03535BE0-2E11-44A4-8C8B-EB5AFA81AA71}" type="datetimeFigureOut">
              <a:rPr lang="en-CA" smtClean="0"/>
              <a:t>02/05/2016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0ACAAB6-026F-442A-8031-E79E1BE7EBC7}" type="slidenum">
              <a:rPr lang="en-CA" smtClean="0"/>
              <a:t>‹#›</a:t>
            </a:fld>
            <a:endParaRPr lang="en-CA"/>
          </a:p>
        </p:txBody>
      </p:sp>
    </p:spTree>
    <p:extLst>
      <p:ext uri="{BB962C8B-B14F-4D97-AF65-F5344CB8AC3E}">
        <p14:creationId xmlns:p14="http://schemas.microsoft.com/office/powerpoint/2010/main" val="244433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535BE0-2E11-44A4-8C8B-EB5AFA81AA71}" type="datetimeFigureOut">
              <a:rPr lang="en-CA" smtClean="0"/>
              <a:t>02/05/2016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0ACAAB6-026F-442A-8031-E79E1BE7EBC7}" type="slidenum">
              <a:rPr lang="en-CA" smtClean="0"/>
              <a:t>‹#›</a:t>
            </a:fld>
            <a:endParaRPr lang="en-CA"/>
          </a:p>
        </p:txBody>
      </p:sp>
    </p:spTree>
    <p:extLst>
      <p:ext uri="{BB962C8B-B14F-4D97-AF65-F5344CB8AC3E}">
        <p14:creationId xmlns:p14="http://schemas.microsoft.com/office/powerpoint/2010/main" val="1787139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535BE0-2E11-44A4-8C8B-EB5AFA81AA71}" type="datetimeFigureOut">
              <a:rPr lang="en-CA" smtClean="0"/>
              <a:t>02/05/2016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0ACAAB6-026F-442A-8031-E79E1BE7EBC7}" type="slidenum">
              <a:rPr lang="en-CA" smtClean="0"/>
              <a:t>‹#›</a:t>
            </a:fld>
            <a:endParaRPr lang="en-CA"/>
          </a:p>
        </p:txBody>
      </p:sp>
    </p:spTree>
    <p:extLst>
      <p:ext uri="{BB962C8B-B14F-4D97-AF65-F5344CB8AC3E}">
        <p14:creationId xmlns:p14="http://schemas.microsoft.com/office/powerpoint/2010/main" val="864921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535BE0-2E11-44A4-8C8B-EB5AFA81AA71}" type="datetimeFigureOut">
              <a:rPr lang="en-CA" smtClean="0"/>
              <a:t>02/05/2016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0ACAAB6-026F-442A-8031-E79E1BE7EBC7}" type="slidenum">
              <a:rPr lang="en-CA" smtClean="0"/>
              <a:t>‹#›</a:t>
            </a:fld>
            <a:endParaRPr lang="en-CA"/>
          </a:p>
        </p:txBody>
      </p:sp>
    </p:spTree>
    <p:extLst>
      <p:ext uri="{BB962C8B-B14F-4D97-AF65-F5344CB8AC3E}">
        <p14:creationId xmlns:p14="http://schemas.microsoft.com/office/powerpoint/2010/main" val="2190017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535BE0-2E11-44A4-8C8B-EB5AFA81AA71}" type="datetimeFigureOut">
              <a:rPr lang="en-CA" smtClean="0"/>
              <a:t>02/05/2016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ACAAB6-026F-442A-8031-E79E1BE7EBC7}" type="slidenum">
              <a:rPr lang="en-CA" smtClean="0"/>
              <a:t>‹#›</a:t>
            </a:fld>
            <a:endParaRPr lang="en-CA"/>
          </a:p>
        </p:txBody>
      </p:sp>
    </p:spTree>
    <p:extLst>
      <p:ext uri="{BB962C8B-B14F-4D97-AF65-F5344CB8AC3E}">
        <p14:creationId xmlns:p14="http://schemas.microsoft.com/office/powerpoint/2010/main" val="783323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Allegory and Metaphors in </a:t>
            </a:r>
            <a:r>
              <a:rPr lang="en-CA" i="1" dirty="0" smtClean="0"/>
              <a:t>Lord of the Flies</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3204061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“The Beast” might represent the imagined external threats that justify the loss of law and order or lost civil rights • Ex: Scapegoating in Nazi Germany or Demonizing the U.S. for the U.S.S.R. </a:t>
            </a:r>
            <a:endParaRPr lang="en-CA" dirty="0"/>
          </a:p>
        </p:txBody>
      </p:sp>
    </p:spTree>
    <p:extLst>
      <p:ext uri="{BB962C8B-B14F-4D97-AF65-F5344CB8AC3E}">
        <p14:creationId xmlns:p14="http://schemas.microsoft.com/office/powerpoint/2010/main" val="1133387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err="1" smtClean="0"/>
              <a:t>Samneric</a:t>
            </a:r>
            <a:r>
              <a:rPr lang="en-CA" dirty="0" smtClean="0"/>
              <a:t> represent members of society who have trouble “acting independently” and might change opinions or sides rapidly and without warning. They follow the strongest leader. </a:t>
            </a:r>
            <a:endParaRPr lang="en-CA" dirty="0"/>
          </a:p>
        </p:txBody>
      </p:sp>
    </p:spTree>
    <p:extLst>
      <p:ext uri="{BB962C8B-B14F-4D97-AF65-F5344CB8AC3E}">
        <p14:creationId xmlns:p14="http://schemas.microsoft.com/office/powerpoint/2010/main" val="3067744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err="1" smtClean="0"/>
              <a:t>FreudianFreudian</a:t>
            </a:r>
            <a:r>
              <a:rPr lang="en-CA" dirty="0" smtClean="0"/>
              <a:t> </a:t>
            </a:r>
            <a:r>
              <a:rPr lang="en-CA" dirty="0" err="1" smtClean="0"/>
              <a:t>AllegoryAllegory</a:t>
            </a:r>
            <a:r>
              <a:rPr lang="en-CA" dirty="0" smtClean="0"/>
              <a:t> • As a Freudian psychological allegory the characters in the novel personify the different aspects of the human psyche: the id, the super ego, and the ego. </a:t>
            </a:r>
            <a:endParaRPr lang="en-CA" dirty="0"/>
          </a:p>
        </p:txBody>
      </p:sp>
      <p:pic>
        <p:nvPicPr>
          <p:cNvPr id="1026" name="Picture 2" descr="http://www.simplypsychology.org/id-ego-supere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3719278"/>
            <a:ext cx="5976664" cy="3054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5178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Jack represents the “id”. This is the part of the unconscious mind that works always to gratify its own impulse. </a:t>
            </a:r>
          </a:p>
          <a:p>
            <a:r>
              <a:rPr lang="en-CA" dirty="0" smtClean="0"/>
              <a:t>Piggy is the “superego”. This is the part of the mind that seeks to control the impulsive behavior of the id. Piggy always reminds Ralph and the others of their responsibilities. </a:t>
            </a:r>
            <a:endParaRPr lang="en-CA" dirty="0"/>
          </a:p>
        </p:txBody>
      </p:sp>
    </p:spTree>
    <p:extLst>
      <p:ext uri="{BB962C8B-B14F-4D97-AF65-F5344CB8AC3E}">
        <p14:creationId xmlns:p14="http://schemas.microsoft.com/office/powerpoint/2010/main" val="2805294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2050" name="Picture 2" descr="https://encrypted-tbn0.gstatic.com/images?q=tbn:ANd9GcRH8OpprM3-PgyG-53QLEajjvHPjhOighr_gQj88FlEljYxqkD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22" y="1628800"/>
            <a:ext cx="9019945"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6848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ALLEGORY: “A story in which people, things and actions represent an idea or generalization about life; allegories often have a strong moral lesson. “ • Often, characters in allegories personify some abstract quality. </a:t>
            </a:r>
            <a:endParaRPr lang="en-CA" dirty="0"/>
          </a:p>
        </p:txBody>
      </p:sp>
    </p:spTree>
    <p:extLst>
      <p:ext uri="{BB962C8B-B14F-4D97-AF65-F5344CB8AC3E}">
        <p14:creationId xmlns:p14="http://schemas.microsoft.com/office/powerpoint/2010/main" val="2741848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20000"/>
          </a:bodyPr>
          <a:lstStyle/>
          <a:p>
            <a:r>
              <a:rPr lang="en-CA" dirty="0" smtClean="0"/>
              <a:t>Let's say that you wanted a way to explain your beliefs and other abstract ideas but you didn't want to express them directly. You may decide to tell a story that has deeper meaning beyond superficial details, a story that's more like a really long metaphor. You want to create a tale in which characters, plot and setting work together to symbolize situations found in real life. An </a:t>
            </a:r>
            <a:r>
              <a:rPr lang="en-CA" b="1" dirty="0" smtClean="0"/>
              <a:t>allegory</a:t>
            </a:r>
            <a:r>
              <a:rPr lang="en-CA" dirty="0" smtClean="0"/>
              <a:t> is one such literary device you could use to communicate your ideas. It would allow you to weave together themes and motifs to tell a story that allows for deeper interpretation. </a:t>
            </a:r>
            <a:endParaRPr lang="en-CA" dirty="0"/>
          </a:p>
        </p:txBody>
      </p:sp>
    </p:spTree>
    <p:extLst>
      <p:ext uri="{BB962C8B-B14F-4D97-AF65-F5344CB8AC3E}">
        <p14:creationId xmlns:p14="http://schemas.microsoft.com/office/powerpoint/2010/main" val="900072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20000"/>
          </a:bodyPr>
          <a:lstStyle/>
          <a:p>
            <a:r>
              <a:rPr lang="en-CA" dirty="0" smtClean="0"/>
              <a:t>Allegory is used in William Golding's classic novel </a:t>
            </a:r>
            <a:r>
              <a:rPr lang="en-CA" i="1" dirty="0" smtClean="0"/>
              <a:t>Lord of the Flies.</a:t>
            </a:r>
            <a:r>
              <a:rPr lang="en-CA" dirty="0" smtClean="0"/>
              <a:t> In this book, Golding's use of setting, plot and characters are much more than they seem; they all work together to convey a particular message. We are going to look at two widely accepted allegorical readings of </a:t>
            </a:r>
            <a:r>
              <a:rPr lang="en-CA" i="1" dirty="0" smtClean="0"/>
              <a:t>Lord of the Flies</a:t>
            </a:r>
            <a:r>
              <a:rPr lang="en-CA" dirty="0" smtClean="0"/>
              <a:t>: the story as a biblical allegory and as a geo-political one. As we will soon see, Golding is trying to teach us something about human nature as well as issue a dire warning. Let's turn first to the biblical allegory in </a:t>
            </a:r>
            <a:r>
              <a:rPr lang="en-CA" i="1" dirty="0" smtClean="0"/>
              <a:t>Lord of the Flies.</a:t>
            </a:r>
            <a:endParaRPr lang="en-CA" dirty="0"/>
          </a:p>
        </p:txBody>
      </p:sp>
    </p:spTree>
    <p:extLst>
      <p:ext uri="{BB962C8B-B14F-4D97-AF65-F5344CB8AC3E}">
        <p14:creationId xmlns:p14="http://schemas.microsoft.com/office/powerpoint/2010/main" val="601703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Political Allegory • As a political allegory we need only to look at the state of the world at the end of World War II. The world was divided into two camps the free world and the Soviet Union much like the camps of Ralph and Jack. </a:t>
            </a:r>
            <a:endParaRPr lang="en-CA" dirty="0"/>
          </a:p>
        </p:txBody>
      </p:sp>
    </p:spTree>
    <p:extLst>
      <p:ext uri="{BB962C8B-B14F-4D97-AF65-F5344CB8AC3E}">
        <p14:creationId xmlns:p14="http://schemas.microsoft.com/office/powerpoint/2010/main" val="4292873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In addition the postwar Cold War Era suffered from fears of atomic destruction. Lord of the Flies shows the world at the brink of atomic destruction. The novel serves as a warning to the leaders of the world. </a:t>
            </a:r>
            <a:endParaRPr lang="en-CA" dirty="0"/>
          </a:p>
        </p:txBody>
      </p:sp>
    </p:spTree>
    <p:extLst>
      <p:ext uri="{BB962C8B-B14F-4D97-AF65-F5344CB8AC3E}">
        <p14:creationId xmlns:p14="http://schemas.microsoft.com/office/powerpoint/2010/main" val="2448495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Ralph’s conch symbolizes power and authority, like a crown for a king or Excalibur to King Arthur.</a:t>
            </a:r>
          </a:p>
          <a:p>
            <a:r>
              <a:rPr lang="en-CA" dirty="0" smtClean="0"/>
              <a:t>The conch also symbolizes order and rule of law.</a:t>
            </a:r>
            <a:endParaRPr lang="en-CA" dirty="0"/>
          </a:p>
        </p:txBody>
      </p:sp>
    </p:spTree>
    <p:extLst>
      <p:ext uri="{BB962C8B-B14F-4D97-AF65-F5344CB8AC3E}">
        <p14:creationId xmlns:p14="http://schemas.microsoft.com/office/powerpoint/2010/main" val="115216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Piggy represents (in part) the position of Prime Minister – the intelligent advisor to the crown / king. • The “assemblies” represent governmental structure and debate, such as parliament. </a:t>
            </a:r>
            <a:endParaRPr lang="en-CA" dirty="0"/>
          </a:p>
        </p:txBody>
      </p:sp>
    </p:spTree>
    <p:extLst>
      <p:ext uri="{BB962C8B-B14F-4D97-AF65-F5344CB8AC3E}">
        <p14:creationId xmlns:p14="http://schemas.microsoft.com/office/powerpoint/2010/main" val="2453272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Jack and the choir represent, in part, the government / social organizations that maintain control, but that can also get out of control (military / religion). This may particularly reference the Nazis of WWII. </a:t>
            </a:r>
            <a:endParaRPr lang="en-CA" dirty="0"/>
          </a:p>
        </p:txBody>
      </p:sp>
    </p:spTree>
    <p:extLst>
      <p:ext uri="{BB962C8B-B14F-4D97-AF65-F5344CB8AC3E}">
        <p14:creationId xmlns:p14="http://schemas.microsoft.com/office/powerpoint/2010/main" val="3824182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616</Words>
  <Application>Microsoft Office PowerPoint</Application>
  <PresentationFormat>On-screen Show (4:3)</PresentationFormat>
  <Paragraphs>15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Allegory and Metaphors in Lord of the Flies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Allegory and Metaphors in Lord of the Flies</dc:title>
  <dc:creator>Lesley Neals</dc:creator>
  <cp:lastModifiedBy>Lesley Neals</cp:lastModifiedBy>
  <cp:revision>3</cp:revision>
  <dcterms:created xsi:type="dcterms:W3CDTF">2016-05-03T00:10:07Z</dcterms:created>
  <dcterms:modified xsi:type="dcterms:W3CDTF">2016-05-03T01:23:11Z</dcterms:modified>
</cp:coreProperties>
</file>