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3" r:id="rId4"/>
    <p:sldId id="266" r:id="rId5"/>
    <p:sldId id="264" r:id="rId6"/>
    <p:sldId id="259" r:id="rId7"/>
    <p:sldId id="260" r:id="rId8"/>
    <p:sldId id="265" r:id="rId9"/>
    <p:sldId id="262" r:id="rId10"/>
    <p:sldId id="268" r:id="rId11"/>
    <p:sldId id="258" r:id="rId12"/>
    <p:sldId id="261"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12D52-EB53-4E71-99FB-CE4CE509B8FA}" type="datetimeFigureOut">
              <a:rPr lang="en-CA" smtClean="0"/>
              <a:t>22/11/2015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89293-BEC9-4138-840D-16D80FFBAA79}" type="slidenum">
              <a:rPr lang="en-CA" smtClean="0"/>
              <a:t>‹#›</a:t>
            </a:fld>
            <a:endParaRPr lang="en-CA"/>
          </a:p>
        </p:txBody>
      </p:sp>
    </p:spTree>
    <p:extLst>
      <p:ext uri="{BB962C8B-B14F-4D97-AF65-F5344CB8AC3E}">
        <p14:creationId xmlns:p14="http://schemas.microsoft.com/office/powerpoint/2010/main" val="47322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FCAAAE9-8032-4F31-B74D-0B61E3CF0874}" type="datetime1">
              <a:rPr lang="en-CA" smtClean="0"/>
              <a:t>22/11/2015</a:t>
            </a:fld>
            <a:endParaRPr lang="en-CA"/>
          </a:p>
        </p:txBody>
      </p:sp>
      <p:sp>
        <p:nvSpPr>
          <p:cNvPr id="5" name="Footer Placeholder 4"/>
          <p:cNvSpPr>
            <a:spLocks noGrp="1"/>
          </p:cNvSpPr>
          <p:nvPr>
            <p:ph type="ftr" sz="quarter" idx="11"/>
          </p:nvPr>
        </p:nvSpPr>
        <p:spPr/>
        <p:txBody>
          <a:bodyPr/>
          <a:lstStyle/>
          <a:p>
            <a:r>
              <a:rPr lang="en-CA" smtClean="0"/>
              <a:t>"Hamlet" Act IV, i</a:t>
            </a:r>
            <a:endParaRPr lang="en-CA"/>
          </a:p>
        </p:txBody>
      </p:sp>
      <p:sp>
        <p:nvSpPr>
          <p:cNvPr id="6" name="Slide Number Placeholder 5"/>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207104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CD4BE8-BDFE-476D-B24D-503603B209C0}" type="datetime1">
              <a:rPr lang="en-CA" smtClean="0"/>
              <a:t>22/11/2015</a:t>
            </a:fld>
            <a:endParaRPr lang="en-CA"/>
          </a:p>
        </p:txBody>
      </p:sp>
      <p:sp>
        <p:nvSpPr>
          <p:cNvPr id="5" name="Footer Placeholder 4"/>
          <p:cNvSpPr>
            <a:spLocks noGrp="1"/>
          </p:cNvSpPr>
          <p:nvPr>
            <p:ph type="ftr" sz="quarter" idx="11"/>
          </p:nvPr>
        </p:nvSpPr>
        <p:spPr/>
        <p:txBody>
          <a:bodyPr/>
          <a:lstStyle/>
          <a:p>
            <a:r>
              <a:rPr lang="en-CA" smtClean="0"/>
              <a:t>"Hamlet" Act IV, i</a:t>
            </a:r>
            <a:endParaRPr lang="en-CA"/>
          </a:p>
        </p:txBody>
      </p:sp>
      <p:sp>
        <p:nvSpPr>
          <p:cNvPr id="6" name="Slide Number Placeholder 5"/>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394511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1DBE6A9-C8E3-4D53-BD9C-C323FF2BB66A}" type="datetime1">
              <a:rPr lang="en-CA" smtClean="0"/>
              <a:t>22/11/2015</a:t>
            </a:fld>
            <a:endParaRPr lang="en-CA"/>
          </a:p>
        </p:txBody>
      </p:sp>
      <p:sp>
        <p:nvSpPr>
          <p:cNvPr id="5" name="Footer Placeholder 4"/>
          <p:cNvSpPr>
            <a:spLocks noGrp="1"/>
          </p:cNvSpPr>
          <p:nvPr>
            <p:ph type="ftr" sz="quarter" idx="11"/>
          </p:nvPr>
        </p:nvSpPr>
        <p:spPr/>
        <p:txBody>
          <a:bodyPr/>
          <a:lstStyle/>
          <a:p>
            <a:r>
              <a:rPr lang="en-CA" smtClean="0"/>
              <a:t>"Hamlet" Act IV, i</a:t>
            </a:r>
            <a:endParaRPr lang="en-CA"/>
          </a:p>
        </p:txBody>
      </p:sp>
      <p:sp>
        <p:nvSpPr>
          <p:cNvPr id="6" name="Slide Number Placeholder 5"/>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227190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402230-A0B9-4AAD-9F97-3C13FEC050AC}" type="datetime1">
              <a:rPr lang="en-CA" smtClean="0"/>
              <a:t>22/11/2015</a:t>
            </a:fld>
            <a:endParaRPr lang="en-CA"/>
          </a:p>
        </p:txBody>
      </p:sp>
      <p:sp>
        <p:nvSpPr>
          <p:cNvPr id="5" name="Footer Placeholder 4"/>
          <p:cNvSpPr>
            <a:spLocks noGrp="1"/>
          </p:cNvSpPr>
          <p:nvPr>
            <p:ph type="ftr" sz="quarter" idx="11"/>
          </p:nvPr>
        </p:nvSpPr>
        <p:spPr/>
        <p:txBody>
          <a:bodyPr/>
          <a:lstStyle/>
          <a:p>
            <a:r>
              <a:rPr lang="en-CA" smtClean="0"/>
              <a:t>"Hamlet" Act IV, i</a:t>
            </a:r>
            <a:endParaRPr lang="en-CA"/>
          </a:p>
        </p:txBody>
      </p:sp>
      <p:sp>
        <p:nvSpPr>
          <p:cNvPr id="6" name="Slide Number Placeholder 5"/>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345878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7523A-C2B9-44F0-82CB-8BB2E6160518}" type="datetime1">
              <a:rPr lang="en-CA" smtClean="0"/>
              <a:t>22/11/2015</a:t>
            </a:fld>
            <a:endParaRPr lang="en-CA"/>
          </a:p>
        </p:txBody>
      </p:sp>
      <p:sp>
        <p:nvSpPr>
          <p:cNvPr id="5" name="Footer Placeholder 4"/>
          <p:cNvSpPr>
            <a:spLocks noGrp="1"/>
          </p:cNvSpPr>
          <p:nvPr>
            <p:ph type="ftr" sz="quarter" idx="11"/>
          </p:nvPr>
        </p:nvSpPr>
        <p:spPr/>
        <p:txBody>
          <a:bodyPr/>
          <a:lstStyle/>
          <a:p>
            <a:r>
              <a:rPr lang="en-CA" smtClean="0"/>
              <a:t>"Hamlet" Act IV, i</a:t>
            </a:r>
            <a:endParaRPr lang="en-CA"/>
          </a:p>
        </p:txBody>
      </p:sp>
      <p:sp>
        <p:nvSpPr>
          <p:cNvPr id="6" name="Slide Number Placeholder 5"/>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418687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BFE5FF8-2D6D-4886-B132-363092096151}" type="datetime1">
              <a:rPr lang="en-CA" smtClean="0"/>
              <a:t>22/11/2015</a:t>
            </a:fld>
            <a:endParaRPr lang="en-CA"/>
          </a:p>
        </p:txBody>
      </p:sp>
      <p:sp>
        <p:nvSpPr>
          <p:cNvPr id="6" name="Footer Placeholder 5"/>
          <p:cNvSpPr>
            <a:spLocks noGrp="1"/>
          </p:cNvSpPr>
          <p:nvPr>
            <p:ph type="ftr" sz="quarter" idx="11"/>
          </p:nvPr>
        </p:nvSpPr>
        <p:spPr/>
        <p:txBody>
          <a:bodyPr/>
          <a:lstStyle/>
          <a:p>
            <a:r>
              <a:rPr lang="en-CA" smtClean="0"/>
              <a:t>"Hamlet" Act IV, i</a:t>
            </a:r>
            <a:endParaRPr lang="en-CA"/>
          </a:p>
        </p:txBody>
      </p:sp>
      <p:sp>
        <p:nvSpPr>
          <p:cNvPr id="7" name="Slide Number Placeholder 6"/>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185452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980347B-F093-4AF1-981C-615BF205F6F2}" type="datetime1">
              <a:rPr lang="en-CA" smtClean="0"/>
              <a:t>22/11/2015</a:t>
            </a:fld>
            <a:endParaRPr lang="en-CA"/>
          </a:p>
        </p:txBody>
      </p:sp>
      <p:sp>
        <p:nvSpPr>
          <p:cNvPr id="8" name="Footer Placeholder 7"/>
          <p:cNvSpPr>
            <a:spLocks noGrp="1"/>
          </p:cNvSpPr>
          <p:nvPr>
            <p:ph type="ftr" sz="quarter" idx="11"/>
          </p:nvPr>
        </p:nvSpPr>
        <p:spPr/>
        <p:txBody>
          <a:bodyPr/>
          <a:lstStyle/>
          <a:p>
            <a:r>
              <a:rPr lang="en-CA" smtClean="0"/>
              <a:t>"Hamlet" Act IV, i</a:t>
            </a:r>
            <a:endParaRPr lang="en-CA"/>
          </a:p>
        </p:txBody>
      </p:sp>
      <p:sp>
        <p:nvSpPr>
          <p:cNvPr id="9" name="Slide Number Placeholder 8"/>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226165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4EA0B9C-7610-49B8-8B56-1A411150F1B4}" type="datetime1">
              <a:rPr lang="en-CA" smtClean="0"/>
              <a:t>22/11/2015</a:t>
            </a:fld>
            <a:endParaRPr lang="en-CA"/>
          </a:p>
        </p:txBody>
      </p:sp>
      <p:sp>
        <p:nvSpPr>
          <p:cNvPr id="4" name="Footer Placeholder 3"/>
          <p:cNvSpPr>
            <a:spLocks noGrp="1"/>
          </p:cNvSpPr>
          <p:nvPr>
            <p:ph type="ftr" sz="quarter" idx="11"/>
          </p:nvPr>
        </p:nvSpPr>
        <p:spPr/>
        <p:txBody>
          <a:bodyPr/>
          <a:lstStyle/>
          <a:p>
            <a:r>
              <a:rPr lang="en-CA" smtClean="0"/>
              <a:t>"Hamlet" Act IV, i</a:t>
            </a:r>
            <a:endParaRPr lang="en-CA"/>
          </a:p>
        </p:txBody>
      </p:sp>
      <p:sp>
        <p:nvSpPr>
          <p:cNvPr id="5" name="Slide Number Placeholder 4"/>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88412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1CE06-367B-436C-BC14-98A0B928BE2F}" type="datetime1">
              <a:rPr lang="en-CA" smtClean="0"/>
              <a:t>22/11/2015</a:t>
            </a:fld>
            <a:endParaRPr lang="en-CA"/>
          </a:p>
        </p:txBody>
      </p:sp>
      <p:sp>
        <p:nvSpPr>
          <p:cNvPr id="3" name="Footer Placeholder 2"/>
          <p:cNvSpPr>
            <a:spLocks noGrp="1"/>
          </p:cNvSpPr>
          <p:nvPr>
            <p:ph type="ftr" sz="quarter" idx="11"/>
          </p:nvPr>
        </p:nvSpPr>
        <p:spPr/>
        <p:txBody>
          <a:bodyPr/>
          <a:lstStyle/>
          <a:p>
            <a:r>
              <a:rPr lang="en-CA" smtClean="0"/>
              <a:t>"Hamlet" Act IV, i</a:t>
            </a:r>
            <a:endParaRPr lang="en-CA"/>
          </a:p>
        </p:txBody>
      </p:sp>
      <p:sp>
        <p:nvSpPr>
          <p:cNvPr id="4" name="Slide Number Placeholder 3"/>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146324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F43D6-743D-4116-9439-5FF03E0D1F58}" type="datetime1">
              <a:rPr lang="en-CA" smtClean="0"/>
              <a:t>22/11/2015</a:t>
            </a:fld>
            <a:endParaRPr lang="en-CA"/>
          </a:p>
        </p:txBody>
      </p:sp>
      <p:sp>
        <p:nvSpPr>
          <p:cNvPr id="6" name="Footer Placeholder 5"/>
          <p:cNvSpPr>
            <a:spLocks noGrp="1"/>
          </p:cNvSpPr>
          <p:nvPr>
            <p:ph type="ftr" sz="quarter" idx="11"/>
          </p:nvPr>
        </p:nvSpPr>
        <p:spPr/>
        <p:txBody>
          <a:bodyPr/>
          <a:lstStyle/>
          <a:p>
            <a:r>
              <a:rPr lang="en-CA" smtClean="0"/>
              <a:t>"Hamlet" Act IV, i</a:t>
            </a:r>
            <a:endParaRPr lang="en-CA"/>
          </a:p>
        </p:txBody>
      </p:sp>
      <p:sp>
        <p:nvSpPr>
          <p:cNvPr id="7" name="Slide Number Placeholder 6"/>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76007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5B145-FE55-4B20-8E5B-007ED494C8EC}" type="datetime1">
              <a:rPr lang="en-CA" smtClean="0"/>
              <a:t>22/11/2015</a:t>
            </a:fld>
            <a:endParaRPr lang="en-CA"/>
          </a:p>
        </p:txBody>
      </p:sp>
      <p:sp>
        <p:nvSpPr>
          <p:cNvPr id="6" name="Footer Placeholder 5"/>
          <p:cNvSpPr>
            <a:spLocks noGrp="1"/>
          </p:cNvSpPr>
          <p:nvPr>
            <p:ph type="ftr" sz="quarter" idx="11"/>
          </p:nvPr>
        </p:nvSpPr>
        <p:spPr/>
        <p:txBody>
          <a:bodyPr/>
          <a:lstStyle/>
          <a:p>
            <a:r>
              <a:rPr lang="en-CA" smtClean="0"/>
              <a:t>"Hamlet" Act IV, i</a:t>
            </a:r>
            <a:endParaRPr lang="en-CA"/>
          </a:p>
        </p:txBody>
      </p:sp>
      <p:sp>
        <p:nvSpPr>
          <p:cNvPr id="7" name="Slide Number Placeholder 6"/>
          <p:cNvSpPr>
            <a:spLocks noGrp="1"/>
          </p:cNvSpPr>
          <p:nvPr>
            <p:ph type="sldNum" sz="quarter" idx="12"/>
          </p:nvPr>
        </p:nvSpPr>
        <p:spPr/>
        <p:txBody>
          <a:bodyPr/>
          <a:lstStyle/>
          <a:p>
            <a:fld id="{9B3C2518-1B08-43B7-A6B4-63A168B114E7}" type="slidenum">
              <a:rPr lang="en-CA" smtClean="0"/>
              <a:t>‹#›</a:t>
            </a:fld>
            <a:endParaRPr lang="en-CA"/>
          </a:p>
        </p:txBody>
      </p:sp>
    </p:spTree>
    <p:extLst>
      <p:ext uri="{BB962C8B-B14F-4D97-AF65-F5344CB8AC3E}">
        <p14:creationId xmlns:p14="http://schemas.microsoft.com/office/powerpoint/2010/main" val="335112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364C-2A7B-4DA4-8E9B-A6C8B98891D8}" type="datetime1">
              <a:rPr lang="en-CA" smtClean="0"/>
              <a:t>22/11/2015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"Hamlet" Act IV, i</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C2518-1B08-43B7-A6B4-63A168B114E7}" type="slidenum">
              <a:rPr lang="en-CA" smtClean="0"/>
              <a:t>‹#›</a:t>
            </a:fld>
            <a:endParaRPr lang="en-CA"/>
          </a:p>
        </p:txBody>
      </p:sp>
    </p:spTree>
    <p:extLst>
      <p:ext uri="{BB962C8B-B14F-4D97-AF65-F5344CB8AC3E}">
        <p14:creationId xmlns:p14="http://schemas.microsoft.com/office/powerpoint/2010/main" val="354258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
        <p:nvSpPr>
          <p:cNvPr id="4" name="Footer Placeholder 3"/>
          <p:cNvSpPr>
            <a:spLocks noGrp="1"/>
          </p:cNvSpPr>
          <p:nvPr>
            <p:ph type="ftr" sz="quarter" idx="11"/>
          </p:nvPr>
        </p:nvSpPr>
        <p:spPr/>
        <p:txBody>
          <a:bodyPr/>
          <a:lstStyle/>
          <a:p>
            <a:r>
              <a:rPr lang="en-CA" smtClean="0"/>
              <a:t>"Hamlet" Act IV, i</a:t>
            </a:r>
            <a:endParaRPr lang="en-CA"/>
          </a:p>
        </p:txBody>
      </p:sp>
    </p:spTree>
    <p:extLst>
      <p:ext uri="{BB962C8B-B14F-4D97-AF65-F5344CB8AC3E}">
        <p14:creationId xmlns:p14="http://schemas.microsoft.com/office/powerpoint/2010/main" val="224876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0"/>
            <a:ext cx="9144000" cy="706090"/>
          </a:xfrm>
        </p:spPr>
        <p:txBody>
          <a:bodyPr>
            <a:noAutofit/>
          </a:bodyPr>
          <a:lstStyle/>
          <a:p>
            <a:r>
              <a:rPr lang="en-CA" sz="3600" dirty="0" smtClean="0">
                <a:latin typeface="Georgia" panose="02040502050405020303" pitchFamily="18" charset="0"/>
              </a:rPr>
              <a:t>Was there meaning to her choice of flowers?</a:t>
            </a:r>
            <a:endParaRPr lang="en-CA" sz="3600" dirty="0">
              <a:latin typeface="Georgia" panose="02040502050405020303" pitchFamily="18" charset="0"/>
            </a:endParaRPr>
          </a:p>
        </p:txBody>
      </p:sp>
      <p:sp>
        <p:nvSpPr>
          <p:cNvPr id="3" name="Content Placeholder 2"/>
          <p:cNvSpPr>
            <a:spLocks noGrp="1"/>
          </p:cNvSpPr>
          <p:nvPr>
            <p:ph sz="half" idx="1"/>
          </p:nvPr>
        </p:nvSpPr>
        <p:spPr>
          <a:xfrm>
            <a:off x="179512" y="764704"/>
            <a:ext cx="5184576" cy="5472608"/>
          </a:xfrm>
        </p:spPr>
        <p:txBody>
          <a:bodyPr>
            <a:noAutofit/>
          </a:bodyPr>
          <a:lstStyle/>
          <a:p>
            <a:r>
              <a:rPr lang="en-CA" sz="2400" i="1" dirty="0" smtClean="0">
                <a:latin typeface="Times New Roman" panose="02020603050405020304" pitchFamily="18" charset="0"/>
                <a:cs typeface="Times New Roman" panose="02020603050405020304" pitchFamily="18" charset="0"/>
              </a:rPr>
              <a:t>Rue</a:t>
            </a:r>
            <a:r>
              <a:rPr lang="en-CA" sz="2400" dirty="0" smtClean="0">
                <a:latin typeface="Times New Roman" panose="02020603050405020304" pitchFamily="18" charset="0"/>
                <a:cs typeface="Times New Roman" panose="02020603050405020304" pitchFamily="18" charset="0"/>
              </a:rPr>
              <a:t> and </a:t>
            </a:r>
            <a:r>
              <a:rPr lang="en-CA" sz="2400" i="1" dirty="0" smtClean="0">
                <a:latin typeface="Times New Roman" panose="02020603050405020304" pitchFamily="18" charset="0"/>
                <a:cs typeface="Times New Roman" panose="02020603050405020304" pitchFamily="18" charset="0"/>
              </a:rPr>
              <a:t>Wormwood</a:t>
            </a:r>
            <a:r>
              <a:rPr lang="en-CA" sz="2400" dirty="0" smtClean="0">
                <a:latin typeface="Times New Roman" panose="02020603050405020304" pitchFamily="18" charset="0"/>
                <a:cs typeface="Times New Roman" panose="02020603050405020304" pitchFamily="18" charset="0"/>
              </a:rPr>
              <a:t> used for centuries in abortion “recipes”</a:t>
            </a:r>
          </a:p>
          <a:p>
            <a:pPr marL="0" indent="0">
              <a:buNone/>
            </a:pPr>
            <a:endParaRPr lang="en-CA" sz="2400" dirty="0" smtClean="0">
              <a:latin typeface="Times New Roman" panose="02020603050405020304" pitchFamily="18" charset="0"/>
              <a:cs typeface="Times New Roman" panose="02020603050405020304" pitchFamily="18" charset="0"/>
            </a:endParaRPr>
          </a:p>
          <a:p>
            <a:r>
              <a:rPr lang="en-CA" sz="2400" b="1" dirty="0" smtClean="0">
                <a:latin typeface="Times New Roman" panose="02020603050405020304" pitchFamily="18" charset="0"/>
                <a:cs typeface="Times New Roman" panose="02020603050405020304" pitchFamily="18" charset="0"/>
              </a:rPr>
              <a:t>Hamlet – Rosemary</a:t>
            </a:r>
            <a:r>
              <a:rPr lang="en-CA" sz="2400" dirty="0" smtClean="0">
                <a:latin typeface="Times New Roman" panose="02020603050405020304" pitchFamily="18" charset="0"/>
                <a:cs typeface="Times New Roman" panose="02020603050405020304" pitchFamily="18" charset="0"/>
              </a:rPr>
              <a:t> (remembrance, and was distributed and worn at weddings, as well as at funerals)</a:t>
            </a:r>
          </a:p>
          <a:p>
            <a:r>
              <a:rPr lang="en-CA" sz="2400" b="1" dirty="0" smtClean="0">
                <a:latin typeface="Times New Roman" panose="02020603050405020304" pitchFamily="18" charset="0"/>
                <a:cs typeface="Times New Roman" panose="02020603050405020304" pitchFamily="18" charset="0"/>
              </a:rPr>
              <a:t>Laertes – Pansies </a:t>
            </a:r>
            <a:r>
              <a:rPr lang="en-CA" sz="2400" dirty="0" smtClean="0">
                <a:latin typeface="Times New Roman" panose="02020603050405020304" pitchFamily="18" charset="0"/>
                <a:cs typeface="Times New Roman" panose="02020603050405020304" pitchFamily="18" charset="0"/>
              </a:rPr>
              <a:t>(Melancholy </a:t>
            </a:r>
            <a:r>
              <a:rPr lang="en-CA" sz="2400" b="1" dirty="0" smtClean="0">
                <a:solidFill>
                  <a:srgbClr val="FFC000"/>
                </a:solidFill>
                <a:latin typeface="Times New Roman" panose="02020603050405020304" pitchFamily="18" charset="0"/>
                <a:cs typeface="Times New Roman" panose="02020603050405020304" pitchFamily="18" charset="0"/>
              </a:rPr>
              <a:t>(too much yellow bile?) </a:t>
            </a:r>
            <a:r>
              <a:rPr lang="en-CA" sz="2400" dirty="0" smtClean="0">
                <a:latin typeface="Times New Roman" panose="02020603050405020304" pitchFamily="18" charset="0"/>
                <a:cs typeface="Times New Roman" panose="02020603050405020304" pitchFamily="18" charset="0"/>
              </a:rPr>
              <a:t>symbol of thought, of pensiveness, and of grief)</a:t>
            </a:r>
            <a:endParaRPr lang="en-CA" sz="2400" b="1" dirty="0" smtClean="0">
              <a:solidFill>
                <a:srgbClr val="FFC000"/>
              </a:solidFill>
              <a:latin typeface="Times New Roman" panose="02020603050405020304" pitchFamily="18" charset="0"/>
              <a:cs typeface="Times New Roman" panose="02020603050405020304" pitchFamily="18" charset="0"/>
            </a:endParaRPr>
          </a:p>
          <a:p>
            <a:r>
              <a:rPr lang="en-CA" sz="2400" b="1" dirty="0" smtClean="0">
                <a:latin typeface="Times New Roman" panose="02020603050405020304" pitchFamily="18" charset="0"/>
                <a:cs typeface="Times New Roman" panose="02020603050405020304" pitchFamily="18" charset="0"/>
              </a:rPr>
              <a:t>Claudius – Fennel </a:t>
            </a:r>
            <a:r>
              <a:rPr lang="en-CA" sz="2400" dirty="0" smtClean="0">
                <a:latin typeface="Times New Roman" panose="02020603050405020304" pitchFamily="18" charset="0"/>
                <a:cs typeface="Times New Roman" panose="02020603050405020304" pitchFamily="18" charset="0"/>
              </a:rPr>
              <a:t>(flattery, or cajolery and deceit) </a:t>
            </a:r>
            <a:r>
              <a:rPr lang="en-CA" sz="2400" b="1" dirty="0" smtClean="0">
                <a:latin typeface="Times New Roman" panose="02020603050405020304" pitchFamily="18" charset="0"/>
                <a:cs typeface="Times New Roman" panose="02020603050405020304" pitchFamily="18" charset="0"/>
              </a:rPr>
              <a:t>&amp; Columbines </a:t>
            </a:r>
            <a:r>
              <a:rPr lang="en-CA" sz="2400" dirty="0" smtClean="0">
                <a:latin typeface="Times New Roman" panose="02020603050405020304" pitchFamily="18" charset="0"/>
                <a:cs typeface="Times New Roman" panose="02020603050405020304" pitchFamily="18" charset="0"/>
              </a:rPr>
              <a:t>(ingratitude)</a:t>
            </a:r>
          </a:p>
          <a:p>
            <a:r>
              <a:rPr lang="en-CA" sz="2400" b="1" dirty="0" smtClean="0">
                <a:latin typeface="Times New Roman" panose="02020603050405020304" pitchFamily="18" charset="0"/>
                <a:cs typeface="Times New Roman" panose="02020603050405020304" pitchFamily="18" charset="0"/>
              </a:rPr>
              <a:t>Gertrude – Rue </a:t>
            </a:r>
            <a:r>
              <a:rPr lang="en-CA" sz="2400" dirty="0" smtClean="0">
                <a:latin typeface="Times New Roman" panose="02020603050405020304" pitchFamily="18" charset="0"/>
                <a:cs typeface="Times New Roman" panose="02020603050405020304" pitchFamily="18" charset="0"/>
              </a:rPr>
              <a:t>(repentance)</a:t>
            </a:r>
            <a:endParaRPr lang="en-CA" sz="24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CA" smtClean="0"/>
              <a:t>"Hamlet" Act IV, v</a:t>
            </a:r>
            <a:endParaRPr lang="en-CA"/>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908719"/>
            <a:ext cx="3396386" cy="578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47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dirty="0" smtClean="0"/>
              <a:t>[…] poor Ophelia</a:t>
            </a:r>
            <a:br>
              <a:rPr lang="en-CA" dirty="0" smtClean="0"/>
            </a:br>
            <a:r>
              <a:rPr lang="en-CA" dirty="0" smtClean="0"/>
              <a:t>Divided from herself and her fair judgment,</a:t>
            </a:r>
            <a:br>
              <a:rPr lang="en-CA" dirty="0" smtClean="0"/>
            </a:br>
            <a:r>
              <a:rPr lang="en-CA" dirty="0" smtClean="0"/>
              <a:t>Without the which we are pictures or mere beasts; </a:t>
            </a:r>
            <a:br>
              <a:rPr lang="en-CA" dirty="0" smtClean="0"/>
            </a:br>
            <a:r>
              <a:rPr lang="en-CA" dirty="0" smtClean="0"/>
              <a:t>(4.5.91-93)</a:t>
            </a:r>
            <a:endParaRPr lang="en-CA" dirty="0"/>
          </a:p>
        </p:txBody>
      </p:sp>
      <p:sp>
        <p:nvSpPr>
          <p:cNvPr id="4" name="Footer Placeholder 3"/>
          <p:cNvSpPr>
            <a:spLocks noGrp="1"/>
          </p:cNvSpPr>
          <p:nvPr>
            <p:ph type="ftr" sz="quarter" idx="11"/>
          </p:nvPr>
        </p:nvSpPr>
        <p:spPr/>
        <p:txBody>
          <a:bodyPr/>
          <a:lstStyle/>
          <a:p>
            <a:r>
              <a:rPr lang="en-CA" smtClean="0"/>
              <a:t>"Hamlet" Act IV, i</a:t>
            </a:r>
            <a:endParaRPr lang="en-CA"/>
          </a:p>
        </p:txBody>
      </p:sp>
    </p:spTree>
    <p:extLst>
      <p:ext uri="{BB962C8B-B14F-4D97-AF65-F5344CB8AC3E}">
        <p14:creationId xmlns:p14="http://schemas.microsoft.com/office/powerpoint/2010/main" val="57134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CA" dirty="0" smtClean="0">
                <a:latin typeface="Georgia" panose="02040502050405020303" pitchFamily="18" charset="0"/>
              </a:rPr>
              <a:t>Ophelia’s Death</a:t>
            </a:r>
            <a:endParaRPr lang="en-CA" dirty="0">
              <a:latin typeface="Georgia" panose="02040502050405020303" pitchFamily="18" charset="0"/>
            </a:endParaRPr>
          </a:p>
        </p:txBody>
      </p:sp>
      <p:sp>
        <p:nvSpPr>
          <p:cNvPr id="3" name="Content Placeholder 2"/>
          <p:cNvSpPr>
            <a:spLocks noGrp="1"/>
          </p:cNvSpPr>
          <p:nvPr>
            <p:ph sz="half" idx="1"/>
          </p:nvPr>
        </p:nvSpPr>
        <p:spPr>
          <a:xfrm>
            <a:off x="179512" y="1196752"/>
            <a:ext cx="4316288" cy="4929411"/>
          </a:xfrm>
        </p:spPr>
        <p:txBody>
          <a:bodyPr>
            <a:noAutofit/>
          </a:bodyPr>
          <a:lstStyle/>
          <a:p>
            <a:r>
              <a:rPr lang="en-CA" sz="1600" dirty="0" smtClean="0"/>
              <a:t>QUEEN</a:t>
            </a:r>
            <a:br>
              <a:rPr lang="en-CA" sz="1600" dirty="0" smtClean="0"/>
            </a:br>
            <a:r>
              <a:rPr lang="en-CA" sz="1600" dirty="0" smtClean="0"/>
              <a:t>There on the pendent boughs her coronet weeds</a:t>
            </a:r>
            <a:br>
              <a:rPr lang="en-CA" sz="1600" dirty="0" smtClean="0"/>
            </a:br>
            <a:r>
              <a:rPr lang="en-CA" sz="1600" dirty="0" err="1" smtClean="0"/>
              <a:t>Clamb'ring</a:t>
            </a:r>
            <a:r>
              <a:rPr lang="en-CA" sz="1600" dirty="0" smtClean="0"/>
              <a:t> to hang, an envious sliver broke,</a:t>
            </a:r>
            <a:br>
              <a:rPr lang="en-CA" sz="1600" dirty="0" smtClean="0"/>
            </a:br>
            <a:r>
              <a:rPr lang="en-CA" sz="1600" dirty="0" smtClean="0"/>
              <a:t>When down her weedy trophies and herself</a:t>
            </a:r>
            <a:br>
              <a:rPr lang="en-CA" sz="1600" dirty="0" smtClean="0"/>
            </a:br>
            <a:r>
              <a:rPr lang="en-CA" sz="1600" dirty="0" smtClean="0"/>
              <a:t>Fell in the weeping brook. Her clothes spread wide,</a:t>
            </a:r>
            <a:br>
              <a:rPr lang="en-CA" sz="1600" dirty="0" smtClean="0"/>
            </a:br>
            <a:r>
              <a:rPr lang="en-CA" sz="1600" dirty="0" smtClean="0"/>
              <a:t>And mermaid-like, awhile they bore her up,</a:t>
            </a:r>
            <a:br>
              <a:rPr lang="en-CA" sz="1600" dirty="0" smtClean="0"/>
            </a:br>
            <a:r>
              <a:rPr lang="en-CA" sz="1600" dirty="0" smtClean="0"/>
              <a:t>Which time she chanted snatches of old lauds,</a:t>
            </a:r>
            <a:br>
              <a:rPr lang="en-CA" sz="1600" dirty="0" smtClean="0"/>
            </a:br>
            <a:r>
              <a:rPr lang="en-CA" sz="1600" dirty="0" smtClean="0"/>
              <a:t>As one incapable of her own distress</a:t>
            </a:r>
            <a:br>
              <a:rPr lang="en-CA" sz="1600" dirty="0" smtClean="0"/>
            </a:br>
            <a:r>
              <a:rPr lang="en-CA" sz="1600" dirty="0" smtClean="0"/>
              <a:t>Or like a creature native and endued</a:t>
            </a:r>
            <a:br>
              <a:rPr lang="en-CA" sz="1600" dirty="0" smtClean="0"/>
            </a:br>
            <a:r>
              <a:rPr lang="en-CA" sz="1600" dirty="0" smtClean="0"/>
              <a:t>Unto that element. But long it could not be</a:t>
            </a:r>
            <a:br>
              <a:rPr lang="en-CA" sz="1600" dirty="0" smtClean="0"/>
            </a:br>
            <a:r>
              <a:rPr lang="en-CA" sz="1600" dirty="0" smtClean="0"/>
              <a:t>Till that her garments, heavy with their drink,</a:t>
            </a:r>
            <a:br>
              <a:rPr lang="en-CA" sz="1600" dirty="0" smtClean="0"/>
            </a:br>
            <a:r>
              <a:rPr lang="en-CA" sz="1600" dirty="0" err="1" smtClean="0"/>
              <a:t>Pull'd</a:t>
            </a:r>
            <a:r>
              <a:rPr lang="en-CA" sz="1600" dirty="0" smtClean="0"/>
              <a:t> the poor wretch from her melodious lay</a:t>
            </a:r>
            <a:br>
              <a:rPr lang="en-CA" sz="1600" dirty="0" smtClean="0"/>
            </a:br>
            <a:r>
              <a:rPr lang="en-CA" sz="1600" dirty="0" smtClean="0"/>
              <a:t>To muddy death.</a:t>
            </a:r>
            <a:br>
              <a:rPr lang="en-CA" sz="1600" dirty="0" smtClean="0"/>
            </a:br>
            <a:r>
              <a:rPr lang="en-CA" sz="1600" dirty="0" smtClean="0"/>
              <a:t>(4.7.197-208)</a:t>
            </a:r>
            <a:endParaRPr lang="en-CA" sz="1600" dirty="0"/>
          </a:p>
        </p:txBody>
      </p:sp>
      <p:sp>
        <p:nvSpPr>
          <p:cNvPr id="4" name="Content Placeholder 3"/>
          <p:cNvSpPr>
            <a:spLocks noGrp="1"/>
          </p:cNvSpPr>
          <p:nvPr>
            <p:ph sz="half" idx="2"/>
          </p:nvPr>
        </p:nvSpPr>
        <p:spPr>
          <a:xfrm>
            <a:off x="4648200" y="980728"/>
            <a:ext cx="4495800" cy="5145435"/>
          </a:xfrm>
        </p:spPr>
        <p:txBody>
          <a:bodyPr>
            <a:normAutofit fontScale="92500" lnSpcReduction="10000"/>
          </a:bodyPr>
          <a:lstStyle/>
          <a:p>
            <a:r>
              <a:rPr lang="en-CA" dirty="0" smtClean="0"/>
              <a:t>Why/how does the queen know so much about what she looked like when Ophelia was drowning?</a:t>
            </a:r>
          </a:p>
          <a:p>
            <a:endParaRPr lang="en-CA" dirty="0"/>
          </a:p>
          <a:p>
            <a:endParaRPr lang="en-CA" dirty="0" smtClean="0"/>
          </a:p>
          <a:p>
            <a:pPr marL="0" indent="0">
              <a:buNone/>
            </a:pPr>
            <a:endParaRPr lang="en-CA" dirty="0"/>
          </a:p>
          <a:p>
            <a:r>
              <a:rPr lang="en-CA" dirty="0" smtClean="0"/>
              <a:t>What qualities does Gertrude associate with Ophelia’s drowning? What does this lead us to believe her perception of death is?</a:t>
            </a:r>
            <a:endParaRPr lang="en-CA" dirty="0"/>
          </a:p>
        </p:txBody>
      </p:sp>
      <p:sp>
        <p:nvSpPr>
          <p:cNvPr id="5" name="Footer Placeholder 4"/>
          <p:cNvSpPr>
            <a:spLocks noGrp="1"/>
          </p:cNvSpPr>
          <p:nvPr>
            <p:ph type="ftr" sz="quarter" idx="11"/>
          </p:nvPr>
        </p:nvSpPr>
        <p:spPr/>
        <p:txBody>
          <a:bodyPr/>
          <a:lstStyle/>
          <a:p>
            <a:r>
              <a:rPr lang="en-CA" smtClean="0"/>
              <a:t>"Hamlet" Act IV, i</a:t>
            </a:r>
            <a:endParaRPr lang="en-CA"/>
          </a:p>
        </p:txBody>
      </p:sp>
    </p:spTree>
    <p:extLst>
      <p:ext uri="{BB962C8B-B14F-4D97-AF65-F5344CB8AC3E}">
        <p14:creationId xmlns:p14="http://schemas.microsoft.com/office/powerpoint/2010/main" val="46171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9512" y="-209"/>
            <a:ext cx="8686800" cy="836921"/>
          </a:xfrm>
        </p:spPr>
        <p:txBody>
          <a:bodyPr>
            <a:noAutofit/>
          </a:bodyPr>
          <a:lstStyle/>
          <a:p>
            <a:r>
              <a:rPr lang="en-CA" sz="3200" dirty="0" smtClean="0">
                <a:latin typeface="Georgia" panose="02040502050405020303" pitchFamily="18" charset="0"/>
              </a:rPr>
              <a:t>Madness from Patriarchal Pressures and Abuse</a:t>
            </a:r>
            <a:endParaRPr lang="en-CA" sz="3200" dirty="0">
              <a:latin typeface="Georgia" panose="02040502050405020303" pitchFamily="18" charset="0"/>
            </a:endParaRPr>
          </a:p>
        </p:txBody>
      </p:sp>
      <p:sp>
        <p:nvSpPr>
          <p:cNvPr id="9" name="Content Placeholder 8"/>
          <p:cNvSpPr>
            <a:spLocks noGrp="1"/>
          </p:cNvSpPr>
          <p:nvPr>
            <p:ph sz="half" idx="1"/>
          </p:nvPr>
        </p:nvSpPr>
        <p:spPr>
          <a:xfrm>
            <a:off x="107504" y="1052736"/>
            <a:ext cx="5400600" cy="5184576"/>
          </a:xfrm>
        </p:spPr>
        <p:txBody>
          <a:bodyPr>
            <a:normAutofit lnSpcReduction="10000"/>
          </a:bodyPr>
          <a:lstStyle/>
          <a:p>
            <a:r>
              <a:rPr lang="en-CA" dirty="0" smtClean="0">
                <a:latin typeface="Times New Roman" panose="02020603050405020304" pitchFamily="18" charset="0"/>
                <a:cs typeface="Times New Roman" panose="02020603050405020304" pitchFamily="18" charset="0"/>
              </a:rPr>
              <a:t>Passive death – falls in the water and </a:t>
            </a:r>
            <a:r>
              <a:rPr lang="en-CA" i="1" dirty="0" smtClean="0">
                <a:latin typeface="Times New Roman" panose="02020603050405020304" pitchFamily="18" charset="0"/>
                <a:cs typeface="Times New Roman" panose="02020603050405020304" pitchFamily="18" charset="0"/>
              </a:rPr>
              <a:t>neglects</a:t>
            </a:r>
            <a:r>
              <a:rPr lang="en-CA" dirty="0" smtClean="0">
                <a:latin typeface="Times New Roman" panose="02020603050405020304" pitchFamily="18" charset="0"/>
                <a:cs typeface="Times New Roman" panose="02020603050405020304" pitchFamily="18" charset="0"/>
              </a:rPr>
              <a:t> to save herself.</a:t>
            </a:r>
          </a:p>
          <a:p>
            <a:pPr marL="0" indent="0">
              <a:buNone/>
            </a:pPr>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“garments” pull her down…another “something” telling her what to do…</a:t>
            </a:r>
          </a:p>
          <a:p>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“native” creature of the water…dead is natural?</a:t>
            </a:r>
          </a:p>
          <a:p>
            <a:pPr marL="0" indent="0">
              <a:buNone/>
            </a:pPr>
            <a:r>
              <a:rPr lang="en-CA" dirty="0" smtClean="0">
                <a:latin typeface="Times New Roman" panose="02020603050405020304" pitchFamily="18" charset="0"/>
                <a:cs typeface="Times New Roman" panose="02020603050405020304" pitchFamily="18" charset="0"/>
              </a:rPr>
              <a:t>- What role does this leave for women at court?</a:t>
            </a:r>
            <a:endParaRPr lang="en-CA"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CA" smtClean="0"/>
              <a:t>"Hamlet" Act IV, i</a:t>
            </a:r>
            <a:endParaRPr lang="en-CA"/>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0152" y="1124744"/>
            <a:ext cx="2988566" cy="507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00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296144"/>
          </a:xfrm>
        </p:spPr>
        <p:txBody>
          <a:bodyPr>
            <a:normAutofit fontScale="90000"/>
          </a:bodyPr>
          <a:lstStyle/>
          <a:p>
            <a:r>
              <a:rPr lang="en-CA" sz="4000" dirty="0" smtClean="0">
                <a:latin typeface="Georgia" panose="02040502050405020303" pitchFamily="18" charset="0"/>
              </a:rPr>
              <a:t>Gertrude’s Betrayal and Allegiance</a:t>
            </a:r>
            <a:r>
              <a:rPr lang="en-CA" sz="3600" dirty="0" smtClean="0">
                <a:latin typeface="Georgia" panose="02040502050405020303" pitchFamily="18" charset="0"/>
              </a:rPr>
              <a:t/>
            </a:r>
            <a:br>
              <a:rPr lang="en-CA" sz="3600" dirty="0" smtClean="0">
                <a:latin typeface="Georgia" panose="02040502050405020303" pitchFamily="18" charset="0"/>
              </a:rPr>
            </a:br>
            <a:r>
              <a:rPr lang="en-CA" sz="1300" dirty="0" smtClean="0">
                <a:latin typeface="Georgia" panose="02040502050405020303" pitchFamily="18" charset="0"/>
              </a:rPr>
              <a:t> </a:t>
            </a:r>
            <a:r>
              <a:rPr lang="en-CA" sz="3600" dirty="0" smtClean="0">
                <a:latin typeface="Georgia" panose="02040502050405020303" pitchFamily="18" charset="0"/>
              </a:rPr>
              <a:t/>
            </a:r>
            <a:br>
              <a:rPr lang="en-CA" sz="3600" dirty="0" smtClean="0">
                <a:latin typeface="Georgia" panose="02040502050405020303" pitchFamily="18" charset="0"/>
              </a:rPr>
            </a:br>
            <a:r>
              <a:rPr lang="en-CA" sz="3100" dirty="0" smtClean="0">
                <a:latin typeface="Georgia" panose="02040502050405020303" pitchFamily="18" charset="0"/>
              </a:rPr>
              <a:t>“Mad as the Sea”</a:t>
            </a:r>
            <a:br>
              <a:rPr lang="en-CA" sz="3100" dirty="0" smtClean="0">
                <a:latin typeface="Georgia" panose="02040502050405020303" pitchFamily="18" charset="0"/>
              </a:rPr>
            </a:br>
            <a:r>
              <a:rPr lang="en-CA" sz="3100" dirty="0" smtClean="0">
                <a:latin typeface="Georgia" panose="02040502050405020303" pitchFamily="18" charset="0"/>
              </a:rPr>
              <a:t>“He weeps for what he has done”</a:t>
            </a:r>
            <a:r>
              <a:rPr lang="en-CA" dirty="0" smtClean="0">
                <a:latin typeface="Georgia" panose="02040502050405020303" pitchFamily="18" charset="0"/>
              </a:rPr>
              <a:t/>
            </a:r>
            <a:br>
              <a:rPr lang="en-CA" dirty="0" smtClean="0">
                <a:latin typeface="Georgia" panose="02040502050405020303" pitchFamily="18" charset="0"/>
              </a:rPr>
            </a:br>
            <a:endParaRPr lang="en-CA" dirty="0">
              <a:latin typeface="Georgia" panose="02040502050405020303" pitchFamily="18" charset="0"/>
            </a:endParaRPr>
          </a:p>
        </p:txBody>
      </p:sp>
      <p:sp>
        <p:nvSpPr>
          <p:cNvPr id="3" name="Content Placeholder 2"/>
          <p:cNvSpPr>
            <a:spLocks noGrp="1"/>
          </p:cNvSpPr>
          <p:nvPr>
            <p:ph idx="1"/>
          </p:nvPr>
        </p:nvSpPr>
        <p:spPr>
          <a:xfrm>
            <a:off x="457200" y="2204864"/>
            <a:ext cx="8229600" cy="4104456"/>
          </a:xfrm>
        </p:spPr>
        <p:txBody>
          <a:bodyPr>
            <a:normAutofit fontScale="92500" lnSpcReduction="10000"/>
          </a:bodyPr>
          <a:lstStyle/>
          <a:p>
            <a:r>
              <a:rPr lang="en-CA" dirty="0" smtClean="0">
                <a:latin typeface="Times New Roman" panose="02020603050405020304" pitchFamily="18" charset="0"/>
                <a:cs typeface="Times New Roman" panose="02020603050405020304" pitchFamily="18" charset="0"/>
              </a:rPr>
              <a:t>Gertrude promises Hamlet she will not tell Claudius about Polonius and Hamlet’s feigning madness, however, she runs to him immediately…</a:t>
            </a:r>
          </a:p>
          <a:p>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Why does she do this? Is she trying to protect her son by lying to Claudius? Or, does she really think Hamlet's gone off the deep end? Where do Gertrude's loyalties lie at this point in the play?</a:t>
            </a:r>
            <a:endParaRPr lang="en-CA"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"Hamlet" Act IV, Scene i</a:t>
            </a:r>
            <a:endParaRPr lang="en-CA"/>
          </a:p>
        </p:txBody>
      </p:sp>
    </p:spTree>
    <p:extLst>
      <p:ext uri="{BB962C8B-B14F-4D97-AF65-F5344CB8AC3E}">
        <p14:creationId xmlns:p14="http://schemas.microsoft.com/office/powerpoint/2010/main" val="38209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Georgia" panose="02040502050405020303" pitchFamily="18" charset="0"/>
              </a:rPr>
              <a:t>Claudius as Supervillain </a:t>
            </a:r>
            <a:endParaRPr lang="en-CA" dirty="0">
              <a:latin typeface="Georgia" panose="02040502050405020303" pitchFamily="18" charset="0"/>
            </a:endParaRPr>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CA" dirty="0" smtClean="0">
                <a:latin typeface="Times New Roman" panose="02020603050405020304" pitchFamily="18" charset="0"/>
                <a:cs typeface="Times New Roman" panose="02020603050405020304" pitchFamily="18" charset="0"/>
              </a:rPr>
              <a:t>His discussion with Gertrude demonstrates his obsession with ambition and averting public danger rather than justice.</a:t>
            </a:r>
          </a:p>
          <a:p>
            <a:pPr marL="0" indent="0">
              <a:buNone/>
            </a:pPr>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Concern for Gertrude’s safety?</a:t>
            </a:r>
          </a:p>
          <a:p>
            <a:pPr lvl="1">
              <a:buFontTx/>
              <a:buChar char="-"/>
            </a:pPr>
            <a:r>
              <a:rPr lang="en-CA" dirty="0" smtClean="0">
                <a:latin typeface="Times New Roman" panose="02020603050405020304" pitchFamily="18" charset="0"/>
                <a:cs typeface="Times New Roman" panose="02020603050405020304" pitchFamily="18" charset="0"/>
              </a:rPr>
              <a:t>Claudius seemed more concerned with whether he would have been in danger rather than whether or not Gertrude was in danger.</a:t>
            </a:r>
          </a:p>
          <a:p>
            <a:pPr lvl="1">
              <a:buFontTx/>
              <a:buChar char="-"/>
            </a:pPr>
            <a:r>
              <a:rPr lang="en-CA" dirty="0" smtClean="0">
                <a:latin typeface="Times New Roman" panose="02020603050405020304" pitchFamily="18" charset="0"/>
                <a:cs typeface="Times New Roman" panose="02020603050405020304" pitchFamily="18" charset="0"/>
              </a:rPr>
              <a:t>Sends Hamlet away to avoid political crisis (does the kingdom like Hamlet more than Claudius?</a:t>
            </a:r>
          </a:p>
          <a:p>
            <a:pPr lvl="1">
              <a:buFontTx/>
              <a:buChar char="-"/>
            </a:pPr>
            <a:r>
              <a:rPr lang="en-CA" dirty="0" smtClean="0">
                <a:latin typeface="Times New Roman" panose="02020603050405020304" pitchFamily="18" charset="0"/>
                <a:cs typeface="Times New Roman" panose="02020603050405020304" pitchFamily="18" charset="0"/>
              </a:rPr>
              <a:t>He plots again – his conniving ambition becomes more obvious  </a:t>
            </a:r>
            <a:endParaRPr lang="en-CA"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"Hamlet" Act IV, i</a:t>
            </a:r>
            <a:endParaRPr lang="en-CA"/>
          </a:p>
        </p:txBody>
      </p:sp>
    </p:spTree>
    <p:extLst>
      <p:ext uri="{BB962C8B-B14F-4D97-AF65-F5344CB8AC3E}">
        <p14:creationId xmlns:p14="http://schemas.microsoft.com/office/powerpoint/2010/main" val="76542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latin typeface="Georgia" panose="02040502050405020303" pitchFamily="18" charset="0"/>
              </a:rPr>
              <a:t>Claudius as Supervillain </a:t>
            </a:r>
            <a:endParaRPr lang="en-CA" dirty="0"/>
          </a:p>
        </p:txBody>
      </p:sp>
      <p:sp>
        <p:nvSpPr>
          <p:cNvPr id="3" name="Content Placeholder 2"/>
          <p:cNvSpPr>
            <a:spLocks noGrp="1"/>
          </p:cNvSpPr>
          <p:nvPr>
            <p:ph idx="1"/>
          </p:nvPr>
        </p:nvSpPr>
        <p:spPr/>
        <p:txBody>
          <a:bodyPr/>
          <a:lstStyle/>
          <a:p>
            <a:pPr marL="0" indent="0" algn="ctr">
              <a:buNone/>
            </a:pPr>
            <a:r>
              <a:rPr lang="en-CA" dirty="0" smtClean="0">
                <a:latin typeface="Times New Roman" panose="02020603050405020304" pitchFamily="18" charset="0"/>
                <a:cs typeface="Times New Roman" panose="02020603050405020304" pitchFamily="18" charset="0"/>
              </a:rPr>
              <a:t>“Let him go, Gertrude. Do not fear our person.(safety) There’s such divinity doth hedge a king that treason can but peep to what it would, acts little of his will.” (IV, v)</a:t>
            </a:r>
          </a:p>
          <a:p>
            <a:pPr marL="0" indent="0" algn="ctr">
              <a:buNone/>
            </a:pPr>
            <a:endParaRPr lang="en-CA" dirty="0" smtClean="0">
              <a:latin typeface="Times New Roman" panose="02020603050405020304" pitchFamily="18" charset="0"/>
              <a:cs typeface="Times New Roman" panose="02020603050405020304" pitchFamily="18" charset="0"/>
            </a:endParaRPr>
          </a:p>
          <a:p>
            <a:pPr marL="0" indent="0" algn="ctr">
              <a:buNone/>
            </a:pPr>
            <a:r>
              <a:rPr lang="en-CA" dirty="0" smtClean="0">
                <a:latin typeface="Times New Roman" panose="02020603050405020304" pitchFamily="18" charset="0"/>
                <a:cs typeface="Times New Roman" panose="02020603050405020304" pitchFamily="18" charset="0"/>
              </a:rPr>
              <a:t>{God protects the king so traitors can’t hurt him…oh really?}</a:t>
            </a:r>
            <a:endParaRPr lang="en-CA"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"Hamlet" Act IV, i</a:t>
            </a:r>
            <a:endParaRPr lang="en-CA"/>
          </a:p>
        </p:txBody>
      </p:sp>
    </p:spTree>
    <p:extLst>
      <p:ext uri="{BB962C8B-B14F-4D97-AF65-F5344CB8AC3E}">
        <p14:creationId xmlns:p14="http://schemas.microsoft.com/office/powerpoint/2010/main" val="288517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p>
            <a:r>
              <a:rPr lang="en-CA" dirty="0" smtClean="0">
                <a:latin typeface="Georgia" panose="02040502050405020303" pitchFamily="18" charset="0"/>
              </a:rPr>
              <a:t>Hamlet hides a body…</a:t>
            </a:r>
            <a:endParaRPr lang="en-CA" dirty="0">
              <a:latin typeface="Georgia" panose="02040502050405020303" pitchFamily="18" charset="0"/>
            </a:endParaRPr>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pPr marL="0" indent="0" algn="ctr">
              <a:buNone/>
            </a:pPr>
            <a:r>
              <a:rPr lang="en-CA" dirty="0" smtClean="0">
                <a:latin typeface="Times New Roman" panose="02020603050405020304" pitchFamily="18" charset="0"/>
                <a:cs typeface="Times New Roman" panose="02020603050405020304" pitchFamily="18" charset="0"/>
              </a:rPr>
              <a:t>“Nothing but to show you how a  king may go a progress through the guts of a beggar.”</a:t>
            </a:r>
          </a:p>
          <a:p>
            <a:pPr marL="0" indent="0" algn="ctr">
              <a:buNone/>
            </a:pPr>
            <a:endParaRPr lang="en-CA" dirty="0" smtClean="0">
              <a:latin typeface="Times New Roman" panose="02020603050405020304" pitchFamily="18" charset="0"/>
              <a:cs typeface="Times New Roman" panose="02020603050405020304" pitchFamily="18" charset="0"/>
            </a:endParaRPr>
          </a:p>
          <a:p>
            <a:r>
              <a:rPr lang="en-CA" b="1" dirty="0" smtClean="0">
                <a:latin typeface="Times New Roman" panose="02020603050405020304" pitchFamily="18" charset="0"/>
                <a:cs typeface="Times New Roman" panose="02020603050405020304" pitchFamily="18" charset="0"/>
              </a:rPr>
              <a:t>Death and Decay</a:t>
            </a:r>
            <a:r>
              <a:rPr lang="en-CA" dirty="0" smtClean="0">
                <a:latin typeface="Times New Roman" panose="02020603050405020304" pitchFamily="18" charset="0"/>
                <a:cs typeface="Times New Roman" panose="02020603050405020304" pitchFamily="18" charset="0"/>
              </a:rPr>
              <a:t> – Hamlet again is obsessing over death. Once you are dead, your body becomes worm food and a beggar may eat a fish caught using a worm that ate a dead king.</a:t>
            </a:r>
          </a:p>
          <a:p>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Instead of being overwhelmed with contrition or utterly crushed by his guilt at killing an innocent man, Hamlet seems more desperate and self-righteous.</a:t>
            </a:r>
          </a:p>
          <a:p>
            <a:endParaRPr lang="en-CA" dirty="0" smtClean="0">
              <a:latin typeface="Times New Roman" panose="02020603050405020304" pitchFamily="18" charset="0"/>
              <a:cs typeface="Times New Roman" panose="02020603050405020304" pitchFamily="18" charset="0"/>
            </a:endParaRPr>
          </a:p>
          <a:p>
            <a:pPr marL="0" indent="0" algn="ctr">
              <a:buNone/>
            </a:pPr>
            <a:r>
              <a:rPr lang="en-CA" sz="2400" dirty="0" smtClean="0">
                <a:latin typeface="Times New Roman" panose="02020603050405020304" pitchFamily="18" charset="0"/>
                <a:cs typeface="Times New Roman" panose="02020603050405020304" pitchFamily="18" charset="0"/>
              </a:rPr>
              <a:t>…Oh, and Claudius put a hit on him.</a:t>
            </a:r>
            <a:endParaRPr lang="en-CA"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"Hamlet" Act IV, ii-iii</a:t>
            </a:r>
            <a:endParaRPr lang="en-CA"/>
          </a:p>
        </p:txBody>
      </p:sp>
    </p:spTree>
    <p:extLst>
      <p:ext uri="{BB962C8B-B14F-4D97-AF65-F5344CB8AC3E}">
        <p14:creationId xmlns:p14="http://schemas.microsoft.com/office/powerpoint/2010/main" val="313062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0264"/>
            <a:ext cx="9144000" cy="782960"/>
          </a:xfrm>
        </p:spPr>
        <p:txBody>
          <a:bodyPr>
            <a:noAutofit/>
          </a:bodyPr>
          <a:lstStyle/>
          <a:p>
            <a:r>
              <a:rPr lang="en-CA" sz="2800" b="1" dirty="0" smtClean="0">
                <a:latin typeface="Georgia" panose="02040502050405020303" pitchFamily="18" charset="0"/>
              </a:rPr>
              <a:t>Hamlet’s Finds Inspiration in Fortinbras’ Army</a:t>
            </a:r>
            <a:endParaRPr lang="en-CA" sz="2800" b="1" dirty="0">
              <a:latin typeface="Georgia" panose="02040502050405020303" pitchFamily="18" charset="0"/>
            </a:endParaRPr>
          </a:p>
        </p:txBody>
      </p:sp>
      <p:sp>
        <p:nvSpPr>
          <p:cNvPr id="3" name="Content Placeholder 2"/>
          <p:cNvSpPr>
            <a:spLocks noGrp="1"/>
          </p:cNvSpPr>
          <p:nvPr>
            <p:ph sz="half" idx="1"/>
          </p:nvPr>
        </p:nvSpPr>
        <p:spPr>
          <a:xfrm>
            <a:off x="179512" y="476672"/>
            <a:ext cx="5040560" cy="5400600"/>
          </a:xfrm>
        </p:spPr>
        <p:txBody>
          <a:bodyPr>
            <a:noAutofit/>
          </a:bodyPr>
          <a:lstStyle/>
          <a:p>
            <a:pPr marL="0" indent="0">
              <a:buNone/>
            </a:pPr>
            <a:r>
              <a:rPr lang="en-CA" sz="1600" b="1" dirty="0" smtClean="0"/>
              <a:t>[…] I do not know</a:t>
            </a:r>
            <a:br>
              <a:rPr lang="en-CA" sz="1600" b="1" dirty="0" smtClean="0"/>
            </a:br>
            <a:r>
              <a:rPr lang="en-CA" sz="1600" b="1" dirty="0" smtClean="0"/>
              <a:t>Why yet I live to say 'This thing's to do,'</a:t>
            </a:r>
            <a:br>
              <a:rPr lang="en-CA" sz="1600" b="1" dirty="0" smtClean="0"/>
            </a:br>
            <a:r>
              <a:rPr lang="en-CA" sz="1600" b="1" dirty="0" err="1" smtClean="0"/>
              <a:t>Sith</a:t>
            </a:r>
            <a:r>
              <a:rPr lang="en-CA" sz="1600" b="1" dirty="0" smtClean="0"/>
              <a:t> I have cause, and will and strength, and means</a:t>
            </a:r>
            <a:br>
              <a:rPr lang="en-CA" sz="1600" b="1" dirty="0" smtClean="0"/>
            </a:br>
            <a:r>
              <a:rPr lang="en-CA" sz="1600" b="1" dirty="0" smtClean="0"/>
              <a:t>To do 't. Examples gross as earth exhort me:</a:t>
            </a:r>
            <a:br>
              <a:rPr lang="en-CA" sz="1600" b="1" dirty="0" smtClean="0"/>
            </a:br>
            <a:r>
              <a:rPr lang="en-CA" sz="1600" b="1" dirty="0" smtClean="0"/>
              <a:t>Witness this army of such mass and charge,</a:t>
            </a:r>
            <a:br>
              <a:rPr lang="en-CA" sz="1600" b="1" dirty="0" smtClean="0"/>
            </a:br>
            <a:r>
              <a:rPr lang="en-CA" sz="1600" b="1" dirty="0" smtClean="0"/>
              <a:t>Led by a delicate and tender prince,</a:t>
            </a:r>
            <a:br>
              <a:rPr lang="en-CA" sz="1600" b="1" dirty="0" smtClean="0"/>
            </a:br>
            <a:r>
              <a:rPr lang="en-CA" sz="1600" b="1" dirty="0" smtClean="0"/>
              <a:t>Whose spirit with divine ambition puffed</a:t>
            </a:r>
            <a:br>
              <a:rPr lang="en-CA" sz="1600" b="1" dirty="0" smtClean="0"/>
            </a:br>
            <a:r>
              <a:rPr lang="en-CA" sz="1600" b="1" dirty="0" smtClean="0"/>
              <a:t>Makes mouths at the invisible event,</a:t>
            </a:r>
            <a:br>
              <a:rPr lang="en-CA" sz="1600" b="1" dirty="0" smtClean="0"/>
            </a:br>
            <a:r>
              <a:rPr lang="en-CA" sz="1600" b="1" dirty="0" smtClean="0"/>
              <a:t>Exposing what is mortal and unsure</a:t>
            </a:r>
            <a:br>
              <a:rPr lang="en-CA" sz="1600" b="1" dirty="0" smtClean="0"/>
            </a:br>
            <a:r>
              <a:rPr lang="en-CA" sz="1600" b="1" dirty="0" smtClean="0"/>
              <a:t>To all that fortune, death and danger dare,</a:t>
            </a:r>
            <a:br>
              <a:rPr lang="en-CA" sz="1600" b="1" dirty="0" smtClean="0"/>
            </a:br>
            <a:r>
              <a:rPr lang="en-CA" sz="1600" b="1" dirty="0" smtClean="0"/>
              <a:t>Even for an eggshell. Rightly to be great</a:t>
            </a:r>
            <a:br>
              <a:rPr lang="en-CA" sz="1600" b="1" dirty="0" smtClean="0"/>
            </a:br>
            <a:r>
              <a:rPr lang="en-CA" sz="1600" b="1" dirty="0" smtClean="0"/>
              <a:t>Is not to stir without great argument,</a:t>
            </a:r>
            <a:br>
              <a:rPr lang="en-CA" sz="1600" b="1" dirty="0" smtClean="0"/>
            </a:br>
            <a:r>
              <a:rPr lang="en-CA" sz="1600" b="1" dirty="0" smtClean="0"/>
              <a:t>But greatly to find quarrel in a straw</a:t>
            </a:r>
            <a:br>
              <a:rPr lang="en-CA" sz="1600" b="1" dirty="0" smtClean="0"/>
            </a:br>
            <a:r>
              <a:rPr lang="en-CA" sz="1600" b="1" dirty="0" smtClean="0"/>
              <a:t>When honor's at the stake. </a:t>
            </a:r>
            <a:r>
              <a:rPr lang="en-CA" sz="1600" b="1" dirty="0" smtClean="0">
                <a:solidFill>
                  <a:srgbClr val="7030A0"/>
                </a:solidFill>
              </a:rPr>
              <a:t>How stand I, then,</a:t>
            </a:r>
            <a:br>
              <a:rPr lang="en-CA" sz="1600" b="1" dirty="0" smtClean="0">
                <a:solidFill>
                  <a:srgbClr val="7030A0"/>
                </a:solidFill>
              </a:rPr>
            </a:br>
            <a:r>
              <a:rPr lang="en-CA" sz="1600" b="1" dirty="0" smtClean="0">
                <a:solidFill>
                  <a:srgbClr val="7030A0"/>
                </a:solidFill>
              </a:rPr>
              <a:t>That have a father killed, a mother stained,</a:t>
            </a:r>
            <a:br>
              <a:rPr lang="en-CA" sz="1600" b="1" dirty="0" smtClean="0">
                <a:solidFill>
                  <a:srgbClr val="7030A0"/>
                </a:solidFill>
              </a:rPr>
            </a:br>
            <a:r>
              <a:rPr lang="en-CA" sz="1600" b="1" dirty="0" smtClean="0">
                <a:solidFill>
                  <a:srgbClr val="7030A0"/>
                </a:solidFill>
              </a:rPr>
              <a:t>Excitements of my reason and my blood,</a:t>
            </a:r>
            <a:br>
              <a:rPr lang="en-CA" sz="1600" b="1" dirty="0" smtClean="0">
                <a:solidFill>
                  <a:srgbClr val="7030A0"/>
                </a:solidFill>
              </a:rPr>
            </a:br>
            <a:r>
              <a:rPr lang="en-CA" sz="1600" b="1" dirty="0" smtClean="0">
                <a:solidFill>
                  <a:srgbClr val="7030A0"/>
                </a:solidFill>
              </a:rPr>
              <a:t>And let all sleep, while, to my shame, I see</a:t>
            </a:r>
            <a:br>
              <a:rPr lang="en-CA" sz="1600" b="1" dirty="0" smtClean="0">
                <a:solidFill>
                  <a:srgbClr val="7030A0"/>
                </a:solidFill>
              </a:rPr>
            </a:br>
            <a:r>
              <a:rPr lang="en-CA" sz="1600" b="1" dirty="0" smtClean="0">
                <a:solidFill>
                  <a:srgbClr val="7030A0"/>
                </a:solidFill>
              </a:rPr>
              <a:t>The imminent death of twenty thousand men</a:t>
            </a:r>
            <a:br>
              <a:rPr lang="en-CA" sz="1600" b="1" dirty="0" smtClean="0">
                <a:solidFill>
                  <a:srgbClr val="7030A0"/>
                </a:solidFill>
              </a:rPr>
            </a:br>
            <a:r>
              <a:rPr lang="en-CA" sz="1600" b="1" dirty="0" smtClean="0">
                <a:solidFill>
                  <a:srgbClr val="7030A0"/>
                </a:solidFill>
              </a:rPr>
              <a:t>That, for a fantasy and trick of fame</a:t>
            </a:r>
            <a:br>
              <a:rPr lang="en-CA" sz="1600" b="1" dirty="0" smtClean="0">
                <a:solidFill>
                  <a:srgbClr val="7030A0"/>
                </a:solidFill>
              </a:rPr>
            </a:br>
            <a:r>
              <a:rPr lang="en-CA" sz="1600" b="1" dirty="0" smtClean="0">
                <a:solidFill>
                  <a:srgbClr val="7030A0"/>
                </a:solidFill>
              </a:rPr>
              <a:t>Go to their graves like beds, fight for a plot</a:t>
            </a:r>
            <a:br>
              <a:rPr lang="en-CA" sz="1600" b="1" dirty="0" smtClean="0">
                <a:solidFill>
                  <a:srgbClr val="7030A0"/>
                </a:solidFill>
              </a:rPr>
            </a:br>
            <a:r>
              <a:rPr lang="en-CA" sz="1600" b="1" dirty="0" smtClean="0">
                <a:solidFill>
                  <a:srgbClr val="7030A0"/>
                </a:solidFill>
              </a:rPr>
              <a:t>Whereon the numbers cannot try the cause,</a:t>
            </a:r>
            <a:br>
              <a:rPr lang="en-CA" sz="1600" b="1" dirty="0" smtClean="0">
                <a:solidFill>
                  <a:srgbClr val="7030A0"/>
                </a:solidFill>
              </a:rPr>
            </a:br>
            <a:r>
              <a:rPr lang="en-CA" sz="1600" b="1" dirty="0" smtClean="0">
                <a:solidFill>
                  <a:srgbClr val="7030A0"/>
                </a:solidFill>
              </a:rPr>
              <a:t>Which is not tomb enough and continent</a:t>
            </a:r>
            <a:br>
              <a:rPr lang="en-CA" sz="1600" b="1" dirty="0" smtClean="0">
                <a:solidFill>
                  <a:srgbClr val="7030A0"/>
                </a:solidFill>
              </a:rPr>
            </a:br>
            <a:r>
              <a:rPr lang="en-CA" sz="1600" b="1" dirty="0" smtClean="0">
                <a:solidFill>
                  <a:srgbClr val="7030A0"/>
                </a:solidFill>
              </a:rPr>
              <a:t>To hide the slain? </a:t>
            </a:r>
            <a:r>
              <a:rPr lang="en-CA" sz="1600" b="1" dirty="0" smtClean="0">
                <a:solidFill>
                  <a:schemeClr val="accent6">
                    <a:lumMod val="75000"/>
                  </a:schemeClr>
                </a:solidFill>
              </a:rPr>
              <a:t>O, from this time forth</a:t>
            </a:r>
            <a:br>
              <a:rPr lang="en-CA" sz="1600" b="1" dirty="0" smtClean="0">
                <a:solidFill>
                  <a:schemeClr val="accent6">
                    <a:lumMod val="75000"/>
                  </a:schemeClr>
                </a:solidFill>
              </a:rPr>
            </a:br>
            <a:r>
              <a:rPr lang="en-CA" sz="1600" b="1" dirty="0" smtClean="0">
                <a:solidFill>
                  <a:srgbClr val="FF0000"/>
                </a:solidFill>
              </a:rPr>
              <a:t>My thoughts be bloody</a:t>
            </a:r>
            <a:r>
              <a:rPr lang="en-CA" sz="1600" b="1" dirty="0" smtClean="0"/>
              <a:t>, </a:t>
            </a:r>
            <a:r>
              <a:rPr lang="en-CA" sz="1600" b="1" dirty="0" smtClean="0">
                <a:solidFill>
                  <a:schemeClr val="accent6">
                    <a:lumMod val="75000"/>
                  </a:schemeClr>
                </a:solidFill>
              </a:rPr>
              <a:t>or be nothing worth</a:t>
            </a:r>
            <a:r>
              <a:rPr lang="en-CA" sz="1600" b="1" dirty="0" smtClean="0">
                <a:solidFill>
                  <a:schemeClr val="tx2">
                    <a:lumMod val="60000"/>
                    <a:lumOff val="40000"/>
                  </a:schemeClr>
                </a:solidFill>
              </a:rPr>
              <a:t>!</a:t>
            </a:r>
            <a:r>
              <a:rPr lang="en-CA" sz="1600" b="1" dirty="0" smtClean="0"/>
              <a:t/>
            </a:r>
            <a:br>
              <a:rPr lang="en-CA" sz="1600" b="1" dirty="0" smtClean="0"/>
            </a:br>
            <a:r>
              <a:rPr lang="en-CA" sz="1600" b="1" dirty="0" smtClean="0"/>
              <a:t>(4.4.46-69)</a:t>
            </a:r>
            <a:endParaRPr lang="en-CA" sz="1600" b="1" dirty="0"/>
          </a:p>
        </p:txBody>
      </p:sp>
      <p:sp>
        <p:nvSpPr>
          <p:cNvPr id="5" name="Content Placeholder 4"/>
          <p:cNvSpPr>
            <a:spLocks noGrp="1"/>
          </p:cNvSpPr>
          <p:nvPr>
            <p:ph sz="half" idx="2"/>
          </p:nvPr>
        </p:nvSpPr>
        <p:spPr>
          <a:xfrm>
            <a:off x="4648200" y="1340767"/>
            <a:ext cx="4038600" cy="4464497"/>
          </a:xfrm>
        </p:spPr>
        <p:txBody>
          <a:bodyPr>
            <a:normAutofit lnSpcReduction="10000"/>
          </a:bodyPr>
          <a:lstStyle/>
          <a:p>
            <a:r>
              <a:rPr lang="en-CA" dirty="0" smtClean="0">
                <a:latin typeface="Times New Roman" panose="02020603050405020304" pitchFamily="18" charset="0"/>
                <a:cs typeface="Times New Roman" panose="02020603050405020304" pitchFamily="18" charset="0"/>
              </a:rPr>
              <a:t>Turning point for Hamlet.</a:t>
            </a:r>
          </a:p>
          <a:p>
            <a:pPr marL="0" indent="0">
              <a:buNone/>
            </a:pPr>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Realizes his fickleness in leaving after not achieving his goal</a:t>
            </a:r>
          </a:p>
          <a:p>
            <a:pPr marL="0" indent="0">
              <a:buNone/>
            </a:pPr>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Turns his sights and motives “bloody” and is intent on revenge</a:t>
            </a:r>
            <a:endParaRPr lang="en-CA"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CA" smtClean="0"/>
              <a:t>"Hamlet" Act IV, iv</a:t>
            </a:r>
            <a:endParaRPr lang="en-CA"/>
          </a:p>
        </p:txBody>
      </p:sp>
    </p:spTree>
    <p:extLst>
      <p:ext uri="{BB962C8B-B14F-4D97-AF65-F5344CB8AC3E}">
        <p14:creationId xmlns:p14="http://schemas.microsoft.com/office/powerpoint/2010/main" val="313644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778098"/>
          </a:xfrm>
        </p:spPr>
        <p:txBody>
          <a:bodyPr/>
          <a:lstStyle/>
          <a:p>
            <a:r>
              <a:rPr lang="en-CA" dirty="0" smtClean="0">
                <a:latin typeface="Georgia" panose="02040502050405020303" pitchFamily="18" charset="0"/>
              </a:rPr>
              <a:t>Laertes as a Foil for Hamlet’s</a:t>
            </a:r>
            <a:endParaRPr lang="en-CA" dirty="0">
              <a:latin typeface="Georgia" panose="02040502050405020303" pitchFamily="18" charset="0"/>
            </a:endParaRPr>
          </a:p>
        </p:txBody>
      </p:sp>
      <p:sp>
        <p:nvSpPr>
          <p:cNvPr id="3" name="Content Placeholder 2"/>
          <p:cNvSpPr>
            <a:spLocks noGrp="1"/>
          </p:cNvSpPr>
          <p:nvPr>
            <p:ph sz="half" idx="1"/>
          </p:nvPr>
        </p:nvSpPr>
        <p:spPr>
          <a:xfrm>
            <a:off x="179512" y="1268760"/>
            <a:ext cx="4038600" cy="4857403"/>
          </a:xfrm>
        </p:spPr>
        <p:txBody>
          <a:bodyPr>
            <a:normAutofit fontScale="85000" lnSpcReduction="20000"/>
          </a:bodyPr>
          <a:lstStyle/>
          <a:p>
            <a:pPr marL="0" indent="0">
              <a:buNone/>
            </a:pPr>
            <a:r>
              <a:rPr lang="en-CA" dirty="0" smtClean="0"/>
              <a:t/>
            </a:r>
            <a:br>
              <a:rPr lang="en-CA" dirty="0" smtClean="0"/>
            </a:br>
            <a:r>
              <a:rPr lang="en-CA" dirty="0" smtClean="0">
                <a:solidFill>
                  <a:srgbClr val="7030A0"/>
                </a:solidFill>
              </a:rPr>
              <a:t>How came he dead? I'll not be juggled with.</a:t>
            </a:r>
            <a:br>
              <a:rPr lang="en-CA" dirty="0" smtClean="0">
                <a:solidFill>
                  <a:srgbClr val="7030A0"/>
                </a:solidFill>
              </a:rPr>
            </a:br>
            <a:r>
              <a:rPr lang="en-CA" dirty="0" smtClean="0">
                <a:solidFill>
                  <a:srgbClr val="7030A0"/>
                </a:solidFill>
              </a:rPr>
              <a:t>To hell, allegiance! Vows, to the blackest devil!</a:t>
            </a:r>
            <a:br>
              <a:rPr lang="en-CA" dirty="0" smtClean="0">
                <a:solidFill>
                  <a:srgbClr val="7030A0"/>
                </a:solidFill>
              </a:rPr>
            </a:br>
            <a:r>
              <a:rPr lang="en-CA" dirty="0" smtClean="0">
                <a:solidFill>
                  <a:srgbClr val="7030A0"/>
                </a:solidFill>
              </a:rPr>
              <a:t>Conscience and grace, to the profoundest pit!</a:t>
            </a:r>
            <a:br>
              <a:rPr lang="en-CA" dirty="0" smtClean="0">
                <a:solidFill>
                  <a:srgbClr val="7030A0"/>
                </a:solidFill>
              </a:rPr>
            </a:br>
            <a:r>
              <a:rPr lang="en-CA" b="1" dirty="0" smtClean="0">
                <a:solidFill>
                  <a:srgbClr val="FF0000"/>
                </a:solidFill>
              </a:rPr>
              <a:t>I dare damnation</a:t>
            </a:r>
            <a:r>
              <a:rPr lang="en-CA" dirty="0" smtClean="0">
                <a:solidFill>
                  <a:srgbClr val="7030A0"/>
                </a:solidFill>
              </a:rPr>
              <a:t>. To this point I stand,</a:t>
            </a:r>
            <a:br>
              <a:rPr lang="en-CA" dirty="0" smtClean="0">
                <a:solidFill>
                  <a:srgbClr val="7030A0"/>
                </a:solidFill>
              </a:rPr>
            </a:br>
            <a:r>
              <a:rPr lang="en-CA" dirty="0" smtClean="0">
                <a:solidFill>
                  <a:srgbClr val="7030A0"/>
                </a:solidFill>
              </a:rPr>
              <a:t>That both the worlds I give to negligence,</a:t>
            </a:r>
            <a:br>
              <a:rPr lang="en-CA" dirty="0" smtClean="0">
                <a:solidFill>
                  <a:srgbClr val="7030A0"/>
                </a:solidFill>
              </a:rPr>
            </a:br>
            <a:r>
              <a:rPr lang="en-CA" dirty="0" smtClean="0">
                <a:solidFill>
                  <a:srgbClr val="7030A0"/>
                </a:solidFill>
              </a:rPr>
              <a:t>Let come what comes, only I'll be revenged</a:t>
            </a:r>
            <a:br>
              <a:rPr lang="en-CA" dirty="0" smtClean="0">
                <a:solidFill>
                  <a:srgbClr val="7030A0"/>
                </a:solidFill>
              </a:rPr>
            </a:br>
            <a:r>
              <a:rPr lang="en-CA" dirty="0" smtClean="0">
                <a:solidFill>
                  <a:srgbClr val="7030A0"/>
                </a:solidFill>
              </a:rPr>
              <a:t>Most thoroughly for my father.</a:t>
            </a:r>
            <a:br>
              <a:rPr lang="en-CA" dirty="0" smtClean="0">
                <a:solidFill>
                  <a:srgbClr val="7030A0"/>
                </a:solidFill>
              </a:rPr>
            </a:br>
            <a:r>
              <a:rPr lang="en-CA" dirty="0" smtClean="0">
                <a:solidFill>
                  <a:srgbClr val="7030A0"/>
                </a:solidFill>
              </a:rPr>
              <a:t>(4.5.148-154)</a:t>
            </a:r>
            <a:endParaRPr lang="en-CA" dirty="0">
              <a:solidFill>
                <a:srgbClr val="7030A0"/>
              </a:solidFill>
            </a:endParaRPr>
          </a:p>
        </p:txBody>
      </p:sp>
      <p:sp>
        <p:nvSpPr>
          <p:cNvPr id="5" name="Content Placeholder 4"/>
          <p:cNvSpPr>
            <a:spLocks noGrp="1"/>
          </p:cNvSpPr>
          <p:nvPr>
            <p:ph sz="half" idx="2"/>
          </p:nvPr>
        </p:nvSpPr>
        <p:spPr>
          <a:xfrm>
            <a:off x="4427984" y="1124744"/>
            <a:ext cx="4608512" cy="4525963"/>
          </a:xfrm>
        </p:spPr>
        <p:txBody>
          <a:bodyPr>
            <a:noAutofit/>
          </a:bodyPr>
          <a:lstStyle/>
          <a:p>
            <a:r>
              <a:rPr lang="en-CA" dirty="0" smtClean="0">
                <a:latin typeface="Times New Roman" panose="02020603050405020304" pitchFamily="18" charset="0"/>
                <a:cs typeface="Times New Roman" panose="02020603050405020304" pitchFamily="18" charset="0"/>
              </a:rPr>
              <a:t>Direct path to revenge </a:t>
            </a:r>
          </a:p>
          <a:p>
            <a:r>
              <a:rPr lang="en-CA" dirty="0" smtClean="0">
                <a:latin typeface="Times New Roman" panose="02020603050405020304" pitchFamily="18" charset="0"/>
                <a:cs typeface="Times New Roman" panose="02020603050405020304" pitchFamily="18" charset="0"/>
              </a:rPr>
              <a:t>Does not try and hide purpose</a:t>
            </a:r>
          </a:p>
          <a:p>
            <a:r>
              <a:rPr lang="en-CA" dirty="0" smtClean="0">
                <a:latin typeface="Times New Roman" panose="02020603050405020304" pitchFamily="18" charset="0"/>
                <a:cs typeface="Times New Roman" panose="02020603050405020304" pitchFamily="18" charset="0"/>
              </a:rPr>
              <a:t>Opportunity for Claudius to plot some more</a:t>
            </a:r>
          </a:p>
          <a:p>
            <a:endParaRPr lang="en-CA" sz="1600"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Compare Laertes’ reaction to his father’s death to Hamlet’s reaction to the death of King Hamlet. </a:t>
            </a:r>
            <a:r>
              <a:rPr lang="en-CA" sz="1600" dirty="0" smtClean="0">
                <a:latin typeface="Times New Roman" panose="02020603050405020304" pitchFamily="18" charset="0"/>
                <a:cs typeface="Times New Roman" panose="02020603050405020304" pitchFamily="18" charset="0"/>
              </a:rPr>
              <a:t>(compare the two in your notes)</a:t>
            </a:r>
            <a:endParaRPr lang="en-CA" sz="16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CA" smtClean="0"/>
              <a:t>"Hamlet" Act IV, v</a:t>
            </a:r>
            <a:endParaRPr lang="en-CA"/>
          </a:p>
        </p:txBody>
      </p:sp>
    </p:spTree>
    <p:extLst>
      <p:ext uri="{BB962C8B-B14F-4D97-AF65-F5344CB8AC3E}">
        <p14:creationId xmlns:p14="http://schemas.microsoft.com/office/powerpoint/2010/main" val="223060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Georgia" panose="02040502050405020303" pitchFamily="18" charset="0"/>
              </a:rPr>
              <a:t>“I dare damnation”</a:t>
            </a:r>
            <a:endParaRPr lang="en-CA" dirty="0">
              <a:latin typeface="Georgia" panose="02040502050405020303" pitchFamily="18" charset="0"/>
            </a:endParaRPr>
          </a:p>
        </p:txBody>
      </p:sp>
      <p:sp>
        <p:nvSpPr>
          <p:cNvPr id="6" name="Content Placeholder 5"/>
          <p:cNvSpPr>
            <a:spLocks noGrp="1"/>
          </p:cNvSpPr>
          <p:nvPr>
            <p:ph idx="1"/>
          </p:nvPr>
        </p:nvSpPr>
        <p:spPr/>
        <p:txBody>
          <a:bodyPr/>
          <a:lstStyle/>
          <a:p>
            <a:r>
              <a:rPr lang="en-CA" dirty="0" smtClean="0">
                <a:latin typeface="Times New Roman" panose="02020603050405020304" pitchFamily="18" charset="0"/>
                <a:cs typeface="Times New Roman" panose="02020603050405020304" pitchFamily="18" charset="0"/>
              </a:rPr>
              <a:t>Laertes doesn’t care about the consequences of whether his soul will go to Heaven or Hell.</a:t>
            </a:r>
          </a:p>
          <a:p>
            <a:pPr marL="0" indent="0">
              <a:buNone/>
            </a:pPr>
            <a:endParaRPr lang="en-CA" dirty="0">
              <a:latin typeface="Times New Roman" panose="02020603050405020304" pitchFamily="18" charset="0"/>
              <a:cs typeface="Times New Roman" panose="02020603050405020304" pitchFamily="18" charset="0"/>
            </a:endParaRPr>
          </a:p>
          <a:p>
            <a:pPr marL="0" indent="0">
              <a:buNone/>
            </a:pPr>
            <a:r>
              <a:rPr lang="en-CA" dirty="0" smtClean="0">
                <a:latin typeface="Times New Roman" panose="02020603050405020304" pitchFamily="18" charset="0"/>
                <a:cs typeface="Times New Roman" panose="02020603050405020304" pitchFamily="18" charset="0"/>
              </a:rPr>
              <a:t>Claudius, “And where the offense is, let the great ax fall.” </a:t>
            </a:r>
            <a:r>
              <a:rPr lang="en-CA" sz="2400" dirty="0" smtClean="0">
                <a:latin typeface="Times New Roman" panose="02020603050405020304" pitchFamily="18" charset="0"/>
                <a:cs typeface="Times New Roman" panose="02020603050405020304" pitchFamily="18" charset="0"/>
              </a:rPr>
              <a:t>{may the guilty party (Hamlet) be punished by death}</a:t>
            </a:r>
          </a:p>
        </p:txBody>
      </p:sp>
      <p:sp>
        <p:nvSpPr>
          <p:cNvPr id="5" name="Footer Placeholder 4"/>
          <p:cNvSpPr>
            <a:spLocks noGrp="1"/>
          </p:cNvSpPr>
          <p:nvPr>
            <p:ph type="ftr" sz="quarter" idx="11"/>
          </p:nvPr>
        </p:nvSpPr>
        <p:spPr/>
        <p:txBody>
          <a:bodyPr/>
          <a:lstStyle/>
          <a:p>
            <a:r>
              <a:rPr lang="en-CA" smtClean="0"/>
              <a:t>"Hamlet" Act IV, v</a:t>
            </a:r>
            <a:endParaRPr lang="en-CA"/>
          </a:p>
        </p:txBody>
      </p:sp>
    </p:spTree>
    <p:extLst>
      <p:ext uri="{BB962C8B-B14F-4D97-AF65-F5344CB8AC3E}">
        <p14:creationId xmlns:p14="http://schemas.microsoft.com/office/powerpoint/2010/main" val="340585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Ophelia and the “double standard” conundrum </a:t>
            </a:r>
            <a:endParaRPr lang="en-CA" dirty="0"/>
          </a:p>
        </p:txBody>
      </p:sp>
      <p:sp>
        <p:nvSpPr>
          <p:cNvPr id="3" name="Content Placeholder 2"/>
          <p:cNvSpPr>
            <a:spLocks noGrp="1"/>
          </p:cNvSpPr>
          <p:nvPr>
            <p:ph sz="half" idx="1"/>
          </p:nvPr>
        </p:nvSpPr>
        <p:spPr>
          <a:xfrm>
            <a:off x="179512" y="1600201"/>
            <a:ext cx="4316288" cy="3701008"/>
          </a:xfrm>
        </p:spPr>
        <p:txBody>
          <a:bodyPr>
            <a:normAutofit fontScale="92500" lnSpcReduction="20000"/>
          </a:bodyPr>
          <a:lstStyle/>
          <a:p>
            <a:pPr marL="0" indent="0">
              <a:buNone/>
            </a:pPr>
            <a:r>
              <a:rPr lang="en-CA" dirty="0" smtClean="0"/>
              <a:t>OPHELIA</a:t>
            </a:r>
            <a:br>
              <a:rPr lang="en-CA" dirty="0" smtClean="0"/>
            </a:br>
            <a:r>
              <a:rPr lang="en-CA" sz="2400" dirty="0" smtClean="0"/>
              <a:t>By </a:t>
            </a:r>
            <a:r>
              <a:rPr lang="en-CA" sz="2400" dirty="0" err="1" smtClean="0"/>
              <a:t>Gis</a:t>
            </a:r>
            <a:r>
              <a:rPr lang="en-CA" sz="2400" dirty="0" smtClean="0"/>
              <a:t> and by Saint Charity, </a:t>
            </a:r>
            <a:br>
              <a:rPr lang="en-CA" sz="2400" dirty="0" smtClean="0"/>
            </a:br>
            <a:r>
              <a:rPr lang="en-CA" sz="2400" dirty="0" smtClean="0"/>
              <a:t>   Alack and fie for shame,</a:t>
            </a:r>
            <a:br>
              <a:rPr lang="en-CA" sz="2400" dirty="0" smtClean="0"/>
            </a:br>
            <a:r>
              <a:rPr lang="en-CA" sz="2400" dirty="0" smtClean="0"/>
              <a:t>Young men will do 't, if they come to 't; </a:t>
            </a:r>
            <a:br>
              <a:rPr lang="en-CA" sz="2400" dirty="0" smtClean="0"/>
            </a:br>
            <a:r>
              <a:rPr lang="en-CA" sz="2400" dirty="0" smtClean="0"/>
              <a:t>   By Cock, they are to blame. </a:t>
            </a:r>
            <a:br>
              <a:rPr lang="en-CA" sz="2400" dirty="0" smtClean="0"/>
            </a:br>
            <a:r>
              <a:rPr lang="en-CA" sz="2400" dirty="0" err="1" smtClean="0"/>
              <a:t>Quoth</a:t>
            </a:r>
            <a:r>
              <a:rPr lang="en-CA" sz="2400" dirty="0" smtClean="0"/>
              <a:t> she, 'Before you tumbled me, </a:t>
            </a:r>
            <a:br>
              <a:rPr lang="en-CA" sz="2400" dirty="0" smtClean="0"/>
            </a:br>
            <a:r>
              <a:rPr lang="en-CA" sz="2400" dirty="0" smtClean="0"/>
              <a:t>   You promised me to wed.'</a:t>
            </a:r>
            <a:br>
              <a:rPr lang="en-CA" sz="2400" dirty="0" smtClean="0"/>
            </a:br>
            <a:r>
              <a:rPr lang="en-CA" sz="2400" dirty="0" smtClean="0"/>
              <a:t>So would I 'a done, by yonder sun, </a:t>
            </a:r>
            <a:br>
              <a:rPr lang="en-CA" sz="2400" dirty="0" smtClean="0"/>
            </a:br>
            <a:r>
              <a:rPr lang="en-CA" sz="2400" dirty="0" smtClean="0"/>
              <a:t>   An thou </a:t>
            </a:r>
            <a:r>
              <a:rPr lang="en-CA" sz="2400" dirty="0" err="1" smtClean="0"/>
              <a:t>hadst</a:t>
            </a:r>
            <a:r>
              <a:rPr lang="en-CA" sz="2400" dirty="0" smtClean="0"/>
              <a:t> not come to my bed. </a:t>
            </a:r>
            <a:r>
              <a:rPr lang="en-CA" dirty="0" smtClean="0"/>
              <a:t/>
            </a:r>
            <a:br>
              <a:rPr lang="en-CA" dirty="0" smtClean="0"/>
            </a:br>
            <a:r>
              <a:rPr lang="en-CA" sz="2200" dirty="0" smtClean="0"/>
              <a:t>(4.5.63-71)</a:t>
            </a:r>
            <a:endParaRPr lang="en-CA" sz="2200" dirty="0"/>
          </a:p>
        </p:txBody>
      </p:sp>
      <p:sp>
        <p:nvSpPr>
          <p:cNvPr id="4" name="Content Placeholder 3"/>
          <p:cNvSpPr>
            <a:spLocks noGrp="1"/>
          </p:cNvSpPr>
          <p:nvPr>
            <p:ph sz="half" idx="2"/>
          </p:nvPr>
        </p:nvSpPr>
        <p:spPr/>
        <p:txBody>
          <a:bodyPr>
            <a:normAutofit fontScale="92500" lnSpcReduction="20000"/>
          </a:bodyPr>
          <a:lstStyle/>
          <a:p>
            <a:r>
              <a:rPr lang="en-CA" dirty="0" smtClean="0"/>
              <a:t>Ophelia is singing a song of a girl being “deflowered” as she is literally giving flowers away…odd?</a:t>
            </a:r>
          </a:p>
          <a:p>
            <a:endParaRPr lang="en-CA" dirty="0"/>
          </a:p>
          <a:p>
            <a:r>
              <a:rPr lang="en-CA" dirty="0" smtClean="0"/>
              <a:t>Either a girl gets dumped because she wont sleep with a guy, or, gets dumped because she does, and destroys her reputation…Which one is Ophelia?</a:t>
            </a:r>
            <a:endParaRPr lang="en-CA" dirty="0"/>
          </a:p>
        </p:txBody>
      </p:sp>
      <p:sp>
        <p:nvSpPr>
          <p:cNvPr id="5" name="Footer Placeholder 4"/>
          <p:cNvSpPr>
            <a:spLocks noGrp="1"/>
          </p:cNvSpPr>
          <p:nvPr>
            <p:ph type="ftr" sz="quarter" idx="11"/>
          </p:nvPr>
        </p:nvSpPr>
        <p:spPr/>
        <p:txBody>
          <a:bodyPr/>
          <a:lstStyle/>
          <a:p>
            <a:r>
              <a:rPr lang="en-CA" smtClean="0"/>
              <a:t>"Hamlet" Act IV, i</a:t>
            </a:r>
            <a:endParaRPr lang="en-CA"/>
          </a:p>
        </p:txBody>
      </p:sp>
    </p:spTree>
    <p:extLst>
      <p:ext uri="{BB962C8B-B14F-4D97-AF65-F5344CB8AC3E}">
        <p14:creationId xmlns:p14="http://schemas.microsoft.com/office/powerpoint/2010/main" val="3113792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774</Words>
  <Application>Microsoft Office PowerPoint</Application>
  <PresentationFormat>On-screen Show (4:3)</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Gertrude’s Betrayal and Allegiance   “Mad as the Sea” “He weeps for what he has done” </vt:lpstr>
      <vt:lpstr>Claudius as Supervillain </vt:lpstr>
      <vt:lpstr>Claudius as Supervillain </vt:lpstr>
      <vt:lpstr>Hamlet hides a body…</vt:lpstr>
      <vt:lpstr>Hamlet’s Finds Inspiration in Fortinbras’ Army</vt:lpstr>
      <vt:lpstr>Laertes as a Foil for Hamlet’s</vt:lpstr>
      <vt:lpstr>“I dare damnation”</vt:lpstr>
      <vt:lpstr>Ophelia and the “double standard” conundrum </vt:lpstr>
      <vt:lpstr>Was there meaning to her choice of flowers?</vt:lpstr>
      <vt:lpstr>PowerPoint Presentation</vt:lpstr>
      <vt:lpstr>Ophelia’s Death</vt:lpstr>
      <vt:lpstr>Madness from Patriarchal Pressures and Abuse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Neals</dc:creator>
  <cp:lastModifiedBy>Lesley Neals</cp:lastModifiedBy>
  <cp:revision>13</cp:revision>
  <dcterms:created xsi:type="dcterms:W3CDTF">2015-11-22T16:04:54Z</dcterms:created>
  <dcterms:modified xsi:type="dcterms:W3CDTF">2015-11-23T00:08:16Z</dcterms:modified>
</cp:coreProperties>
</file>