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B05D77D-AAC2-4234-B0A4-7E6441735C4F}" type="datetimeFigureOut">
              <a:rPr lang="en-CA" smtClean="0"/>
              <a:t>15/11/2015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85C33D2-8EA7-4E18-9108-15A642F92848}" type="slidenum">
              <a:rPr lang="en-CA" smtClean="0"/>
              <a:t>‹#›</a:t>
            </a:fld>
            <a:endParaRPr lang="en-CA"/>
          </a:p>
        </p:txBody>
      </p:sp>
    </p:spTree>
    <p:extLst>
      <p:ext uri="{BB962C8B-B14F-4D97-AF65-F5344CB8AC3E}">
        <p14:creationId xmlns:p14="http://schemas.microsoft.com/office/powerpoint/2010/main" val="710091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B05D77D-AAC2-4234-B0A4-7E6441735C4F}" type="datetimeFigureOut">
              <a:rPr lang="en-CA" smtClean="0"/>
              <a:t>15/11/2015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85C33D2-8EA7-4E18-9108-15A642F92848}" type="slidenum">
              <a:rPr lang="en-CA" smtClean="0"/>
              <a:t>‹#›</a:t>
            </a:fld>
            <a:endParaRPr lang="en-CA"/>
          </a:p>
        </p:txBody>
      </p:sp>
    </p:spTree>
    <p:extLst>
      <p:ext uri="{BB962C8B-B14F-4D97-AF65-F5344CB8AC3E}">
        <p14:creationId xmlns:p14="http://schemas.microsoft.com/office/powerpoint/2010/main" val="4206456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B05D77D-AAC2-4234-B0A4-7E6441735C4F}" type="datetimeFigureOut">
              <a:rPr lang="en-CA" smtClean="0"/>
              <a:t>15/11/2015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85C33D2-8EA7-4E18-9108-15A642F92848}" type="slidenum">
              <a:rPr lang="en-CA" smtClean="0"/>
              <a:t>‹#›</a:t>
            </a:fld>
            <a:endParaRPr lang="en-CA"/>
          </a:p>
        </p:txBody>
      </p:sp>
    </p:spTree>
    <p:extLst>
      <p:ext uri="{BB962C8B-B14F-4D97-AF65-F5344CB8AC3E}">
        <p14:creationId xmlns:p14="http://schemas.microsoft.com/office/powerpoint/2010/main" val="3788409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B05D77D-AAC2-4234-B0A4-7E6441735C4F}" type="datetimeFigureOut">
              <a:rPr lang="en-CA" smtClean="0"/>
              <a:t>15/11/2015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85C33D2-8EA7-4E18-9108-15A642F92848}" type="slidenum">
              <a:rPr lang="en-CA" smtClean="0"/>
              <a:t>‹#›</a:t>
            </a:fld>
            <a:endParaRPr lang="en-CA"/>
          </a:p>
        </p:txBody>
      </p:sp>
    </p:spTree>
    <p:extLst>
      <p:ext uri="{BB962C8B-B14F-4D97-AF65-F5344CB8AC3E}">
        <p14:creationId xmlns:p14="http://schemas.microsoft.com/office/powerpoint/2010/main" val="1234015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05D77D-AAC2-4234-B0A4-7E6441735C4F}" type="datetimeFigureOut">
              <a:rPr lang="en-CA" smtClean="0"/>
              <a:t>15/11/2015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85C33D2-8EA7-4E18-9108-15A642F92848}" type="slidenum">
              <a:rPr lang="en-CA" smtClean="0"/>
              <a:t>‹#›</a:t>
            </a:fld>
            <a:endParaRPr lang="en-CA"/>
          </a:p>
        </p:txBody>
      </p:sp>
    </p:spTree>
    <p:extLst>
      <p:ext uri="{BB962C8B-B14F-4D97-AF65-F5344CB8AC3E}">
        <p14:creationId xmlns:p14="http://schemas.microsoft.com/office/powerpoint/2010/main" val="2541044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B05D77D-AAC2-4234-B0A4-7E6441735C4F}" type="datetimeFigureOut">
              <a:rPr lang="en-CA" smtClean="0"/>
              <a:t>15/11/2015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85C33D2-8EA7-4E18-9108-15A642F92848}" type="slidenum">
              <a:rPr lang="en-CA" smtClean="0"/>
              <a:t>‹#›</a:t>
            </a:fld>
            <a:endParaRPr lang="en-CA"/>
          </a:p>
        </p:txBody>
      </p:sp>
    </p:spTree>
    <p:extLst>
      <p:ext uri="{BB962C8B-B14F-4D97-AF65-F5344CB8AC3E}">
        <p14:creationId xmlns:p14="http://schemas.microsoft.com/office/powerpoint/2010/main" val="2896396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B05D77D-AAC2-4234-B0A4-7E6441735C4F}" type="datetimeFigureOut">
              <a:rPr lang="en-CA" smtClean="0"/>
              <a:t>15/11/2015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85C33D2-8EA7-4E18-9108-15A642F92848}" type="slidenum">
              <a:rPr lang="en-CA" smtClean="0"/>
              <a:t>‹#›</a:t>
            </a:fld>
            <a:endParaRPr lang="en-CA"/>
          </a:p>
        </p:txBody>
      </p:sp>
    </p:spTree>
    <p:extLst>
      <p:ext uri="{BB962C8B-B14F-4D97-AF65-F5344CB8AC3E}">
        <p14:creationId xmlns:p14="http://schemas.microsoft.com/office/powerpoint/2010/main" val="169808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B05D77D-AAC2-4234-B0A4-7E6441735C4F}" type="datetimeFigureOut">
              <a:rPr lang="en-CA" smtClean="0"/>
              <a:t>15/11/2015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85C33D2-8EA7-4E18-9108-15A642F92848}" type="slidenum">
              <a:rPr lang="en-CA" smtClean="0"/>
              <a:t>‹#›</a:t>
            </a:fld>
            <a:endParaRPr lang="en-CA"/>
          </a:p>
        </p:txBody>
      </p:sp>
    </p:spTree>
    <p:extLst>
      <p:ext uri="{BB962C8B-B14F-4D97-AF65-F5344CB8AC3E}">
        <p14:creationId xmlns:p14="http://schemas.microsoft.com/office/powerpoint/2010/main" val="1687617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05D77D-AAC2-4234-B0A4-7E6441735C4F}" type="datetimeFigureOut">
              <a:rPr lang="en-CA" smtClean="0"/>
              <a:t>15/11/2015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85C33D2-8EA7-4E18-9108-15A642F92848}" type="slidenum">
              <a:rPr lang="en-CA" smtClean="0"/>
              <a:t>‹#›</a:t>
            </a:fld>
            <a:endParaRPr lang="en-CA"/>
          </a:p>
        </p:txBody>
      </p:sp>
    </p:spTree>
    <p:extLst>
      <p:ext uri="{BB962C8B-B14F-4D97-AF65-F5344CB8AC3E}">
        <p14:creationId xmlns:p14="http://schemas.microsoft.com/office/powerpoint/2010/main" val="354459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5D77D-AAC2-4234-B0A4-7E6441735C4F}" type="datetimeFigureOut">
              <a:rPr lang="en-CA" smtClean="0"/>
              <a:t>15/11/2015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85C33D2-8EA7-4E18-9108-15A642F92848}" type="slidenum">
              <a:rPr lang="en-CA" smtClean="0"/>
              <a:t>‹#›</a:t>
            </a:fld>
            <a:endParaRPr lang="en-CA"/>
          </a:p>
        </p:txBody>
      </p:sp>
    </p:spTree>
    <p:extLst>
      <p:ext uri="{BB962C8B-B14F-4D97-AF65-F5344CB8AC3E}">
        <p14:creationId xmlns:p14="http://schemas.microsoft.com/office/powerpoint/2010/main" val="1078727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5D77D-AAC2-4234-B0A4-7E6441735C4F}" type="datetimeFigureOut">
              <a:rPr lang="en-CA" smtClean="0"/>
              <a:t>15/11/2015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85C33D2-8EA7-4E18-9108-15A642F92848}" type="slidenum">
              <a:rPr lang="en-CA" smtClean="0"/>
              <a:t>‹#›</a:t>
            </a:fld>
            <a:endParaRPr lang="en-CA"/>
          </a:p>
        </p:txBody>
      </p:sp>
    </p:spTree>
    <p:extLst>
      <p:ext uri="{BB962C8B-B14F-4D97-AF65-F5344CB8AC3E}">
        <p14:creationId xmlns:p14="http://schemas.microsoft.com/office/powerpoint/2010/main" val="1439180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05D77D-AAC2-4234-B0A4-7E6441735C4F}" type="datetimeFigureOut">
              <a:rPr lang="en-CA" smtClean="0"/>
              <a:t>15/11/2015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C33D2-8EA7-4E18-9108-15A642F92848}" type="slidenum">
              <a:rPr lang="en-CA" smtClean="0"/>
              <a:t>‹#›</a:t>
            </a:fld>
            <a:endParaRPr lang="en-CA"/>
          </a:p>
        </p:txBody>
      </p:sp>
    </p:spTree>
    <p:extLst>
      <p:ext uri="{BB962C8B-B14F-4D97-AF65-F5344CB8AC3E}">
        <p14:creationId xmlns:p14="http://schemas.microsoft.com/office/powerpoint/2010/main" val="1847687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325152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his audit stands, who knows, save heaven?” (III.iv.82)</a:t>
            </a:r>
            <a:br>
              <a:rPr lang="en-CA" dirty="0" smtClean="0"/>
            </a:br>
            <a:endParaRPr lang="en-CA" dirty="0"/>
          </a:p>
        </p:txBody>
      </p:sp>
      <p:sp>
        <p:nvSpPr>
          <p:cNvPr id="3" name="Content Placeholder 2"/>
          <p:cNvSpPr>
            <a:spLocks noGrp="1"/>
          </p:cNvSpPr>
          <p:nvPr>
            <p:ph idx="1"/>
          </p:nvPr>
        </p:nvSpPr>
        <p:spPr/>
        <p:txBody>
          <a:bodyPr>
            <a:normAutofit/>
          </a:bodyPr>
          <a:lstStyle/>
          <a:p>
            <a:pPr marL="0" indent="0">
              <a:buNone/>
            </a:pPr>
            <a:r>
              <a:rPr lang="en-CA" dirty="0" smtClean="0"/>
              <a:t>Hamlet poses another theoretical problem;</a:t>
            </a:r>
          </a:p>
          <a:p>
            <a:pPr marL="0" indent="0">
              <a:buNone/>
            </a:pPr>
            <a:r>
              <a:rPr lang="en-CA" dirty="0" smtClean="0"/>
              <a:t>- Can he allow his uncle’s soul to be cleansed and free to go to Heaven when he does not know the fate of his father’s soul?</a:t>
            </a:r>
            <a:endParaRPr lang="en-CA" dirty="0"/>
          </a:p>
        </p:txBody>
      </p:sp>
    </p:spTree>
    <p:extLst>
      <p:ext uri="{BB962C8B-B14F-4D97-AF65-F5344CB8AC3E}">
        <p14:creationId xmlns:p14="http://schemas.microsoft.com/office/powerpoint/2010/main" val="443818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lnSpcReduction="10000"/>
          </a:bodyPr>
          <a:lstStyle/>
          <a:p>
            <a:r>
              <a:rPr lang="en-CA" dirty="0" smtClean="0"/>
              <a:t>The most he can say is that “in our circumstance and course of thought / </a:t>
            </a:r>
            <a:r>
              <a:rPr lang="en-CA" dirty="0" err="1" smtClean="0"/>
              <a:t>’Tis</a:t>
            </a:r>
            <a:r>
              <a:rPr lang="en-CA" dirty="0" smtClean="0"/>
              <a:t> heavy with him” (III.iv.83–84). </a:t>
            </a:r>
          </a:p>
          <a:p>
            <a:r>
              <a:rPr lang="en-CA" dirty="0" smtClean="0"/>
              <a:t>Having proven his uncle’s guilt to himself, Hamlet suddenly finds something else to be uncertain about.</a:t>
            </a:r>
          </a:p>
          <a:p>
            <a:r>
              <a:rPr lang="en-CA" dirty="0" smtClean="0"/>
              <a:t>now craves metaphysical knowledge, knowledge of the afterlife and of God, before he is willing to act. (</a:t>
            </a:r>
            <a:endParaRPr lang="en-CA" dirty="0" smtClean="0"/>
          </a:p>
          <a:p>
            <a:endParaRPr lang="en-CA" dirty="0"/>
          </a:p>
        </p:txBody>
      </p:sp>
    </p:spTree>
    <p:extLst>
      <p:ext uri="{BB962C8B-B14F-4D97-AF65-F5344CB8AC3E}">
        <p14:creationId xmlns:p14="http://schemas.microsoft.com/office/powerpoint/2010/main" val="1731137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Hamlet seems to be concerning himself with complex distractions. Killing a human being in cold blood might be too much for him to handle. </a:t>
            </a:r>
          </a:p>
          <a:p>
            <a:r>
              <a:rPr lang="en-CA" dirty="0" smtClean="0"/>
              <a:t>Is Hamlet afraid to kill the king/having second thoughts?</a:t>
            </a:r>
          </a:p>
          <a:p>
            <a:endParaRPr lang="en-CA" dirty="0"/>
          </a:p>
        </p:txBody>
      </p:sp>
    </p:spTree>
    <p:extLst>
      <p:ext uri="{BB962C8B-B14F-4D97-AF65-F5344CB8AC3E}">
        <p14:creationId xmlns:p14="http://schemas.microsoft.com/office/powerpoint/2010/main" val="1213878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is Hamlet trying to do in his confrontation with his mother?</a:t>
            </a:r>
            <a:endParaRPr lang="en-CA" dirty="0"/>
          </a:p>
        </p:txBody>
      </p:sp>
      <p:sp>
        <p:nvSpPr>
          <p:cNvPr id="3" name="Content Placeholder 2"/>
          <p:cNvSpPr>
            <a:spLocks noGrp="1"/>
          </p:cNvSpPr>
          <p:nvPr>
            <p:ph idx="1"/>
          </p:nvPr>
        </p:nvSpPr>
        <p:spPr/>
        <p:txBody>
          <a:bodyPr/>
          <a:lstStyle/>
          <a:p>
            <a:r>
              <a:rPr lang="en-CA" dirty="0" smtClean="0"/>
              <a:t>Sigmund Freud wrote that Hamlet harbors an unconscious desire to sexually enjoy his mother. Freud maintained that all men unconsciously desire their mothers in this way, and he called this the “Oedipus Complex,” </a:t>
            </a:r>
            <a:endParaRPr lang="en-CA" dirty="0"/>
          </a:p>
        </p:txBody>
      </p:sp>
    </p:spTree>
    <p:extLst>
      <p:ext uri="{BB962C8B-B14F-4D97-AF65-F5344CB8AC3E}">
        <p14:creationId xmlns:p14="http://schemas.microsoft.com/office/powerpoint/2010/main" val="2516312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Hamlet is quite remarkable</a:t>
            </a:r>
            <a:r>
              <a:rPr lang="en-CA" smtClean="0"/>
              <a:t>. </a:t>
            </a:r>
          </a:p>
          <a:p>
            <a:r>
              <a:rPr lang="en-CA" smtClean="0"/>
              <a:t>He </a:t>
            </a:r>
            <a:r>
              <a:rPr lang="en-CA" dirty="0" smtClean="0"/>
              <a:t>says that while Oedipus actually enacts this fantasy, Hamlet only betrays the unconscious desire to do so. Hamlet is thus a quintessentially modern person, because he has repressed desires.</a:t>
            </a:r>
            <a:endParaRPr lang="en-CA" dirty="0"/>
          </a:p>
        </p:txBody>
      </p:sp>
    </p:spTree>
    <p:extLst>
      <p:ext uri="{BB962C8B-B14F-4D97-AF65-F5344CB8AC3E}">
        <p14:creationId xmlns:p14="http://schemas.microsoft.com/office/powerpoint/2010/main" val="3971781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237</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“how his audit stands, who knows, save heaven?” (III.iv.82) </vt:lpstr>
      <vt:lpstr>PowerPoint Presentation</vt:lpstr>
      <vt:lpstr>PowerPoint Presentation</vt:lpstr>
      <vt:lpstr>What is Hamlet trying to do in his confrontation with his mother?</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 Neals</dc:creator>
  <cp:lastModifiedBy>Lesley Neals</cp:lastModifiedBy>
  <cp:revision>4</cp:revision>
  <dcterms:created xsi:type="dcterms:W3CDTF">2015-11-16T00:55:21Z</dcterms:created>
  <dcterms:modified xsi:type="dcterms:W3CDTF">2015-11-16T01:55:07Z</dcterms:modified>
</cp:coreProperties>
</file>