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368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587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45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534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821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385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126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288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80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4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592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890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884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6883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926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703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811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0390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3" algn="ctr" defTabSz="457200" rtl="0">
              <a:spcBef>
                <a:spcPct val="0"/>
              </a:spcBef>
            </a:pPr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</a:rPr>
              <a:t>Act II, Scene </a:t>
            </a:r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ii</a:t>
            </a:r>
            <a:r>
              <a:rPr lang="en-US" dirty="0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</a:br>
            <a:r>
              <a:rPr lang="en-US" dirty="0" smtClean="0"/>
              <a:t> 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2126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0" y="-3433"/>
            <a:ext cx="12192000" cy="59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Setting</a:t>
            </a:r>
            <a:endParaRPr kumimoji="0" lang="en-CA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“The castle”</a:t>
            </a:r>
            <a:endParaRPr kumimoji="0" lang="en-C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"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Fairly vague, but probably some sort of public receiving area</a:t>
            </a:r>
            <a:endParaRPr kumimoji="0" lang="en-C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"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Rosencrantz and Guildenstern enter “[with others]”</a:t>
            </a:r>
            <a:r>
              <a:rPr lang="en-CA" sz="2800" cap="none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CA" sz="2800" cap="none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-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Throne room? </a:t>
            </a:r>
            <a:endParaRPr kumimoji="0" lang="en-C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Rosencrantz and Guildenstern</a:t>
            </a:r>
            <a:endParaRPr kumimoji="0" lang="en-CA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  <a:p>
            <a:pPr lvl="2" defTabSz="914400">
              <a:buClrTx/>
              <a:buSzTx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Absolutely interchangeable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-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Like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Solanio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and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Salerio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in 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The Merchant of Venice</a:t>
            </a:r>
            <a:r>
              <a:rPr lang="en-CA" sz="2800" cap="none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CA" sz="1800" cap="none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or</a:t>
            </a:r>
            <a:r>
              <a:rPr lang="en-CA" sz="2800" cap="none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the lovers in 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A Midsummer Night’s Dream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(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Hermia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, Helena, Demetrius, Lysander)</a:t>
            </a:r>
            <a:endParaRPr kumimoji="0" lang="en-C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  <a:p>
            <a:pPr lvl="2" defTabSz="914400">
              <a:buClrTx/>
              <a:buSzTx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Theatrical tradition likes to mix them up sometimes</a:t>
            </a:r>
            <a:endParaRPr kumimoji="0" lang="en-C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"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Claudius:  Thanks, Rosencrantz and gentle Guildenstern.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"/>
              <a:tabLst/>
            </a:pPr>
            <a:endParaRPr kumimoji="0" lang="en-C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Gertrude:  Thanks, Guildenstern and gentle Rosencrantz. (lines 33-34)</a:t>
            </a:r>
            <a:r>
              <a:rPr lang="en-CA" sz="1800" cap="none" dirty="0">
                <a:effectLst/>
                <a:latin typeface="Georgia" panose="02040502050405020303" pitchFamily="18" charset="0"/>
              </a:rPr>
              <a:t>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This is often played as Gertrude 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correcting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Claudius</a:t>
            </a:r>
            <a:endParaRPr kumimoji="0" lang="en-C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  <a:p>
            <a:pPr lvl="2" defTabSz="914400">
              <a:buClrTx/>
              <a:buSzTx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They are not important enough to differentiate them</a:t>
            </a:r>
            <a:endParaRPr kumimoji="0" lang="en-C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"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Stoppard plays on this in 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Rosencrantz and Guildenstern are Dead</a:t>
            </a:r>
            <a:endParaRPr kumimoji="0" lang="en-C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  <a:p>
            <a:pPr lvl="2" defTabSz="914400">
              <a:buClrTx/>
              <a:buSzTx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It is enough to know that they are Hamlet’s friends from school, though not apparently in the same rank of friendship as Horatio</a:t>
            </a:r>
            <a:endParaRPr kumimoji="0" lang="en-C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lvl="2" defTabSz="914400">
              <a:buClrTx/>
              <a:buSzTx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Claudius has sent for them (“The need we have to use you did provoke / Our hasty sending” – scene ii, lines 3-4)</a:t>
            </a:r>
            <a:endParaRPr kumimoji="0" lang="en-C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4740" y="5913119"/>
            <a:ext cx="9905998" cy="681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mtClean="0"/>
              <a:t>Act II, Scene ii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74479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5305"/>
            <a:ext cx="12192000" cy="5755340"/>
          </a:xfrm>
        </p:spPr>
        <p:txBody>
          <a:bodyPr/>
          <a:lstStyle/>
          <a:p>
            <a:endParaRPr lang="en-CA" dirty="0">
              <a:effectLst/>
            </a:endParaRPr>
          </a:p>
          <a:p>
            <a:pPr lvl="1"/>
            <a:r>
              <a:rPr lang="en-US" sz="3200" dirty="0">
                <a:effectLst/>
              </a:rPr>
              <a:t>We can assume from the discussion that Hamlet has begun to show signs of madness</a:t>
            </a:r>
            <a:endParaRPr lang="en-CA" sz="4400" dirty="0">
              <a:effectLst/>
            </a:endParaRPr>
          </a:p>
          <a:p>
            <a:pPr lvl="2"/>
            <a:r>
              <a:rPr lang="en-US" sz="2800" dirty="0">
                <a:effectLst/>
              </a:rPr>
              <a:t>Claudius and Gertrude are worried</a:t>
            </a:r>
            <a:endParaRPr lang="en-CA" sz="4000" dirty="0">
              <a:effectLst/>
            </a:endParaRPr>
          </a:p>
          <a:p>
            <a:pPr lvl="2"/>
            <a:r>
              <a:rPr lang="en-US" sz="2800" dirty="0">
                <a:effectLst/>
              </a:rPr>
              <a:t>We have seen evidence of this from Act II, Scene I with Ophelia’s description of Hamlet’s odd </a:t>
            </a:r>
            <a:r>
              <a:rPr lang="en-US" sz="2800" dirty="0" err="1">
                <a:effectLst/>
              </a:rPr>
              <a:t>behaviour</a:t>
            </a:r>
            <a:r>
              <a:rPr lang="en-US" sz="2800" dirty="0">
                <a:effectLst/>
              </a:rPr>
              <a:t> and appearance</a:t>
            </a:r>
            <a:endParaRPr lang="en-CA" sz="4000" dirty="0">
              <a:effectLst/>
            </a:endParaRPr>
          </a:p>
          <a:p>
            <a:pPr lvl="2"/>
            <a:r>
              <a:rPr lang="en-US" sz="2800" dirty="0">
                <a:effectLst/>
              </a:rPr>
              <a:t>Some </a:t>
            </a:r>
            <a:r>
              <a:rPr lang="en-US" sz="2800" i="1" dirty="0">
                <a:effectLst/>
              </a:rPr>
              <a:t>time</a:t>
            </a:r>
            <a:r>
              <a:rPr lang="en-US" sz="2800" dirty="0">
                <a:effectLst/>
              </a:rPr>
              <a:t> has passed between acts, apparently</a:t>
            </a:r>
            <a:endParaRPr lang="en-CA" sz="4000" dirty="0">
              <a:effectLst/>
            </a:endParaRPr>
          </a:p>
          <a:p>
            <a:endParaRPr lang="en-CA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4740" y="5913119"/>
            <a:ext cx="9905998" cy="681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mtClean="0"/>
              <a:t>Act II, Scene ii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30505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0" y="601200"/>
            <a:ext cx="12113111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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Polonius’ entrance</a:t>
            </a:r>
            <a:endParaRPr kumimoji="0" lang="en-C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He first keeps the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Fortinbras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plot going: 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“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Th’ambassadors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from Norway, my good lord, / Are joyfully returned”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(scene ii, lines 40-41)</a:t>
            </a:r>
            <a:endParaRPr kumimoji="0" lang="en-CA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He presents his theory to Claudius that the cause of Hamlet’s madness is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love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for Ophelia</a:t>
            </a:r>
            <a:endParaRPr kumimoji="0" lang="en-C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4740" y="5913119"/>
            <a:ext cx="9905998" cy="681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mtClean="0"/>
              <a:t>Act II, Scene ii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36275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0" y="-192364"/>
            <a:ext cx="12048565" cy="649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The ambassadors return…</a:t>
            </a:r>
            <a:endParaRPr kumimoji="0" lang="en-CA" sz="28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(Cornelius {Cornelia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in </a:t>
            </a:r>
            <a:r>
              <a:rPr kumimoji="0" lang="en-US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Tenent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film}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and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Voltemand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)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C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Apparently,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Fortinbras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had been gathering an army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kumimoji="0" lang="en-CA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The uncle, the King of Norway, apparently thought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Fortinbras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’ army was to fight the Poles, but upon investigation it turned out that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Fortinbras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had been gathering the army for a potential attack on Claudius and Denmark</a:t>
            </a: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kumimoji="0" lang="en-CA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When Norway finds out that his nephew is doing this, he gets a promise from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Fortinbras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not to attack Denmark</a:t>
            </a:r>
            <a:endParaRPr kumimoji="0" lang="en-CA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R="0" lvl="2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Fortinbras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is, however, allowed to keep his army (!) and is allowed to go and fight the Poles</a:t>
            </a:r>
            <a:endParaRPr kumimoji="0" lang="en-C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kumimoji="0" lang="en-US" sz="1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4740" y="5913119"/>
            <a:ext cx="9905998" cy="681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mtClean="0"/>
              <a:t>Act II, Scene ii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83613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0" y="80278"/>
            <a:ext cx="12070080" cy="5139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The ambassadors return, cont’d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CA" sz="28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  <a:p>
            <a:pPr marR="0" lvl="2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Claudius is asked to allow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Fortinbras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’ army safe passage through Denmark</a:t>
            </a:r>
            <a:endParaRPr kumimoji="0" lang="en-C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  <a:p>
            <a:pPr marR="0" lvl="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Can we accept this at face value?</a:t>
            </a:r>
            <a:endParaRPr kumimoji="0" lang="en-CA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R="0" lvl="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Is this a good idea?</a:t>
            </a:r>
            <a:endParaRPr kumimoji="0" lang="en-CA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R="0" lvl="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Claudius does not give an answer right away; he wants to “read, / Answer, and think upon this business” (scene ii, lines 81-82)</a:t>
            </a:r>
          </a:p>
          <a:p>
            <a:pPr marR="0" lvl="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lang="en-US" sz="2800" cap="none" dirty="0">
              <a:effectLst/>
              <a:latin typeface="Georgia" panose="02040502050405020303" pitchFamily="18" charset="0"/>
            </a:endParaRPr>
          </a:p>
          <a:p>
            <a:pPr marR="0" lvl="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kumimoji="0" lang="en-C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  <a:p>
            <a:pPr marR="0" lvl="2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This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Fortinbras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subplot is 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always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in the background!</a:t>
            </a:r>
            <a:endParaRPr kumimoji="0" lang="en-C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4740" y="5913119"/>
            <a:ext cx="9905998" cy="681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Act II, Scene ii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8151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4740" y="6052973"/>
            <a:ext cx="9905998" cy="681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Act II, Scene ii</a:t>
            </a:r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-708903" y="143663"/>
            <a:ext cx="1268216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tabLst>
                <a:tab pos="1371600" algn="l"/>
              </a:tabLst>
            </a:pPr>
            <a:r>
              <a:rPr lang="en-US" sz="2000" b="1" u="sng" dirty="0">
                <a:latin typeface="Georgia" panose="02040502050405020303" pitchFamily="18" charset="0"/>
              </a:rPr>
              <a:t>Polonius’ explanation of Hamlet’s madness</a:t>
            </a:r>
            <a:endParaRPr lang="en-CA" sz="3200" b="1" u="sng" dirty="0">
              <a:latin typeface="Georgia" panose="02040502050405020303" pitchFamily="18" charset="0"/>
            </a:endParaRPr>
          </a:p>
          <a:p>
            <a:pPr lvl="2">
              <a:spcAft>
                <a:spcPts val="0"/>
              </a:spcAft>
              <a:tabLst>
                <a:tab pos="1371600" algn="l"/>
              </a:tabLst>
            </a:pPr>
            <a:endParaRPr lang="en-US" sz="2000" dirty="0" smtClean="0"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2" indent="-2286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US" sz="2400" dirty="0" smtClean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great example of Polonius’ verbosity</a:t>
            </a:r>
            <a:endParaRPr lang="en-CA" sz="2400" dirty="0"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2" indent="-2286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US" sz="240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Ironic line:  </a:t>
            </a:r>
            <a:r>
              <a:rPr lang="en-US" sz="24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“since brevity is the soul of wit” </a:t>
            </a:r>
            <a:r>
              <a:rPr lang="en-US" sz="240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(scene ii, line 90); he is </a:t>
            </a:r>
            <a:r>
              <a:rPr lang="en-US" sz="2400" i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sz="240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brief, so is he therefore not witty?</a:t>
            </a:r>
            <a:endParaRPr lang="en-CA" sz="2400" dirty="0"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2" indent="-2286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US" sz="240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Gertrude calls him on his unnecessary verbal flourishes:  “More matter, with less art” (scene ii, line 95)</a:t>
            </a:r>
            <a:endParaRPr lang="en-CA" sz="2400" dirty="0"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spcAft>
                <a:spcPts val="0"/>
              </a:spcAft>
              <a:tabLst>
                <a:tab pos="1371600" algn="l"/>
              </a:tabLst>
            </a:pPr>
            <a:endParaRPr lang="en-US" sz="2400" dirty="0" smtClean="0"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spcAft>
                <a:spcPts val="0"/>
              </a:spcAft>
              <a:tabLst>
                <a:tab pos="1371600" algn="l"/>
              </a:tabLst>
            </a:pPr>
            <a:r>
              <a:rPr lang="en-US" sz="2400" dirty="0" smtClean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240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has a letter from Hamlet to Ophelia, which he </a:t>
            </a:r>
            <a:r>
              <a:rPr lang="en-US" sz="2400" dirty="0" smtClean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reads</a:t>
            </a:r>
            <a:endParaRPr lang="en-CA" sz="2400" dirty="0"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00200" lvl="3" indent="-2286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28800" algn="l"/>
              </a:tabLst>
            </a:pPr>
            <a:r>
              <a:rPr lang="en-US" sz="200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 criticizes the writing style very amusingly (i.e. – “That’s an ill phrase, a vile phrase; ‘beautified’ is a vile phrase” – scene ii, lines 111-112)</a:t>
            </a:r>
            <a:endParaRPr lang="en-CA" sz="2000" dirty="0"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00200" lvl="3" indent="-2286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28800" algn="l"/>
              </a:tabLst>
            </a:pPr>
            <a:r>
              <a:rPr lang="en-US" sz="200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did he get the letter?</a:t>
            </a:r>
            <a:endParaRPr lang="en-CA" sz="2000" dirty="0"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57400" lvl="4" indent="-2286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286000" algn="l"/>
              </a:tabLst>
            </a:pPr>
            <a:r>
              <a:rPr lang="en-US" sz="200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Ophelia is so passive and dutiful</a:t>
            </a:r>
            <a:endParaRPr lang="en-CA" sz="2000" dirty="0"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57400" lvl="4" indent="-2286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286000" algn="l"/>
              </a:tabLst>
            </a:pPr>
            <a:r>
              <a:rPr lang="en-US" sz="200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 is so domineering</a:t>
            </a:r>
            <a:endParaRPr lang="en-CA" sz="2000" dirty="0"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00200" lvl="3" indent="-2286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28800" algn="l"/>
              </a:tabLst>
            </a:pPr>
            <a:r>
              <a:rPr lang="en-US" sz="200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is, in truth, not a great letter; Hamlet sounds like what he is:  a </a:t>
            </a:r>
            <a:r>
              <a:rPr lang="en-CA" sz="200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love-struck</a:t>
            </a:r>
            <a:r>
              <a:rPr lang="en-US" sz="200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youth</a:t>
            </a:r>
            <a:endParaRPr lang="en-CA" sz="2000" dirty="0"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spcAft>
                <a:spcPts val="0"/>
              </a:spcAft>
              <a:tabLst>
                <a:tab pos="1371600" algn="l"/>
              </a:tabLst>
            </a:pPr>
            <a:r>
              <a:rPr lang="en-US" sz="200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Polonius makes sure that Claudius and Gertrude know that he knows his place, and that he has not encouraged Ophelia with Hamlet</a:t>
            </a:r>
            <a:endParaRPr lang="en-CA" sz="2000" dirty="0"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CA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CA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67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s://encrypted-tbn3.gstatic.com/images?q=tbn:ANd9GcRRYImgOb4NXzVAjc41d6EK43ICx2KHdQSTwTyH8-fGV3ZTPh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147" y="47673"/>
            <a:ext cx="11207854" cy="681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finkorswim.com/wp-content/uploads/2012/03/Sellers-disclosure-behind-curtain-e12683338244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420932" cy="599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91489" y="2155737"/>
            <a:ext cx="71538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b="1" dirty="0">
                <a:latin typeface="Georgia" panose="02040502050405020303" pitchFamily="18" charset="0"/>
                <a:ea typeface="Times New Roman" panose="02020603050405020304" pitchFamily="18" charset="0"/>
              </a:rPr>
              <a:t>A plan is formulated to test Polonius’ theory</a:t>
            </a:r>
            <a:endParaRPr lang="en-CA" sz="24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1600200" lvl="3" indent="-2286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28800" algn="l"/>
              </a:tabLst>
            </a:pPr>
            <a:r>
              <a:rPr lang="en-US" sz="240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 and Claudius will hide behind an arras (a wall covering) and spy on Hamlet when he is with Ophelia</a:t>
            </a:r>
            <a:endParaRPr lang="en-CA" sz="2400" dirty="0"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00200" lvl="3" indent="-2286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28800" algn="l"/>
              </a:tabLst>
            </a:pPr>
            <a:r>
              <a:rPr lang="en-US" sz="240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Ophelia will be “bait,” basically</a:t>
            </a:r>
            <a:endParaRPr lang="en-CA" sz="2400" dirty="0"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00200" lvl="3" indent="-2286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28800" algn="l"/>
              </a:tabLst>
            </a:pPr>
            <a:r>
              <a:rPr lang="en-US" sz="240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illustrates both Polonius’ and Claudius’ way of dealing with things (trickery, deception, sneakiness)</a:t>
            </a:r>
            <a:endParaRPr lang="en-CA" sz="2400" dirty="0"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4740" y="5913119"/>
            <a:ext cx="9905998" cy="681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Act II, Scene ii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87662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40" y="5913119"/>
            <a:ext cx="9905998" cy="681318"/>
          </a:xfrm>
        </p:spPr>
        <p:txBody>
          <a:bodyPr/>
          <a:lstStyle/>
          <a:p>
            <a:r>
              <a:rPr lang="en-US" dirty="0" smtClean="0"/>
              <a:t>Act II, Scene ii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093"/>
            <a:ext cx="12037807" cy="5647763"/>
          </a:xfrm>
        </p:spPr>
        <p:txBody>
          <a:bodyPr>
            <a:normAutofit/>
          </a:bodyPr>
          <a:lstStyle/>
          <a:p>
            <a:endParaRPr lang="en-CA" dirty="0">
              <a:effectLst/>
            </a:endParaRPr>
          </a:p>
          <a:p>
            <a:pPr marL="457200" lvl="1" indent="0">
              <a:buNone/>
            </a:pPr>
            <a:r>
              <a:rPr lang="en-US" sz="2000" b="1" u="sng" dirty="0">
                <a:effectLst/>
              </a:rPr>
              <a:t>Hamlet’s entrance</a:t>
            </a:r>
            <a:endParaRPr lang="en-CA" sz="3200" b="1" u="sng" dirty="0">
              <a:effectLst/>
            </a:endParaRPr>
          </a:p>
          <a:p>
            <a:pPr lvl="2"/>
            <a:r>
              <a:rPr lang="en-US" sz="1800" dirty="0">
                <a:effectLst/>
              </a:rPr>
              <a:t>This is our first exposure to Hamlet’s </a:t>
            </a:r>
            <a:r>
              <a:rPr lang="en-US" sz="1800" b="1" dirty="0">
                <a:effectLst/>
              </a:rPr>
              <a:t>“antic disposition;”</a:t>
            </a:r>
            <a:r>
              <a:rPr lang="en-US" sz="1800" dirty="0">
                <a:effectLst/>
              </a:rPr>
              <a:t> we have heard it reported by others, but this is our first view of it</a:t>
            </a:r>
            <a:endParaRPr lang="en-CA" sz="2800" dirty="0">
              <a:effectLst/>
            </a:endParaRPr>
          </a:p>
          <a:p>
            <a:pPr lvl="3"/>
            <a:r>
              <a:rPr lang="en-US" sz="1600" dirty="0" smtClean="0">
                <a:effectLst/>
              </a:rPr>
              <a:t>important </a:t>
            </a:r>
            <a:r>
              <a:rPr lang="en-US" sz="1600" dirty="0">
                <a:effectLst/>
              </a:rPr>
              <a:t>thing to remember:  </a:t>
            </a:r>
            <a:r>
              <a:rPr lang="en-US" sz="1600" b="1" dirty="0">
                <a:effectLst/>
              </a:rPr>
              <a:t>Hamlet is </a:t>
            </a:r>
            <a:r>
              <a:rPr lang="en-US" sz="1600" b="1" i="1" dirty="0">
                <a:effectLst/>
              </a:rPr>
              <a:t>acting</a:t>
            </a:r>
            <a:r>
              <a:rPr lang="en-US" sz="1600" b="1" dirty="0">
                <a:effectLst/>
              </a:rPr>
              <a:t> mad, but he is not, so the things he says are calculated both to </a:t>
            </a:r>
            <a:r>
              <a:rPr lang="en-US" sz="1600" b="1" i="1" dirty="0">
                <a:effectLst/>
              </a:rPr>
              <a:t>seem </a:t>
            </a:r>
            <a:r>
              <a:rPr lang="en-US" sz="1600" b="1" dirty="0">
                <a:effectLst/>
              </a:rPr>
              <a:t>insane but at the same time both hint at things and amuse himself</a:t>
            </a:r>
            <a:endParaRPr lang="en-CA" sz="2400" b="1" dirty="0">
              <a:effectLst/>
            </a:endParaRPr>
          </a:p>
          <a:p>
            <a:pPr lvl="3"/>
            <a:r>
              <a:rPr lang="en-US" sz="1600" dirty="0">
                <a:effectLst/>
              </a:rPr>
              <a:t>As Polonius says,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effectLst/>
              </a:rPr>
              <a:t>“Though this be madness, yet there is method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effectLst/>
              </a:rPr>
              <a:t>in’t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effectLst/>
              </a:rPr>
              <a:t>” (scene ii, lines 207-208) and “How pregnant sometimes his replies are” </a:t>
            </a:r>
            <a:r>
              <a:rPr lang="en-US" sz="1600" dirty="0">
                <a:effectLst/>
              </a:rPr>
              <a:t>(scene ii, lines 210-211)</a:t>
            </a:r>
            <a:endParaRPr lang="en-CA" sz="2400" dirty="0">
              <a:effectLst/>
            </a:endParaRPr>
          </a:p>
          <a:p>
            <a:pPr lvl="2"/>
            <a:r>
              <a:rPr lang="en-US" sz="1800" dirty="0">
                <a:effectLst/>
              </a:rPr>
              <a:t>Hamlet greets Polonius as a “fishmonger” (scene ii, line 174)</a:t>
            </a:r>
            <a:endParaRPr lang="en-CA" sz="2800" dirty="0">
              <a:effectLst/>
            </a:endParaRPr>
          </a:p>
          <a:p>
            <a:pPr lvl="3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</a:rPr>
              <a:t>Elizabethan slang for a pimp</a:t>
            </a:r>
            <a:endParaRPr lang="en-CA" sz="2400" dirty="0">
              <a:effectLst/>
            </a:endParaRPr>
          </a:p>
          <a:p>
            <a:pPr lvl="3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</a:rPr>
              <a:t>He is using his daughter for political gain with Claudius, and Hamlet instantly recognizes this</a:t>
            </a:r>
            <a:endParaRPr lang="en-CA" sz="2400" dirty="0">
              <a:effectLst/>
            </a:endParaRPr>
          </a:p>
          <a:p>
            <a:pPr lvl="2"/>
            <a:r>
              <a:rPr lang="en-US" sz="1800" dirty="0">
                <a:effectLst/>
              </a:rPr>
              <a:t>Hamlet gives Polonius advice about Ophelia:  </a:t>
            </a:r>
            <a:r>
              <a:rPr lang="en-US" sz="1800" b="1" dirty="0">
                <a:solidFill>
                  <a:srgbClr val="FFFF00"/>
                </a:solidFill>
                <a:effectLst/>
              </a:rPr>
              <a:t>“Let her not walk </a:t>
            </a:r>
            <a:r>
              <a:rPr lang="en-US" sz="1800" b="1" dirty="0" err="1">
                <a:solidFill>
                  <a:srgbClr val="FFFF00"/>
                </a:solidFill>
                <a:effectLst/>
              </a:rPr>
              <a:t>i’th’sun</a:t>
            </a:r>
            <a:r>
              <a:rPr lang="en-US" sz="1800" b="1" dirty="0">
                <a:solidFill>
                  <a:srgbClr val="FFFF00"/>
                </a:solidFill>
                <a:effectLst/>
              </a:rPr>
              <a:t>” </a:t>
            </a:r>
            <a:r>
              <a:rPr lang="en-US" sz="1800" dirty="0">
                <a:effectLst/>
              </a:rPr>
              <a:t>(scene ii, line 185)</a:t>
            </a:r>
            <a:endParaRPr lang="en-CA" sz="2800" dirty="0">
              <a:effectLst/>
            </a:endParaRPr>
          </a:p>
          <a:p>
            <a:pPr lvl="3"/>
            <a:r>
              <a:rPr lang="en-US" sz="1600" b="1" dirty="0">
                <a:effectLst/>
              </a:rPr>
              <a:t>Keep her safe </a:t>
            </a:r>
            <a:r>
              <a:rPr lang="en-US" sz="1600" b="1" dirty="0" smtClean="0">
                <a:effectLst/>
              </a:rPr>
              <a:t>indoors…</a:t>
            </a:r>
            <a:endParaRPr lang="en-CA" sz="2400" b="1" dirty="0">
              <a:effectLst/>
            </a:endParaRPr>
          </a:p>
          <a:p>
            <a:pPr lvl="3"/>
            <a:r>
              <a:rPr lang="en-US" sz="1600" dirty="0">
                <a:effectLst/>
              </a:rPr>
              <a:t>Echo to one of Hamlet’s first lines (</a:t>
            </a:r>
            <a:r>
              <a:rPr lang="en-US" sz="1600" b="1" dirty="0">
                <a:solidFill>
                  <a:srgbClr val="FFFF00"/>
                </a:solidFill>
                <a:effectLst/>
              </a:rPr>
              <a:t>“I am too much in the sun” </a:t>
            </a:r>
            <a:r>
              <a:rPr lang="en-US" sz="1600" dirty="0">
                <a:effectLst/>
              </a:rPr>
              <a:t>– I, ii, 67); </a:t>
            </a:r>
            <a:r>
              <a:rPr lang="en-US" sz="1600" b="1" dirty="0">
                <a:effectLst/>
              </a:rPr>
              <a:t>keep her away from Claudius?</a:t>
            </a:r>
            <a:endParaRPr lang="en-CA" sz="2400" b="1" dirty="0">
              <a:effectLst/>
            </a:endParaRPr>
          </a:p>
          <a:p>
            <a:pPr lvl="2"/>
            <a:r>
              <a:rPr lang="en-US" sz="1800" dirty="0">
                <a:effectLst/>
              </a:rPr>
              <a:t>He insults Polonius by saying that he is reading that old men are stupid and useless</a:t>
            </a:r>
            <a:endParaRPr lang="en-CA" sz="2800" dirty="0">
              <a:effectLst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2056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5AD0B8"/>
      </a:accent1>
      <a:accent2>
        <a:srgbClr val="47BB7E"/>
      </a:accent2>
      <a:accent3>
        <a:srgbClr val="96CD4B"/>
      </a:accent3>
      <a:accent4>
        <a:srgbClr val="61C7DD"/>
      </a:accent4>
      <a:accent5>
        <a:srgbClr val="2495CF"/>
      </a:accent5>
      <a:accent6>
        <a:srgbClr val="5A74D1"/>
      </a:accent6>
      <a:hlink>
        <a:srgbClr val="72CEBB"/>
      </a:hlink>
      <a:folHlink>
        <a:srgbClr val="98E6D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0F262FD6-3409-4039-A531-64BD4D2F99E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80</TotalTime>
  <Words>932</Words>
  <Application>Microsoft Office PowerPoint</Application>
  <PresentationFormat>Widescreen</PresentationFormat>
  <Paragraphs>83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Century Gothic</vt:lpstr>
      <vt:lpstr>Courier New</vt:lpstr>
      <vt:lpstr>Georgia</vt:lpstr>
      <vt:lpstr>Symbol</vt:lpstr>
      <vt:lpstr>Times New Roman</vt:lpstr>
      <vt:lpstr>Wingdings</vt:lpstr>
      <vt:lpstr>Mesh</vt:lpstr>
      <vt:lpstr>Act II, Scene ii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 II, Scene ii</vt:lpstr>
    </vt:vector>
  </TitlesOfParts>
  <Company>Trillium Lakelands DSB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 II, Scene ii  </dc:title>
  <dc:creator>Neals, Lesley</dc:creator>
  <cp:lastModifiedBy>Neals, Lesley</cp:lastModifiedBy>
  <cp:revision>1</cp:revision>
  <dcterms:created xsi:type="dcterms:W3CDTF">2015-11-06T17:19:25Z</dcterms:created>
  <dcterms:modified xsi:type="dcterms:W3CDTF">2015-11-06T18:40:18Z</dcterms:modified>
</cp:coreProperties>
</file>