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6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4727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63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96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2534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099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1245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069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922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9331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53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2632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240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316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53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3479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573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26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C1C0A-AC1F-4EE2-98F1-3D3B9B8D6AED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FDBE-D789-4F46-B125-21EC55DCD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621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  <p:sldLayoutId id="2147484090" r:id="rId14"/>
    <p:sldLayoutId id="2147484091" r:id="rId15"/>
    <p:sldLayoutId id="2147484092" r:id="rId16"/>
    <p:sldLayoutId id="214748409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i="1" dirty="0" smtClean="0"/>
              <a:t>Hamlet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Act II, Scene </a:t>
            </a:r>
            <a:r>
              <a:rPr lang="en-US" sz="4800" dirty="0" err="1" smtClean="0"/>
              <a:t>i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45116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65760" y="1377049"/>
            <a:ext cx="11596744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Setting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“room”</a:t>
            </a:r>
            <a:endParaRPr kumimoji="0" lang="en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Again, presumably a room in the palace</a:t>
            </a:r>
            <a:endParaRPr kumimoji="0" lang="en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Probably the same setting as I, iii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Interesting -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cene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exposes Polonius for the manipulative creep that he is</a:t>
            </a:r>
            <a:endParaRPr kumimoji="0" lang="en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Interesting piece of trivia:  Laertes’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is not mentioned in the scene!</a:t>
            </a:r>
            <a:endParaRPr kumimoji="0" lang="en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Reynaldo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Polonius’ “man” (i.e. – servant, lackey)</a:t>
            </a:r>
            <a:endParaRPr kumimoji="0" lang="en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Reynaldo is to go to Paris to give Laertes some money and some letters from his father and (presumably) his sister</a:t>
            </a:r>
            <a:endParaRPr kumimoji="0" lang="en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While there, he is told to ask around about Laertes’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behaviour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in effect,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is going there as a spy for Polonius</a:t>
            </a:r>
            <a:endParaRPr kumimoji="0" lang="en-CA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5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71" y="157780"/>
            <a:ext cx="10353761" cy="799652"/>
          </a:xfrm>
        </p:spPr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71" y="1194099"/>
            <a:ext cx="12006140" cy="5518673"/>
          </a:xfrm>
        </p:spPr>
        <p:txBody>
          <a:bodyPr>
            <a:normAutofit/>
          </a:bodyPr>
          <a:lstStyle/>
          <a:p>
            <a:endParaRPr lang="en-CA" dirty="0">
              <a:effectLst/>
            </a:endParaRPr>
          </a:p>
          <a:p>
            <a:pPr lvl="1"/>
            <a:r>
              <a:rPr lang="en-US" dirty="0">
                <a:effectLst/>
              </a:rPr>
              <a:t>Polonius’ plan</a:t>
            </a:r>
            <a:endParaRPr lang="en-CA" sz="2800" dirty="0">
              <a:effectLst/>
            </a:endParaRPr>
          </a:p>
          <a:p>
            <a:pPr lvl="2"/>
            <a:r>
              <a:rPr lang="en-US" dirty="0">
                <a:effectLst/>
              </a:rPr>
              <a:t>Reynaldo is to talk to people who know Laertes, and to imply that Laertes is a bit of a cad</a:t>
            </a:r>
            <a:endParaRPr lang="en-CA" sz="2400" dirty="0">
              <a:effectLst/>
            </a:endParaRPr>
          </a:p>
          <a:p>
            <a:pPr lvl="2"/>
            <a:r>
              <a:rPr lang="en-US" dirty="0">
                <a:effectLst/>
              </a:rPr>
              <a:t>What Polonius is hoping is that these people will say, “No way!  Laertes is a great person!”</a:t>
            </a:r>
            <a:endParaRPr lang="en-CA" sz="2400" dirty="0">
              <a:effectLst/>
            </a:endParaRPr>
          </a:p>
          <a:p>
            <a:pPr lvl="2"/>
            <a:r>
              <a:rPr lang="en-US" dirty="0">
                <a:effectLst/>
              </a:rPr>
              <a:t>What he thinks they might say is “Oh, yeah, that Laertes is a pretty crazy guy!”</a:t>
            </a:r>
            <a:endParaRPr lang="en-CA" sz="2400" dirty="0">
              <a:effectLst/>
            </a:endParaRPr>
          </a:p>
          <a:p>
            <a:pPr lvl="2"/>
            <a:r>
              <a:rPr lang="en-US" dirty="0">
                <a:effectLst/>
              </a:rPr>
              <a:t>It’s sneaky and duplicitous; Polonius in a nutshell</a:t>
            </a:r>
            <a:endParaRPr lang="en-CA" sz="2400" dirty="0">
              <a:effectLst/>
            </a:endParaRPr>
          </a:p>
          <a:p>
            <a:pPr lvl="2"/>
            <a:r>
              <a:rPr lang="en-US" dirty="0">
                <a:effectLst/>
              </a:rPr>
              <a:t>The kinds of things Polonius allows Reynaldo to accuse Laertes of</a:t>
            </a:r>
            <a:endParaRPr lang="en-CA" sz="2400" dirty="0">
              <a:effectLst/>
            </a:endParaRPr>
          </a:p>
          <a:p>
            <a:pPr lvl="3"/>
            <a:r>
              <a:rPr lang="en-US" dirty="0">
                <a:effectLst/>
              </a:rPr>
              <a:t>“gaming” (scene I, line 24)</a:t>
            </a:r>
            <a:endParaRPr lang="en-CA" sz="2000" dirty="0">
              <a:effectLst/>
            </a:endParaRPr>
          </a:p>
          <a:p>
            <a:pPr lvl="3"/>
            <a:r>
              <a:rPr lang="en-US" dirty="0">
                <a:effectLst/>
              </a:rPr>
              <a:t>“drinking, fencing, swearing, quarreling, / Drabbing” (scene I, lines 25-26)</a:t>
            </a:r>
            <a:endParaRPr lang="en-CA" sz="2000" dirty="0">
              <a:effectLst/>
            </a:endParaRPr>
          </a:p>
          <a:p>
            <a:pPr lvl="3"/>
            <a:r>
              <a:rPr lang="en-US" dirty="0">
                <a:effectLst/>
              </a:rPr>
              <a:t>Reynaldo is supposed to suggest, however, that Laertes does not do these things all the time, that he only </a:t>
            </a:r>
            <a:r>
              <a:rPr lang="en-US" i="1" dirty="0">
                <a:effectLst/>
              </a:rPr>
              <a:t>sometimes</a:t>
            </a:r>
            <a:r>
              <a:rPr lang="en-US" dirty="0">
                <a:effectLst/>
              </a:rPr>
              <a:t> does this (further evidence of Polonius’ hypocrisy)</a:t>
            </a:r>
            <a:endParaRPr lang="en-CA" sz="2000" dirty="0">
              <a:effectLst/>
            </a:endParaRPr>
          </a:p>
          <a:p>
            <a:pPr lvl="3"/>
            <a:r>
              <a:rPr lang="en-US" dirty="0" err="1">
                <a:effectLst/>
              </a:rPr>
              <a:t>Branagh</a:t>
            </a:r>
            <a:r>
              <a:rPr lang="en-US" dirty="0">
                <a:effectLst/>
              </a:rPr>
              <a:t> brilliantly sets this scene in Polonius’ bedroom as a prostitute is leaving, further underscoring Polonius’ hypocrisy</a:t>
            </a:r>
            <a:endParaRPr lang="en-CA" sz="2000" dirty="0">
              <a:effectLst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11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>
              <a:effectLst/>
            </a:endParaRPr>
          </a:p>
          <a:p>
            <a:pPr lvl="1"/>
            <a:r>
              <a:rPr lang="en-US" dirty="0">
                <a:effectLst/>
              </a:rPr>
              <a:t>We see much evidence in this scene of Polonius’ flowery way of speaking</a:t>
            </a:r>
            <a:endParaRPr lang="en-CA" sz="2800" dirty="0">
              <a:effectLst/>
            </a:endParaRPr>
          </a:p>
          <a:p>
            <a:pPr lvl="2"/>
            <a:r>
              <a:rPr lang="en-US" dirty="0">
                <a:effectLst/>
              </a:rPr>
              <a:t>He is a windbag</a:t>
            </a:r>
            <a:endParaRPr lang="en-CA" sz="2400" dirty="0">
              <a:effectLst/>
            </a:endParaRPr>
          </a:p>
          <a:p>
            <a:pPr lvl="2"/>
            <a:r>
              <a:rPr lang="en-US" dirty="0">
                <a:effectLst/>
              </a:rPr>
              <a:t>Often played as a comic character, but this is probably a mistake</a:t>
            </a:r>
            <a:endParaRPr lang="en-CA" sz="2400" dirty="0">
              <a:effectLst/>
            </a:endParaRPr>
          </a:p>
          <a:p>
            <a:pPr lvl="2"/>
            <a:r>
              <a:rPr lang="en-US" i="1" dirty="0">
                <a:effectLst/>
              </a:rPr>
              <a:t>Some</a:t>
            </a:r>
            <a:r>
              <a:rPr lang="en-US" dirty="0">
                <a:effectLst/>
              </a:rPr>
              <a:t> of his complicated, confused language is funny, but he is not a blithering idiot</a:t>
            </a:r>
            <a:endParaRPr lang="en-CA" sz="2400" dirty="0">
              <a:effectLst/>
            </a:endParaRPr>
          </a:p>
          <a:p>
            <a:pPr lvl="2"/>
            <a:r>
              <a:rPr lang="en-US" dirty="0">
                <a:effectLst/>
              </a:rPr>
              <a:t>He repeats himself endlessly</a:t>
            </a:r>
            <a:endParaRPr lang="en-CA" sz="2400" dirty="0">
              <a:effectLst/>
            </a:endParaRPr>
          </a:p>
          <a:p>
            <a:pPr lvl="3"/>
            <a:r>
              <a:rPr lang="en-US" dirty="0">
                <a:effectLst/>
              </a:rPr>
              <a:t>“ ‘Good sir,’ or so, or ‘friend,’ or ‘gentleman’ –” (scene I, line 46)</a:t>
            </a:r>
            <a:endParaRPr lang="en-CA" sz="2000" dirty="0">
              <a:effectLst/>
            </a:endParaRPr>
          </a:p>
          <a:p>
            <a:pPr lvl="3"/>
            <a:r>
              <a:rPr lang="en-US" dirty="0">
                <a:effectLst/>
              </a:rPr>
              <a:t>“I saw him yesterday, or </a:t>
            </a:r>
            <a:r>
              <a:rPr lang="en-US" dirty="0" err="1">
                <a:effectLst/>
              </a:rPr>
              <a:t>t’other</a:t>
            </a:r>
            <a:r>
              <a:rPr lang="en-US" dirty="0">
                <a:effectLst/>
              </a:rPr>
              <a:t> day, / Or then, or then, with such and such” (scene I, lines 56-57)</a:t>
            </a:r>
            <a:endParaRPr lang="en-CA" sz="2000" dirty="0">
              <a:effectLst/>
            </a:endParaRPr>
          </a:p>
          <a:p>
            <a:pPr lvl="2"/>
            <a:r>
              <a:rPr lang="en-US" dirty="0">
                <a:effectLst/>
              </a:rPr>
              <a:t>He loses his place</a:t>
            </a:r>
            <a:endParaRPr lang="en-CA" sz="2400" dirty="0">
              <a:effectLst/>
            </a:endParaRPr>
          </a:p>
          <a:p>
            <a:pPr lvl="3"/>
            <a:r>
              <a:rPr lang="en-US" dirty="0">
                <a:effectLst/>
              </a:rPr>
              <a:t>“What was I about to say?  By the mass, I was about to say something!  Where did I leave?” (scene I, lines 50-51)</a:t>
            </a:r>
            <a:endParaRPr lang="en-CA" sz="2000" dirty="0">
              <a:effectLst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990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>
              <a:effectLst/>
            </a:endParaRPr>
          </a:p>
          <a:p>
            <a:pPr lvl="1"/>
            <a:r>
              <a:rPr lang="en-US" dirty="0">
                <a:effectLst/>
              </a:rPr>
              <a:t>Ophelia enters and says that Hamlet has been to see her</a:t>
            </a:r>
            <a:endParaRPr lang="en-CA" sz="2800" dirty="0">
              <a:effectLst/>
            </a:endParaRPr>
          </a:p>
          <a:p>
            <a:pPr lvl="2"/>
            <a:r>
              <a:rPr lang="en-US" dirty="0">
                <a:effectLst/>
              </a:rPr>
              <a:t>His appearance is atrocious</a:t>
            </a:r>
            <a:endParaRPr lang="en-CA" sz="2400" dirty="0">
              <a:effectLst/>
            </a:endParaRPr>
          </a:p>
          <a:p>
            <a:pPr lvl="3"/>
            <a:r>
              <a:rPr lang="en-US" dirty="0">
                <a:effectLst/>
              </a:rPr>
              <a:t>“his doublet all unbraced, / No hat upon his head, his stockings fouled, / </a:t>
            </a:r>
            <a:r>
              <a:rPr lang="en-US" dirty="0" err="1">
                <a:effectLst/>
              </a:rPr>
              <a:t>Ungartered</a:t>
            </a:r>
            <a:r>
              <a:rPr lang="en-US" dirty="0">
                <a:effectLst/>
              </a:rPr>
              <a:t>, and down-</a:t>
            </a:r>
            <a:r>
              <a:rPr lang="en-US" dirty="0" err="1">
                <a:effectLst/>
              </a:rPr>
              <a:t>gyvèd</a:t>
            </a:r>
            <a:r>
              <a:rPr lang="en-US" dirty="0">
                <a:effectLst/>
              </a:rPr>
              <a:t> to his ankle, / Pale as his shirt” (scene I, lines 78-81)</a:t>
            </a:r>
            <a:endParaRPr lang="en-CA" sz="2000" dirty="0">
              <a:effectLst/>
            </a:endParaRPr>
          </a:p>
          <a:p>
            <a:pPr lvl="3"/>
            <a:r>
              <a:rPr lang="en-US" dirty="0">
                <a:effectLst/>
              </a:rPr>
              <a:t>This is in keeping with what he said he was going to do (i.e. – “put an antic disposition on” – I, v, 172)</a:t>
            </a:r>
            <a:endParaRPr lang="en-CA" sz="2000" dirty="0">
              <a:effectLst/>
            </a:endParaRPr>
          </a:p>
          <a:p>
            <a:pPr lvl="3"/>
            <a:r>
              <a:rPr lang="en-US" dirty="0">
                <a:effectLst/>
              </a:rPr>
              <a:t>It is “as if he had been </a:t>
            </a:r>
            <a:r>
              <a:rPr lang="en-US" dirty="0" err="1">
                <a:effectLst/>
              </a:rPr>
              <a:t>oosed</a:t>
            </a:r>
            <a:r>
              <a:rPr lang="en-US" dirty="0">
                <a:effectLst/>
              </a:rPr>
              <a:t> out of hell / To speak of horrors” (scene I, lines 83-84)</a:t>
            </a:r>
            <a:endParaRPr lang="en-CA" sz="2000" dirty="0">
              <a:effectLst/>
            </a:endParaRPr>
          </a:p>
          <a:p>
            <a:pPr lvl="4"/>
            <a:r>
              <a:rPr lang="en-US" dirty="0">
                <a:effectLst/>
              </a:rPr>
              <a:t>Particularly apt simile!</a:t>
            </a:r>
            <a:endParaRPr lang="en-CA" sz="1800" dirty="0">
              <a:effectLst/>
            </a:endParaRPr>
          </a:p>
          <a:p>
            <a:pPr lvl="4"/>
            <a:r>
              <a:rPr lang="en-US" dirty="0">
                <a:effectLst/>
              </a:rPr>
              <a:t>Hamlet </a:t>
            </a:r>
            <a:r>
              <a:rPr lang="en-US" i="1" dirty="0">
                <a:effectLst/>
              </a:rPr>
              <a:t>has</a:t>
            </a:r>
            <a:r>
              <a:rPr lang="en-US" dirty="0">
                <a:effectLst/>
              </a:rPr>
              <a:t> heard from “hell,” in effect</a:t>
            </a:r>
            <a:endParaRPr lang="en-CA" sz="1800" dirty="0">
              <a:effectLst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867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>
              <a:effectLst/>
            </a:endParaRPr>
          </a:p>
          <a:p>
            <a:pPr lvl="1"/>
            <a:r>
              <a:rPr lang="en-US" dirty="0">
                <a:effectLst/>
              </a:rPr>
              <a:t>Ophelia enters and says that Hamlet has been to see her, cont’d</a:t>
            </a:r>
            <a:endParaRPr lang="en-CA" sz="2800" dirty="0">
              <a:effectLst/>
            </a:endParaRPr>
          </a:p>
          <a:p>
            <a:pPr lvl="2"/>
            <a:r>
              <a:rPr lang="en-US" dirty="0">
                <a:effectLst/>
              </a:rPr>
              <a:t>We get the full description of Hamlet’s mad routine</a:t>
            </a:r>
            <a:endParaRPr lang="en-CA" sz="2400" dirty="0">
              <a:effectLst/>
            </a:endParaRPr>
          </a:p>
          <a:p>
            <a:pPr lvl="3"/>
            <a:r>
              <a:rPr lang="en-US" dirty="0">
                <a:effectLst/>
              </a:rPr>
              <a:t>Again, his appearance</a:t>
            </a:r>
            <a:endParaRPr lang="en-CA" sz="2000" dirty="0">
              <a:effectLst/>
            </a:endParaRPr>
          </a:p>
          <a:p>
            <a:pPr lvl="3"/>
            <a:r>
              <a:rPr lang="en-US" dirty="0">
                <a:effectLst/>
              </a:rPr>
              <a:t>Also his odd </a:t>
            </a:r>
            <a:r>
              <a:rPr lang="en-US" dirty="0" err="1">
                <a:effectLst/>
              </a:rPr>
              <a:t>behaviour</a:t>
            </a:r>
            <a:endParaRPr lang="en-CA" sz="2000" dirty="0">
              <a:effectLst/>
            </a:endParaRPr>
          </a:p>
          <a:p>
            <a:pPr lvl="4"/>
            <a:r>
              <a:rPr lang="en-US" dirty="0">
                <a:effectLst/>
              </a:rPr>
              <a:t>He acts very strangely around Ophelia, taking her hand and staring at her</a:t>
            </a:r>
            <a:endParaRPr lang="en-CA" sz="1800" dirty="0">
              <a:effectLst/>
            </a:endParaRPr>
          </a:p>
          <a:p>
            <a:pPr lvl="4"/>
            <a:r>
              <a:rPr lang="en-US" dirty="0">
                <a:effectLst/>
              </a:rPr>
              <a:t>Walking out of the room without looking where he is going (“He seemed to find his way without his eyes” – scene I, line 98)</a:t>
            </a:r>
            <a:endParaRPr lang="en-CA" sz="1800" dirty="0">
              <a:effectLst/>
            </a:endParaRPr>
          </a:p>
          <a:p>
            <a:pPr lvl="2"/>
            <a:r>
              <a:rPr lang="en-US" dirty="0">
                <a:effectLst/>
              </a:rPr>
              <a:t>Polonius </a:t>
            </a:r>
            <a:r>
              <a:rPr lang="en-US" i="1" dirty="0">
                <a:effectLst/>
              </a:rPr>
              <a:t>immediately </a:t>
            </a:r>
            <a:r>
              <a:rPr lang="en-US" dirty="0">
                <a:effectLst/>
              </a:rPr>
              <a:t>assumes that Hamlet is in love with Ophelia, and that it is his fault that Hamlet is insane because he told Ophelia not to see Hamlet anymore</a:t>
            </a:r>
            <a:endParaRPr lang="en-CA" sz="2400" dirty="0">
              <a:effectLst/>
            </a:endParaRPr>
          </a:p>
          <a:p>
            <a:pPr lvl="2"/>
            <a:r>
              <a:rPr lang="en-US" dirty="0">
                <a:effectLst/>
              </a:rPr>
              <a:t>Polonius decides that they must go to Claudius and tell Claudius his theory on why Hamlet is mad</a:t>
            </a:r>
            <a:endParaRPr lang="en-CA" sz="2400" dirty="0">
              <a:effectLst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535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89</TotalTime>
  <Words>667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Bookman Old Style</vt:lpstr>
      <vt:lpstr>Courier New</vt:lpstr>
      <vt:lpstr>Rockwell</vt:lpstr>
      <vt:lpstr>Symbol</vt:lpstr>
      <vt:lpstr>Times New Roman</vt:lpstr>
      <vt:lpstr>Damask</vt:lpstr>
      <vt:lpstr> Hamlet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Hamlet </dc:title>
  <dc:creator>Neals, Lesley</dc:creator>
  <cp:lastModifiedBy>Neals, Lesley</cp:lastModifiedBy>
  <cp:revision>1</cp:revision>
  <dcterms:created xsi:type="dcterms:W3CDTF">2015-11-06T17:12:33Z</dcterms:created>
  <dcterms:modified xsi:type="dcterms:W3CDTF">2015-11-06T18:41:51Z</dcterms:modified>
</cp:coreProperties>
</file>