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749490"/>
          </a:xfrm>
        </p:spPr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500" t="-1" r="12658" b="-854"/>
          <a:stretch/>
        </p:blipFill>
        <p:spPr>
          <a:xfrm>
            <a:off x="6387152" y="2371987"/>
            <a:ext cx="5213445" cy="382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9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405720"/>
            <a:ext cx="11791666" cy="5213444"/>
          </a:xfrm>
        </p:spPr>
        <p:txBody>
          <a:bodyPr>
            <a:normAutofit fontScale="92500" lnSpcReduction="20000"/>
          </a:bodyPr>
          <a:lstStyle/>
          <a:p>
            <a:endParaRPr lang="en-CA" dirty="0"/>
          </a:p>
          <a:p>
            <a:pPr lvl="1"/>
            <a:r>
              <a:rPr lang="en-US" sz="2400" dirty="0"/>
              <a:t>Comparison of old Hamlet to Claudius</a:t>
            </a:r>
            <a:endParaRPr lang="en-CA" sz="3600" dirty="0"/>
          </a:p>
          <a:p>
            <a:pPr lvl="2"/>
            <a:r>
              <a:rPr lang="en-US" sz="2000" dirty="0"/>
              <a:t>“Hyperion to a satyr” (line 140)</a:t>
            </a:r>
            <a:endParaRPr lang="en-CA" sz="3200" dirty="0"/>
          </a:p>
          <a:p>
            <a:pPr lvl="3"/>
            <a:r>
              <a:rPr lang="en-US" sz="1800" dirty="0"/>
              <a:t>A god to a mythical beast</a:t>
            </a:r>
            <a:endParaRPr lang="en-CA" sz="2800" dirty="0"/>
          </a:p>
          <a:p>
            <a:pPr lvl="3"/>
            <a:r>
              <a:rPr lang="en-US" sz="1800" dirty="0"/>
              <a:t>Mind (old Hamlet) versus body (Claudius)</a:t>
            </a:r>
            <a:endParaRPr lang="en-CA" sz="2800" dirty="0"/>
          </a:p>
          <a:p>
            <a:pPr lvl="3"/>
            <a:r>
              <a:rPr lang="en-US" sz="1800" dirty="0"/>
              <a:t>Keep this theme in mind throughout the course</a:t>
            </a:r>
            <a:endParaRPr lang="en-CA" sz="2800" dirty="0"/>
          </a:p>
          <a:p>
            <a:pPr lvl="3"/>
            <a:r>
              <a:rPr lang="en-US" sz="1800" dirty="0"/>
              <a:t>Hamlet is clearly in the camp of the mind; he </a:t>
            </a:r>
            <a:r>
              <a:rPr lang="en-US" sz="1800" i="1" dirty="0"/>
              <a:t>hates</a:t>
            </a:r>
            <a:r>
              <a:rPr lang="en-US" sz="1800" dirty="0"/>
              <a:t> anything having to do with the body</a:t>
            </a:r>
            <a:endParaRPr lang="en-CA" sz="2800" dirty="0"/>
          </a:p>
          <a:p>
            <a:endParaRPr lang="en-CA" sz="2800" dirty="0"/>
          </a:p>
          <a:p>
            <a:r>
              <a:rPr lang="en-US" sz="2400" dirty="0"/>
              <a:t>Later, “no more like [young Hamlet’s] father / Than [young Hamlet] to Hercules” (lines 152-153)</a:t>
            </a:r>
            <a:endParaRPr lang="en-CA" sz="3600" dirty="0"/>
          </a:p>
          <a:p>
            <a:pPr lvl="1"/>
            <a:r>
              <a:rPr lang="en-US" sz="2200" dirty="0"/>
              <a:t>Interesting that he does not see himself as a hero</a:t>
            </a:r>
            <a:endParaRPr lang="en-CA" sz="3200" dirty="0"/>
          </a:p>
          <a:p>
            <a:pPr lvl="1"/>
            <a:r>
              <a:rPr lang="en-US" sz="2200" dirty="0"/>
              <a:t>Distinctly </a:t>
            </a:r>
            <a:r>
              <a:rPr lang="en-US" sz="2200" i="1" dirty="0"/>
              <a:t>against</a:t>
            </a:r>
            <a:r>
              <a:rPr lang="en-US" sz="2200" dirty="0"/>
              <a:t> how he has been portrayed (cf. – the “fat, and scant of breath” line late in the play – V, ii, 288)</a:t>
            </a:r>
            <a:endParaRPr lang="en-CA" sz="3200" dirty="0"/>
          </a:p>
          <a:p>
            <a:pPr lvl="1"/>
            <a:r>
              <a:rPr lang="en-US" sz="2200" dirty="0"/>
              <a:t>He is perhaps bookish, nerdy – a scholar, like Horatio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5347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351128"/>
            <a:ext cx="11682483" cy="5227093"/>
          </a:xfrm>
        </p:spPr>
        <p:txBody>
          <a:bodyPr/>
          <a:lstStyle/>
          <a:p>
            <a:endParaRPr lang="en-CA" dirty="0"/>
          </a:p>
          <a:p>
            <a:pPr lvl="1"/>
            <a:r>
              <a:rPr lang="en-US" sz="2400" dirty="0"/>
              <a:t>Anger towards his mother for what he sees as a </a:t>
            </a:r>
            <a:r>
              <a:rPr lang="en-US" sz="2400" i="1" dirty="0"/>
              <a:t>far</a:t>
            </a:r>
            <a:r>
              <a:rPr lang="en-US" sz="2400" dirty="0"/>
              <a:t> too hasty remarriage</a:t>
            </a:r>
            <a:endParaRPr lang="en-CA" sz="3600" dirty="0"/>
          </a:p>
          <a:p>
            <a:pPr lvl="2"/>
            <a:r>
              <a:rPr lang="en-US" sz="2000" dirty="0"/>
              <a:t>“within a month” – line 145</a:t>
            </a:r>
            <a:endParaRPr lang="en-CA" sz="3200" dirty="0"/>
          </a:p>
          <a:p>
            <a:pPr lvl="2"/>
            <a:r>
              <a:rPr lang="en-US" sz="2000" dirty="0"/>
              <a:t>“frailty, thy name is woman” – line 146</a:t>
            </a:r>
            <a:endParaRPr lang="en-CA" sz="3200" dirty="0"/>
          </a:p>
          <a:p>
            <a:pPr lvl="3"/>
            <a:r>
              <a:rPr lang="en-US" sz="1800" dirty="0"/>
              <a:t>Hamlet has a definite misogynistic streak in him</a:t>
            </a:r>
            <a:endParaRPr lang="en-CA" sz="2800" dirty="0"/>
          </a:p>
          <a:p>
            <a:pPr lvl="2"/>
            <a:r>
              <a:rPr lang="en-US" sz="2000" dirty="0"/>
              <a:t>He seems obsessed by the details of his mother’s remarriage</a:t>
            </a:r>
            <a:endParaRPr lang="en-CA" sz="3200" dirty="0"/>
          </a:p>
          <a:p>
            <a:pPr lvl="3"/>
            <a:r>
              <a:rPr lang="en-US" sz="1800" dirty="0"/>
              <a:t>His line about the “incestuous sheets” (line 157)</a:t>
            </a:r>
            <a:endParaRPr lang="en-CA" sz="2800" dirty="0"/>
          </a:p>
          <a:p>
            <a:pPr lvl="3"/>
            <a:r>
              <a:rPr lang="en-US" sz="1800" dirty="0"/>
              <a:t>All children have great discomfort imagining their parents as sexual beings</a:t>
            </a:r>
            <a:endParaRPr lang="en-CA" sz="2800" dirty="0"/>
          </a:p>
          <a:p>
            <a:pPr lvl="3"/>
            <a:r>
              <a:rPr lang="en-US" sz="1800" dirty="0"/>
              <a:t>First hints of Oedipal issues</a:t>
            </a:r>
            <a:endParaRPr lang="en-CA" sz="2800" dirty="0"/>
          </a:p>
          <a:p>
            <a:endParaRPr lang="en-CA" sz="2800" dirty="0"/>
          </a:p>
          <a:p>
            <a:pPr lvl="1"/>
            <a:r>
              <a:rPr lang="en-US" sz="2400" dirty="0"/>
              <a:t>Foreshadowing in “It is not, nor it cannot come to good” (line 158)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379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4" y="1433015"/>
            <a:ext cx="11505062" cy="5008727"/>
          </a:xfrm>
        </p:spPr>
        <p:txBody>
          <a:bodyPr/>
          <a:lstStyle/>
          <a:p>
            <a:pPr lvl="0"/>
            <a:r>
              <a:rPr lang="en-US" sz="3200" dirty="0"/>
              <a:t>Horatio and two of the guards enter (</a:t>
            </a:r>
            <a:r>
              <a:rPr lang="en-US" sz="3200" dirty="0" err="1"/>
              <a:t>Barnardo</a:t>
            </a:r>
            <a:r>
              <a:rPr lang="en-US" sz="3200" dirty="0"/>
              <a:t> and Marcellus)</a:t>
            </a:r>
            <a:endParaRPr lang="en-CA" sz="4400" dirty="0"/>
          </a:p>
          <a:p>
            <a:pPr lvl="1"/>
            <a:r>
              <a:rPr lang="en-US" sz="2800" dirty="0"/>
              <a:t>We see how much Hamlet values Horatio’s friendship</a:t>
            </a:r>
            <a:endParaRPr lang="en-CA" sz="4000" dirty="0"/>
          </a:p>
          <a:p>
            <a:pPr lvl="1"/>
            <a:r>
              <a:rPr lang="en-US" sz="2800" dirty="0"/>
              <a:t>Question for students:  what are they there for?</a:t>
            </a:r>
            <a:endParaRPr lang="en-CA" sz="4000" dirty="0"/>
          </a:p>
          <a:p>
            <a:pPr lvl="2"/>
            <a:r>
              <a:rPr lang="en-US" sz="2400" dirty="0"/>
              <a:t>Continuation of their promise in Scene I to tell Hamlet of the ghost</a:t>
            </a:r>
            <a:endParaRPr lang="en-CA" sz="3600" dirty="0"/>
          </a:p>
          <a:p>
            <a:pPr lvl="2"/>
            <a:r>
              <a:rPr lang="en-US" sz="2400" dirty="0"/>
              <a:t>We know what they are going to say; Shakespeare delays the actual announcement:  drama</a:t>
            </a:r>
            <a:r>
              <a:rPr lang="en-US" dirty="0"/>
              <a:t>!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1681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405720"/>
            <a:ext cx="11559654" cy="4995080"/>
          </a:xfrm>
        </p:spPr>
        <p:txBody>
          <a:bodyPr/>
          <a:lstStyle/>
          <a:p>
            <a:pPr lvl="0"/>
            <a:r>
              <a:rPr lang="en-US" sz="3200" dirty="0"/>
              <a:t>Further evidence of Hamlet’s superiority to others:  his disdain for alcohol</a:t>
            </a:r>
            <a:endParaRPr lang="en-CA" sz="4400" dirty="0"/>
          </a:p>
          <a:p>
            <a:pPr lvl="1"/>
            <a:r>
              <a:rPr lang="en-US" sz="2800" dirty="0"/>
              <a:t>Sarcastic “We’ll teach you to drink deep ere you depart” (line 175)</a:t>
            </a:r>
            <a:endParaRPr lang="en-CA" sz="4000" dirty="0"/>
          </a:p>
          <a:p>
            <a:pPr lvl="1"/>
            <a:r>
              <a:rPr lang="en-US" sz="2800" dirty="0"/>
              <a:t>Continued in Scene iv with the discussion of Claudius’ drinking (“a custom / More honored in the breach than the observance” – I, iv, 15-16; see Act I, Scenes iii-iv notes)</a:t>
            </a:r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5411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433016"/>
            <a:ext cx="11341290" cy="5063318"/>
          </a:xfrm>
        </p:spPr>
        <p:txBody>
          <a:bodyPr/>
          <a:lstStyle/>
          <a:p>
            <a:pPr lvl="0"/>
            <a:r>
              <a:rPr lang="en-US" sz="2800" dirty="0"/>
              <a:t>Drama of the revelation of the ghost to Hamlet</a:t>
            </a:r>
            <a:endParaRPr lang="en-CA" sz="4000" dirty="0"/>
          </a:p>
          <a:p>
            <a:pPr lvl="1"/>
            <a:r>
              <a:rPr lang="en-US" sz="2400" dirty="0"/>
              <a:t>Hamlet teases us by saying that he “sees” his father “in [his] mind’s eye” (line 184)</a:t>
            </a:r>
            <a:endParaRPr lang="en-CA" sz="3600" dirty="0"/>
          </a:p>
          <a:p>
            <a:pPr lvl="1"/>
            <a:r>
              <a:rPr lang="en-US" sz="2400" dirty="0"/>
              <a:t>Horatio does not get the courage to say what he has to say until five lines later</a:t>
            </a:r>
            <a:endParaRPr lang="en-CA" sz="3600" dirty="0"/>
          </a:p>
          <a:p>
            <a:pPr lvl="1"/>
            <a:r>
              <a:rPr lang="en-US" sz="2400" dirty="0"/>
              <a:t>Note Horatio’s careful retelling of the tale</a:t>
            </a:r>
            <a:endParaRPr lang="en-CA" sz="3600" dirty="0"/>
          </a:p>
          <a:p>
            <a:pPr lvl="2"/>
            <a:r>
              <a:rPr lang="en-US" sz="2000" dirty="0"/>
              <a:t>He tells </a:t>
            </a:r>
            <a:r>
              <a:rPr lang="en-US" sz="2000" i="1" dirty="0"/>
              <a:t>only</a:t>
            </a:r>
            <a:r>
              <a:rPr lang="en-US" sz="2000" dirty="0"/>
              <a:t> what he saw and no more, as plainly and as exactly as he can</a:t>
            </a:r>
            <a:endParaRPr lang="en-CA" sz="3200" dirty="0"/>
          </a:p>
          <a:p>
            <a:pPr lvl="2"/>
            <a:r>
              <a:rPr lang="en-US" sz="2000" dirty="0"/>
              <a:t>Marcellus and </a:t>
            </a:r>
            <a:r>
              <a:rPr lang="en-US" sz="2000" dirty="0" err="1"/>
              <a:t>Barnardo</a:t>
            </a:r>
            <a:r>
              <a:rPr lang="en-US" sz="2000" dirty="0"/>
              <a:t> try to say that the ghost was around longer than a hundred seconds, and Horatio insists on adding “Not when I </a:t>
            </a:r>
            <a:r>
              <a:rPr lang="en-US" sz="2000" dirty="0" err="1"/>
              <a:t>saw’t</a:t>
            </a:r>
            <a:r>
              <a:rPr lang="en-US" sz="2000" dirty="0"/>
              <a:t>” (line 240)</a:t>
            </a:r>
            <a:endParaRPr lang="en-CA" sz="3200" dirty="0"/>
          </a:p>
          <a:p>
            <a:pPr lvl="1"/>
            <a:r>
              <a:rPr lang="en-US" sz="2400" dirty="0"/>
              <a:t>Note also Hamlet’s craving of </a:t>
            </a:r>
            <a:r>
              <a:rPr lang="en-US" sz="2400" i="1" dirty="0"/>
              <a:t>detail</a:t>
            </a:r>
            <a:endParaRPr lang="en-CA" sz="3600" dirty="0"/>
          </a:p>
          <a:p>
            <a:pPr lvl="2"/>
            <a:r>
              <a:rPr lang="en-US" sz="2000" dirty="0"/>
              <a:t>Thirteen questions!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7498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1555845"/>
            <a:ext cx="11218459" cy="4899545"/>
          </a:xfrm>
        </p:spPr>
        <p:txBody>
          <a:bodyPr/>
          <a:lstStyle/>
          <a:p>
            <a:pPr lvl="0"/>
            <a:r>
              <a:rPr lang="en-US" sz="2800" dirty="0"/>
              <a:t>Hamlet decides to watch with them that night, and he tells them not to tell anyone</a:t>
            </a:r>
            <a:endParaRPr lang="en-CA" sz="4000" dirty="0"/>
          </a:p>
          <a:p>
            <a:pPr lvl="0"/>
            <a:r>
              <a:rPr lang="en-US" sz="2800" dirty="0"/>
              <a:t>Last lines of the scene</a:t>
            </a:r>
            <a:endParaRPr lang="en-CA" sz="4000" dirty="0"/>
          </a:p>
          <a:p>
            <a:pPr lvl="1"/>
            <a:r>
              <a:rPr lang="en-US" sz="2400" dirty="0"/>
              <a:t>Illustrate Hamlet’s impatience (“Would the night were come!” – line 256)</a:t>
            </a:r>
            <a:endParaRPr lang="en-CA" sz="3600" dirty="0"/>
          </a:p>
          <a:p>
            <a:pPr lvl="1"/>
            <a:r>
              <a:rPr lang="en-US" sz="2400" dirty="0"/>
              <a:t>Illustrate the fact that Hamlet, like Horatio and the guards, chooses to view the ghost as a warning of something</a:t>
            </a:r>
            <a:endParaRPr lang="en-CA" sz="3600" dirty="0"/>
          </a:p>
          <a:p>
            <a:pPr lvl="1"/>
            <a:r>
              <a:rPr lang="en-US" sz="2400" dirty="0"/>
              <a:t>Indications that Hamlet suspects that something is wrong?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941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5169"/>
          </a:xfrm>
        </p:spPr>
        <p:txBody>
          <a:bodyPr/>
          <a:lstStyle/>
          <a:p>
            <a:r>
              <a:rPr lang="en-US" b="1" u="sng" dirty="0"/>
              <a:t>Act I, Scene ii</a:t>
            </a:r>
            <a:r>
              <a:rPr lang="en-CA" sz="6000" dirty="0"/>
              <a:t/>
            </a:r>
            <a:br>
              <a:rPr lang="en-CA" sz="60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5314"/>
            <a:ext cx="12192000" cy="47930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r>
              <a:rPr lang="en-US" sz="2800" dirty="0" smtClean="0"/>
              <a:t>Setting</a:t>
            </a:r>
            <a:endParaRPr lang="en-CA" sz="4000" dirty="0"/>
          </a:p>
          <a:p>
            <a:pPr lvl="1"/>
            <a:r>
              <a:rPr lang="en-US" sz="2400" dirty="0"/>
              <a:t>“The castle”</a:t>
            </a:r>
            <a:endParaRPr lang="en-CA" sz="3600" dirty="0"/>
          </a:p>
          <a:p>
            <a:pPr lvl="1"/>
            <a:r>
              <a:rPr lang="en-US" sz="2400" dirty="0"/>
              <a:t>Many ways to play this scene</a:t>
            </a:r>
            <a:endParaRPr lang="en-CA" sz="3600" dirty="0"/>
          </a:p>
          <a:p>
            <a:pPr lvl="2"/>
            <a:r>
              <a:rPr lang="en-US" sz="2000" dirty="0" err="1"/>
              <a:t>Branagh</a:t>
            </a:r>
            <a:r>
              <a:rPr lang="en-US" sz="2000" dirty="0"/>
              <a:t> plays it as a very formal, very public ceremony of sorts in front of the whole court</a:t>
            </a:r>
            <a:endParaRPr lang="en-CA" sz="3200" dirty="0"/>
          </a:p>
          <a:p>
            <a:pPr lvl="2"/>
            <a:r>
              <a:rPr lang="en-US" sz="2000" dirty="0"/>
              <a:t>Others see it as a council chamber, with only the high ups of the court present</a:t>
            </a:r>
            <a:endParaRPr lang="en-CA" sz="3200" dirty="0"/>
          </a:p>
          <a:p>
            <a:pPr lvl="1"/>
            <a:r>
              <a:rPr lang="en-US" sz="2400" dirty="0"/>
              <a:t>It is </a:t>
            </a:r>
            <a:r>
              <a:rPr lang="en-US" sz="2400" i="1" dirty="0"/>
              <a:t>tense</a:t>
            </a:r>
            <a:r>
              <a:rPr lang="en-US" sz="2400" dirty="0"/>
              <a:t> above all; Claudius thanks everyone for going along “With this affair” (line 16)</a:t>
            </a:r>
            <a:endParaRPr lang="en-CA" sz="3600" dirty="0"/>
          </a:p>
          <a:p>
            <a:pPr lvl="2"/>
            <a:r>
              <a:rPr lang="en-US" sz="2000" dirty="0"/>
              <a:t>The “affair” can be interpreted in a couple of ways:</a:t>
            </a:r>
            <a:endParaRPr lang="en-CA" sz="3200" dirty="0"/>
          </a:p>
          <a:p>
            <a:pPr lvl="3"/>
            <a:r>
              <a:rPr lang="en-US" sz="1800" dirty="0"/>
              <a:t>The succession</a:t>
            </a:r>
            <a:endParaRPr lang="en-CA" sz="2800" dirty="0"/>
          </a:p>
          <a:p>
            <a:pPr lvl="3"/>
            <a:r>
              <a:rPr lang="en-US" sz="1800" dirty="0"/>
              <a:t>His marriage to Gertrude</a:t>
            </a:r>
            <a:endParaRPr lang="en-CA" sz="2800" dirty="0"/>
          </a:p>
          <a:p>
            <a:pPr lvl="3"/>
            <a:r>
              <a:rPr lang="en-US" sz="1800" i="1" dirty="0"/>
              <a:t>Both</a:t>
            </a:r>
            <a:r>
              <a:rPr lang="en-US" sz="1800" dirty="0"/>
              <a:t> of these things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043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487606"/>
            <a:ext cx="11914496" cy="5370394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b="1" dirty="0"/>
              <a:t>Big question of this scene that is never said:  why is the son of the old king not the new king?</a:t>
            </a:r>
            <a:endParaRPr lang="en-CA" sz="4400" b="1" dirty="0"/>
          </a:p>
          <a:p>
            <a:pPr lvl="1"/>
            <a:r>
              <a:rPr lang="en-US" sz="2800" dirty="0"/>
              <a:t>Succession through birth was not </a:t>
            </a:r>
            <a:r>
              <a:rPr lang="en-US" sz="2800" i="1" dirty="0"/>
              <a:t>necessarily</a:t>
            </a:r>
            <a:r>
              <a:rPr lang="en-US" sz="2800" dirty="0"/>
              <a:t> the medieval way; it </a:t>
            </a:r>
            <a:r>
              <a:rPr lang="en-US" sz="2800" i="1" dirty="0"/>
              <a:t>was</a:t>
            </a:r>
            <a:r>
              <a:rPr lang="en-US" sz="2800" dirty="0"/>
              <a:t> the way of Shakespeare’s audience, though, and they might have wondered</a:t>
            </a:r>
            <a:endParaRPr lang="en-CA" sz="4000" dirty="0"/>
          </a:p>
          <a:p>
            <a:pPr lvl="1"/>
            <a:r>
              <a:rPr lang="en-US" sz="2800" dirty="0"/>
              <a:t>What the audience needs to understand is that young Hamlet is in danger, though:  his uncle cannot be comfortable on the throne with another potential heir hanging around</a:t>
            </a:r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414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24815" y="1194911"/>
            <a:ext cx="11409619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Political business in this scene</a:t>
            </a:r>
            <a:endParaRPr kumimoji="0" lang="en-C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new king, Claudius, thanks everyone for going along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the succession and the wedding – this is an ominous line</a:t>
            </a:r>
            <a:endParaRPr kumimoji="0" 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Claudius mentions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Fortinbras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his claims on the land</a:t>
            </a:r>
            <a:endParaRPr kumimoji="0" 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Fortinbras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trying to take advantage of the time of succession,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usually a good time to test the mettle of a new leader, to see if he is anything like his predecessor</a:t>
            </a:r>
            <a:endParaRPr kumimoji="0" 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Americans go through this every time they elect a new president; the rest of the world waits to see how the new president will act</a:t>
            </a:r>
            <a:endParaRPr kumimoji="0" 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Kennedy and Cuba</a:t>
            </a:r>
            <a:endParaRPr kumimoji="0" 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Bush Jr. and Iraq</a:t>
            </a:r>
            <a:endParaRPr kumimoji="0" 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ambassadors, Cornelius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Voltemand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are sent to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Fortinbras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 uncle to try to get him to rein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Fortinbras</a:t>
            </a:r>
            <a:endParaRPr kumimoji="0" 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8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5534" y="893575"/>
            <a:ext cx="11928144" cy="559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b="1" dirty="0"/>
              <a:t>Introduction of Polonius’ family</a:t>
            </a:r>
            <a:endParaRPr lang="en-CA" sz="3200" b="1" dirty="0"/>
          </a:p>
          <a:p>
            <a:pPr lvl="1"/>
            <a:r>
              <a:rPr lang="en-US" dirty="0"/>
              <a:t>Laertes is first introduced, and through his introduction his father is also introduced to </a:t>
            </a:r>
            <a:r>
              <a:rPr lang="en-US" dirty="0" smtClean="0"/>
              <a:t>us</a:t>
            </a:r>
          </a:p>
          <a:p>
            <a:pPr lvl="1"/>
            <a:r>
              <a:rPr lang="en-US" i="1" dirty="0" smtClean="0"/>
              <a:t>Claudius: </a:t>
            </a:r>
            <a:r>
              <a:rPr lang="en-US" dirty="0" smtClean="0"/>
              <a:t>The head is not more native to the heart,/The hand more instrumental to the mouth,/ Than is the throne of Denmark to thy father” (lines 47-49)</a:t>
            </a:r>
          </a:p>
          <a:p>
            <a:pPr lvl="1"/>
            <a:r>
              <a:rPr lang="en-US" dirty="0" smtClean="0"/>
              <a:t>Laertes is usually presented as about the same age as Hamlet; he, along with </a:t>
            </a:r>
            <a:r>
              <a:rPr lang="en-US" dirty="0" err="1" smtClean="0"/>
              <a:t>Fortinbras</a:t>
            </a:r>
            <a:r>
              <a:rPr lang="en-US" dirty="0" smtClean="0"/>
              <a:t>, will be presented to the audience as a </a:t>
            </a:r>
            <a:r>
              <a:rPr lang="en-US" i="1" dirty="0" smtClean="0"/>
              <a:t>foil </a:t>
            </a:r>
            <a:r>
              <a:rPr lang="en-US" dirty="0" smtClean="0"/>
              <a:t>character for Hamlet.</a:t>
            </a:r>
          </a:p>
          <a:p>
            <a:pPr lvl="1"/>
            <a:r>
              <a:rPr lang="en-US" dirty="0" smtClean="0"/>
              <a:t>He asks to go back to France</a:t>
            </a:r>
            <a:endParaRPr lang="en-CA" dirty="0"/>
          </a:p>
          <a:p>
            <a:pPr lvl="1"/>
            <a:r>
              <a:rPr lang="en-US" dirty="0"/>
              <a:t>Polonius’ first words</a:t>
            </a:r>
            <a:endParaRPr lang="en-CA" sz="2800" dirty="0"/>
          </a:p>
          <a:p>
            <a:pPr lvl="2"/>
            <a:r>
              <a:rPr lang="en-US" dirty="0"/>
              <a:t>Immediately get us used to the fact that he is a windbag</a:t>
            </a:r>
            <a:endParaRPr lang="en-CA" sz="2400" dirty="0"/>
          </a:p>
          <a:p>
            <a:pPr lvl="2"/>
            <a:r>
              <a:rPr lang="en-US" dirty="0"/>
              <a:t>He takes four lines to say “Yes,” basically (lines 58-61)</a:t>
            </a:r>
            <a:endParaRPr lang="en-CA" sz="2400" dirty="0"/>
          </a:p>
          <a:p>
            <a:pPr lvl="1"/>
            <a:r>
              <a:rPr lang="en-US" dirty="0"/>
              <a:t>Polonius is an important character, a very close advisor to Claudius</a:t>
            </a:r>
            <a:endParaRPr lang="en-CA" sz="2800" dirty="0"/>
          </a:p>
          <a:p>
            <a:pPr lvl="2"/>
            <a:r>
              <a:rPr lang="en-US" dirty="0"/>
              <a:t>What role did he have in the succession?</a:t>
            </a:r>
            <a:endParaRPr lang="en-CA" sz="2400" dirty="0"/>
          </a:p>
          <a:p>
            <a:pPr lvl="1"/>
            <a:r>
              <a:rPr lang="en-US" dirty="0"/>
              <a:t>In some productions, Ophelia is there as well, but she is </a:t>
            </a:r>
            <a:r>
              <a:rPr lang="en-US" i="1" dirty="0"/>
              <a:t>not</a:t>
            </a:r>
            <a:r>
              <a:rPr lang="en-US" dirty="0"/>
              <a:t> in the stage directions as being there</a:t>
            </a:r>
            <a:endParaRPr lang="en-CA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5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6" y="1460310"/>
            <a:ext cx="11832608" cy="5036024"/>
          </a:xfrm>
        </p:spPr>
        <p:txBody>
          <a:bodyPr/>
          <a:lstStyle/>
          <a:p>
            <a:pPr lvl="0"/>
            <a:r>
              <a:rPr lang="en-US" sz="2800" dirty="0"/>
              <a:t>Hamlet is introduced in line 65:  “A little more than kin and less than kind!”</a:t>
            </a:r>
            <a:endParaRPr lang="en-CA" sz="4000" dirty="0"/>
          </a:p>
          <a:p>
            <a:pPr lvl="1"/>
            <a:r>
              <a:rPr lang="en-US" sz="2400" dirty="0"/>
              <a:t>An </a:t>
            </a:r>
            <a:r>
              <a:rPr lang="en-US" sz="2400" i="1" dirty="0"/>
              <a:t>aside</a:t>
            </a:r>
            <a:endParaRPr lang="en-CA" sz="3600" dirty="0"/>
          </a:p>
          <a:p>
            <a:pPr lvl="1"/>
            <a:r>
              <a:rPr lang="en-US" sz="2400" dirty="0"/>
              <a:t>Illustrates his punning nature right away</a:t>
            </a:r>
            <a:endParaRPr lang="en-CA" sz="3600" dirty="0"/>
          </a:p>
          <a:p>
            <a:pPr lvl="1"/>
            <a:r>
              <a:rPr lang="en-US" sz="2400" dirty="0"/>
              <a:t>He is dressed all in black, and is usually </a:t>
            </a:r>
            <a:r>
              <a:rPr lang="en-US" sz="2400" i="1" dirty="0"/>
              <a:t>very</a:t>
            </a:r>
            <a:r>
              <a:rPr lang="en-US" sz="2400" dirty="0"/>
              <a:t> different from all of the other characters on the stage (costuming, blocking, tableau, et cetera)</a:t>
            </a:r>
            <a:endParaRPr lang="en-CA" sz="3600" dirty="0"/>
          </a:p>
          <a:p>
            <a:pPr lvl="2"/>
            <a:r>
              <a:rPr lang="en-US" sz="2000" dirty="0"/>
              <a:t>In mourning clothes</a:t>
            </a:r>
            <a:endParaRPr lang="en-CA" sz="3200" dirty="0"/>
          </a:p>
          <a:p>
            <a:pPr lvl="2"/>
            <a:r>
              <a:rPr lang="en-US" sz="2000" dirty="0"/>
              <a:t>Everyone else has moved on, due to the new royal wedding</a:t>
            </a:r>
            <a:endParaRPr lang="en-CA" sz="3200" dirty="0"/>
          </a:p>
          <a:p>
            <a:pPr lvl="2"/>
            <a:r>
              <a:rPr lang="en-US" sz="2000" dirty="0"/>
              <a:t>Apparently, the two events were </a:t>
            </a:r>
            <a:r>
              <a:rPr lang="en-US" sz="2000" i="1" dirty="0"/>
              <a:t>very</a:t>
            </a:r>
            <a:r>
              <a:rPr lang="en-US" sz="2000" dirty="0"/>
              <a:t> close together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286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405720"/>
            <a:ext cx="11778017" cy="5199796"/>
          </a:xfrm>
        </p:spPr>
        <p:txBody>
          <a:bodyPr/>
          <a:lstStyle/>
          <a:p>
            <a:endParaRPr lang="en-CA" dirty="0"/>
          </a:p>
          <a:p>
            <a:pPr lvl="1"/>
            <a:r>
              <a:rPr lang="en-US" sz="2800" dirty="0"/>
              <a:t>The punning continues with his next line:  “I am too much in the sun” (line 67)</a:t>
            </a:r>
            <a:endParaRPr lang="en-CA" sz="4000" dirty="0"/>
          </a:p>
          <a:p>
            <a:pPr lvl="2"/>
            <a:r>
              <a:rPr lang="en-US" sz="2400" dirty="0"/>
              <a:t>Sun = association with king and royalty</a:t>
            </a:r>
            <a:endParaRPr lang="en-CA" sz="3600" dirty="0"/>
          </a:p>
          <a:p>
            <a:pPr lvl="2"/>
            <a:r>
              <a:rPr lang="en-US" sz="2400" dirty="0"/>
              <a:t>Sun = son</a:t>
            </a:r>
            <a:endParaRPr lang="en-CA" sz="3600" dirty="0"/>
          </a:p>
          <a:p>
            <a:pPr lvl="2"/>
            <a:r>
              <a:rPr lang="en-US" sz="2400" dirty="0"/>
              <a:t>Too much Claudius, is the gist of it</a:t>
            </a:r>
            <a:endParaRPr lang="en-CA" sz="3600" dirty="0"/>
          </a:p>
          <a:p>
            <a:pPr lvl="1"/>
            <a:r>
              <a:rPr lang="en-US" sz="2800" dirty="0"/>
              <a:t>Immediately we notice his care with language</a:t>
            </a:r>
            <a:endParaRPr lang="en-CA" sz="4000" dirty="0"/>
          </a:p>
          <a:p>
            <a:pPr lvl="2"/>
            <a:r>
              <a:rPr lang="en-US" sz="2400" dirty="0"/>
              <a:t>The speech about “Seems, madam?” (lines 76-86) is all about correcting his mother’s use of a </a:t>
            </a:r>
            <a:r>
              <a:rPr lang="en-US" sz="2400" dirty="0" smtClean="0"/>
              <a:t>word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81014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405720"/>
            <a:ext cx="11750721" cy="51997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Claudius names Hamlet successor to his throne (“You are the most immediate to our throne” – line 109)</a:t>
            </a:r>
            <a:endParaRPr lang="en-CA" sz="3200" dirty="0"/>
          </a:p>
          <a:p>
            <a:pPr lvl="1"/>
            <a:r>
              <a:rPr lang="en-US" dirty="0"/>
              <a:t>Again, why did Hamlet not get the throne anyway</a:t>
            </a:r>
            <a:r>
              <a:rPr lang="en-US" dirty="0" smtClean="0"/>
              <a:t>?</a:t>
            </a:r>
          </a:p>
          <a:p>
            <a:pPr marL="914400" lvl="2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Too young?  How old is he?</a:t>
            </a:r>
            <a:endParaRPr lang="en-CA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914400" lvl="2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He was not there; he was away at university (Wittenberg</a:t>
            </a:r>
            <a:endParaRPr lang="en-CA" sz="6000" dirty="0"/>
          </a:p>
          <a:p>
            <a:pPr marL="1371600" lvl="3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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Wittenberg was a Lutheran university (Protestant); trivia:  it did not actually open until 1502, </a:t>
            </a:r>
            <a:endParaRPr lang="en-US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371600" lvl="3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so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it was not around in medieval times</a:t>
            </a:r>
            <a:endParaRPr lang="en-CA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371600" lvl="3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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Known for its austerity; this fits Hamlet perfectly</a:t>
            </a:r>
            <a:endParaRPr lang="en-CA" sz="2800" dirty="0">
              <a:latin typeface="Arial" panose="020B0604020202020204" pitchFamily="34" charset="0"/>
            </a:endParaRPr>
          </a:p>
          <a:p>
            <a:endParaRPr lang="en-CA" dirty="0"/>
          </a:p>
          <a:p>
            <a:pPr lvl="1"/>
            <a:r>
              <a:rPr lang="en-US" dirty="0"/>
              <a:t>Another political move; Claudius is a master politician</a:t>
            </a:r>
            <a:endParaRPr lang="en-CA" sz="2800" dirty="0"/>
          </a:p>
          <a:p>
            <a:pPr lvl="0"/>
            <a:r>
              <a:rPr lang="en-US" dirty="0"/>
              <a:t>Claudius also tells Hamlet </a:t>
            </a:r>
            <a:r>
              <a:rPr lang="en-US" i="1" dirty="0"/>
              <a:t>not</a:t>
            </a:r>
            <a:r>
              <a:rPr lang="en-US" dirty="0"/>
              <a:t> to go back to school</a:t>
            </a:r>
            <a:endParaRPr lang="en-CA" sz="3200" dirty="0"/>
          </a:p>
          <a:p>
            <a:pPr lvl="1"/>
            <a:r>
              <a:rPr lang="en-US" dirty="0"/>
              <a:t>He wants him where he can control him</a:t>
            </a:r>
            <a:endParaRPr lang="en-CA" sz="2800" dirty="0"/>
          </a:p>
          <a:p>
            <a:r>
              <a:rPr lang="en-US" dirty="0"/>
              <a:t>Hamlet replies not to Claudius, but to his mother:  “I shall in all my best obey you, madam” (line 120</a:t>
            </a:r>
            <a:r>
              <a:rPr lang="en-US" dirty="0" smtClean="0"/>
              <a:t>)</a:t>
            </a:r>
            <a:endParaRPr lang="en-CA" dirty="0"/>
          </a:p>
          <a:p>
            <a:pPr lvl="2"/>
            <a:r>
              <a:rPr lang="en-US" dirty="0"/>
              <a:t>He does not seem to want anything to do with Claudius</a:t>
            </a:r>
            <a:endParaRPr lang="en-CA" sz="2400" dirty="0"/>
          </a:p>
          <a:p>
            <a:pPr lvl="2"/>
            <a:r>
              <a:rPr lang="en-US" dirty="0"/>
              <a:t>Claudius, ironically, calls this curt, reluctant answer “a loving and a fair reply” (line 121)</a:t>
            </a:r>
            <a:endParaRPr lang="en-CA" sz="2400" dirty="0"/>
          </a:p>
          <a:p>
            <a:pPr lvl="1"/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125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 I, Scene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2" y="1337482"/>
            <a:ext cx="11682482" cy="5281682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Hamlet’s first soliloquy (“O that this too </a:t>
            </a:r>
            <a:r>
              <a:rPr lang="en-US" sz="2400" dirty="0" err="1"/>
              <a:t>too</a:t>
            </a:r>
            <a:r>
              <a:rPr lang="en-US" sz="2400" dirty="0"/>
              <a:t> sullied flesh would melt…” – lines 129-159)</a:t>
            </a:r>
            <a:endParaRPr lang="en-CA" sz="3600" dirty="0"/>
          </a:p>
          <a:p>
            <a:pPr lvl="1"/>
            <a:r>
              <a:rPr lang="en-US" sz="2000" dirty="0"/>
              <a:t>First line has an ambiguous word:  sullied or solid?</a:t>
            </a:r>
            <a:endParaRPr lang="en-CA" sz="3200" dirty="0"/>
          </a:p>
          <a:p>
            <a:pPr lvl="2"/>
            <a:r>
              <a:rPr lang="en-US" sz="1800" dirty="0"/>
              <a:t>Both can work:  Shakespeare often used homophones to get double meanings</a:t>
            </a:r>
            <a:endParaRPr lang="en-CA" sz="2800" dirty="0"/>
          </a:p>
          <a:p>
            <a:pPr lvl="2"/>
            <a:r>
              <a:rPr lang="en-US" sz="1800" dirty="0"/>
              <a:t>“Sullied” means corrupted or dirtied in some way; ties into disease imagery</a:t>
            </a:r>
            <a:endParaRPr lang="en-CA" sz="2800" dirty="0"/>
          </a:p>
          <a:p>
            <a:pPr lvl="2"/>
            <a:r>
              <a:rPr lang="en-US" sz="1800" dirty="0"/>
              <a:t>“Solid” ties in with the “melt” bit that comes later</a:t>
            </a:r>
            <a:endParaRPr lang="en-CA" sz="2800" dirty="0"/>
          </a:p>
          <a:p>
            <a:endParaRPr lang="en-CA" sz="2400" dirty="0"/>
          </a:p>
          <a:p>
            <a:pPr lvl="1"/>
            <a:r>
              <a:rPr lang="en-US" sz="2000" dirty="0"/>
              <a:t>He seems a bit suicidal, too, wishing that God (“the Everlasting” – line 131) had not made suicide a sin (“had not fixed / His canon ’</a:t>
            </a:r>
            <a:r>
              <a:rPr lang="en-US" sz="2000" dirty="0" err="1"/>
              <a:t>gainst</a:t>
            </a:r>
            <a:r>
              <a:rPr lang="en-US" sz="2000" dirty="0"/>
              <a:t> self-slaughter” – lines 131-132)</a:t>
            </a:r>
            <a:endParaRPr lang="en-CA" sz="3200" dirty="0"/>
          </a:p>
          <a:p>
            <a:pPr lvl="1"/>
            <a:r>
              <a:rPr lang="en-US" sz="2000" dirty="0"/>
              <a:t>The first few lines illustrate his melancholy</a:t>
            </a:r>
            <a:endParaRPr lang="en-CA" sz="3200" dirty="0"/>
          </a:p>
          <a:p>
            <a:pPr lvl="1"/>
            <a:r>
              <a:rPr lang="en-US" sz="2000" dirty="0"/>
              <a:t>Info about how long it has been since old Hamlet’s death (“two months dead, nay, not so much, not two” – line 138)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0452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1459</Words>
  <Application>Microsoft Office PowerPoint</Application>
  <PresentationFormat>Widescreen</PresentationFormat>
  <Paragraphs>132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Century Gothic</vt:lpstr>
      <vt:lpstr>Courier New</vt:lpstr>
      <vt:lpstr>Symbol</vt:lpstr>
      <vt:lpstr>Times New Roman</vt:lpstr>
      <vt:lpstr>Wingdings</vt:lpstr>
      <vt:lpstr>Wingdings 3</vt:lpstr>
      <vt:lpstr>Ion</vt:lpstr>
      <vt:lpstr>Act I, Scene ii</vt:lpstr>
      <vt:lpstr>Act I, Scene ii </vt:lpstr>
      <vt:lpstr>Act I, Scene ii</vt:lpstr>
      <vt:lpstr>Act I, Scene ii</vt:lpstr>
      <vt:lpstr>Act I, Scene ii</vt:lpstr>
      <vt:lpstr>Act I, Scene ii</vt:lpstr>
      <vt:lpstr>Act I, Scene ii</vt:lpstr>
      <vt:lpstr>Act I, Scene ii</vt:lpstr>
      <vt:lpstr>Act I, Scene ii</vt:lpstr>
      <vt:lpstr>Act I, Scene ii</vt:lpstr>
      <vt:lpstr>Act I, Scene ii</vt:lpstr>
      <vt:lpstr>Act I, Scene ii</vt:lpstr>
      <vt:lpstr>Act I, Scene ii</vt:lpstr>
      <vt:lpstr>Act I, Scene ii</vt:lpstr>
      <vt:lpstr>Act I, Scene ii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I, Scene ii</dc:title>
  <dc:creator>Neals, Lesley</dc:creator>
  <cp:lastModifiedBy>Neals, Lesley</cp:lastModifiedBy>
  <cp:revision>3</cp:revision>
  <dcterms:created xsi:type="dcterms:W3CDTF">2015-11-03T15:05:04Z</dcterms:created>
  <dcterms:modified xsi:type="dcterms:W3CDTF">2015-11-03T15:40:32Z</dcterms:modified>
</cp:coreProperties>
</file>