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61" r:id="rId3"/>
    <p:sldId id="262" r:id="rId4"/>
    <p:sldId id="263" r:id="rId5"/>
    <p:sldId id="264" r:id="rId6"/>
    <p:sldId id="265" r:id="rId7"/>
    <p:sldId id="266" r:id="rId8"/>
    <p:sldId id="267" r:id="rId9"/>
    <p:sldId id="256" r:id="rId10"/>
    <p:sldId id="259" r:id="rId11"/>
    <p:sldId id="260" r:id="rId12"/>
    <p:sldId id="268" r:id="rId13"/>
    <p:sldId id="269" r:id="rId14"/>
    <p:sldId id="270"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408249422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9CEEC-F29C-4DA8-A7BF-6E9A910DD284}" type="datetimeFigureOut">
              <a:rPr lang="en-CA" smtClean="0"/>
              <a:t>03/11/2015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416143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286596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582867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704840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813587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529624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760903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421345746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61905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284927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A9CEEC-F29C-4DA8-A7BF-6E9A910DD284}" type="datetimeFigureOut">
              <a:rPr lang="en-CA" smtClean="0"/>
              <a:t>03/11/2015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4931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A9CEEC-F29C-4DA8-A7BF-6E9A910DD284}" type="datetimeFigureOut">
              <a:rPr lang="en-CA" smtClean="0"/>
              <a:t>03/11/2015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285533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3"/>
          <p:cNvSpPr>
            <a:spLocks noGrp="1"/>
          </p:cNvSpPr>
          <p:nvPr>
            <p:ph type="ftr" sz="quarter" idx="11"/>
          </p:nvPr>
        </p:nvSpPr>
        <p:spPr/>
        <p:txBody>
          <a:bodyPr/>
          <a:lstStyle/>
          <a:p>
            <a:endParaRPr lang="en-CA"/>
          </a:p>
        </p:txBody>
      </p:sp>
      <p:sp>
        <p:nvSpPr>
          <p:cNvPr id="6" name="Slide Number Placeholder 4"/>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49195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2"/>
          <p:cNvSpPr>
            <a:spLocks noGrp="1"/>
          </p:cNvSpPr>
          <p:nvPr>
            <p:ph type="ftr" sz="quarter" idx="11"/>
          </p:nvPr>
        </p:nvSpPr>
        <p:spPr/>
        <p:txBody>
          <a:bodyPr/>
          <a:lstStyle/>
          <a:p>
            <a:endParaRPr lang="en-CA"/>
          </a:p>
        </p:txBody>
      </p:sp>
      <p:sp>
        <p:nvSpPr>
          <p:cNvPr id="6" name="Slide Number Placeholder 3"/>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94402062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FA9CEEC-F29C-4DA8-A7BF-6E9A910DD284}" type="datetimeFigureOut">
              <a:rPr lang="en-CA" smtClean="0"/>
              <a:t>03/11/2015</a:t>
            </a:fld>
            <a:endParaRPr lang="en-CA"/>
          </a:p>
        </p:txBody>
      </p:sp>
      <p:sp>
        <p:nvSpPr>
          <p:cNvPr id="5" name="Footer Placeholder 5"/>
          <p:cNvSpPr>
            <a:spLocks noGrp="1"/>
          </p:cNvSpPr>
          <p:nvPr>
            <p:ph type="ftr" sz="quarter" idx="11"/>
          </p:nvPr>
        </p:nvSpPr>
        <p:spPr/>
        <p:txBody>
          <a:bodyPr/>
          <a:lstStyle/>
          <a:p>
            <a:endParaRPr lang="en-CA"/>
          </a:p>
        </p:txBody>
      </p:sp>
      <p:sp>
        <p:nvSpPr>
          <p:cNvPr id="6" name="Slide Number Placeholder 6"/>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1482972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9CEEC-F29C-4DA8-A7BF-6E9A910DD284}" type="datetimeFigureOut">
              <a:rPr lang="en-CA" smtClean="0"/>
              <a:t>03/11/2015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17665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FA9CEEC-F29C-4DA8-A7BF-6E9A910DD284}" type="datetimeFigureOut">
              <a:rPr lang="en-CA" smtClean="0"/>
              <a:t>03/11/2015</a:t>
            </a:fld>
            <a:endParaRPr lang="en-CA"/>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CA"/>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94AECD6-CC18-49C1-B3CA-5412C08E700C}" type="slidenum">
              <a:rPr lang="en-CA" smtClean="0"/>
              <a:t>‹#›</a:t>
            </a:fld>
            <a:endParaRPr lang="en-CA"/>
          </a:p>
        </p:txBody>
      </p:sp>
    </p:spTree>
    <p:extLst>
      <p:ext uri="{BB962C8B-B14F-4D97-AF65-F5344CB8AC3E}">
        <p14:creationId xmlns:p14="http://schemas.microsoft.com/office/powerpoint/2010/main" val="3933876241"/>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 1, Scene 1</a:t>
            </a:r>
            <a:endParaRPr lang="en-CA" dirty="0"/>
          </a:p>
        </p:txBody>
      </p:sp>
      <p:sp>
        <p:nvSpPr>
          <p:cNvPr id="3" name="Content Placeholder 2"/>
          <p:cNvSpPr>
            <a:spLocks noGrp="1"/>
          </p:cNvSpPr>
          <p:nvPr>
            <p:ph idx="1"/>
          </p:nvPr>
        </p:nvSpPr>
        <p:spPr/>
        <p:txBody>
          <a:bodyPr/>
          <a:lstStyle/>
          <a:p>
            <a:pPr marL="0" indent="0">
              <a:buNone/>
            </a:pPr>
            <a:r>
              <a:rPr lang="en-CA" dirty="0" smtClean="0"/>
              <a:t>Summary and analysis</a:t>
            </a:r>
          </a:p>
          <a:p>
            <a:pPr marL="0" indent="0">
              <a:buNone/>
            </a:pPr>
            <a:endParaRPr lang="en-CA" dirty="0"/>
          </a:p>
        </p:txBody>
      </p:sp>
    </p:spTree>
    <p:extLst>
      <p:ext uri="{BB962C8B-B14F-4D97-AF65-F5344CB8AC3E}">
        <p14:creationId xmlns:p14="http://schemas.microsoft.com/office/powerpoint/2010/main" val="682418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a:t>
            </a:r>
            <a:r>
              <a:rPr lang="en-CA" dirty="0" smtClean="0"/>
              <a:t>1</a:t>
            </a:r>
            <a:br>
              <a:rPr lang="en-CA" dirty="0" smtClean="0"/>
            </a:br>
            <a:r>
              <a:rPr lang="en-CA" sz="3200" b="1" u="sng" dirty="0" smtClean="0"/>
              <a:t>The ghost</a:t>
            </a:r>
            <a:endParaRPr lang="en-CA" dirty="0"/>
          </a:p>
        </p:txBody>
      </p:sp>
      <p:sp>
        <p:nvSpPr>
          <p:cNvPr id="3" name="Content Placeholder 2"/>
          <p:cNvSpPr>
            <a:spLocks noGrp="1"/>
          </p:cNvSpPr>
          <p:nvPr>
            <p:ph idx="1"/>
          </p:nvPr>
        </p:nvSpPr>
        <p:spPr>
          <a:xfrm>
            <a:off x="179512" y="1853248"/>
            <a:ext cx="8712968" cy="4600087"/>
          </a:xfrm>
        </p:spPr>
        <p:txBody>
          <a:bodyPr>
            <a:normAutofit/>
          </a:bodyPr>
          <a:lstStyle/>
          <a:p>
            <a:r>
              <a:rPr lang="en-CA" sz="3200" dirty="0" smtClean="0"/>
              <a:t>Horatio in particular sees the ghost as an ill omen boding violence and turmoil in Denmark’s future, comparing it to the supernatural omens that supposedly presaged the assassination of Julius Caesar in ancient Rome (and which Shakespeare had recently represented in </a:t>
            </a:r>
            <a:r>
              <a:rPr lang="en-CA" sz="3200" i="1" dirty="0" smtClean="0"/>
              <a:t>Julius Caesar</a:t>
            </a:r>
            <a:r>
              <a:rPr lang="en-CA" sz="3200" dirty="0" smtClean="0"/>
              <a:t>). </a:t>
            </a:r>
            <a:endParaRPr lang="en-CA" sz="3200" dirty="0"/>
          </a:p>
        </p:txBody>
      </p:sp>
    </p:spTree>
    <p:extLst>
      <p:ext uri="{BB962C8B-B14F-4D97-AF65-F5344CB8AC3E}">
        <p14:creationId xmlns:p14="http://schemas.microsoft.com/office/powerpoint/2010/main" val="1806635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br>
              <a:rPr lang="en-CA" dirty="0"/>
            </a:br>
            <a:r>
              <a:rPr lang="en-CA" sz="3200" b="1" u="sng" dirty="0"/>
              <a:t>The ghost</a:t>
            </a:r>
            <a:endParaRPr lang="en-CA" dirty="0"/>
          </a:p>
        </p:txBody>
      </p:sp>
      <p:sp>
        <p:nvSpPr>
          <p:cNvPr id="3" name="Content Placeholder 2"/>
          <p:cNvSpPr>
            <a:spLocks noGrp="1"/>
          </p:cNvSpPr>
          <p:nvPr>
            <p:ph idx="1"/>
          </p:nvPr>
        </p:nvSpPr>
        <p:spPr>
          <a:xfrm>
            <a:off x="179512" y="1853249"/>
            <a:ext cx="8712968" cy="4816112"/>
          </a:xfrm>
        </p:spPr>
        <p:txBody>
          <a:bodyPr>
            <a:normAutofit/>
          </a:bodyPr>
          <a:lstStyle/>
          <a:p>
            <a:r>
              <a:rPr lang="en-CA" sz="3200" dirty="0" smtClean="0"/>
              <a:t>Since Horatio proves to be right, and the appearance of the ghost does presage the later tragedies of the play, the ghost functions as a kind of internal foreshadowing, implying tragedy not only to the audience but to the characters as well.</a:t>
            </a:r>
            <a:endParaRPr lang="en-CA" sz="3200" dirty="0"/>
          </a:p>
        </p:txBody>
      </p:sp>
    </p:spTree>
    <p:extLst>
      <p:ext uri="{BB962C8B-B14F-4D97-AF65-F5344CB8AC3E}">
        <p14:creationId xmlns:p14="http://schemas.microsoft.com/office/powerpoint/2010/main" val="2267188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40" y="260648"/>
            <a:ext cx="7055380" cy="1400530"/>
          </a:xfrm>
        </p:spPr>
        <p:txBody>
          <a:bodyPr/>
          <a:lstStyle/>
          <a:p>
            <a:r>
              <a:rPr lang="en-CA" dirty="0"/>
              <a:t>Act 1, Scene </a:t>
            </a:r>
            <a:r>
              <a:rPr lang="en-CA" dirty="0" smtClean="0"/>
              <a:t>1</a:t>
            </a:r>
            <a:endParaRPr lang="en-CA" dirty="0"/>
          </a:p>
        </p:txBody>
      </p:sp>
      <p:sp>
        <p:nvSpPr>
          <p:cNvPr id="5" name="Rectangle 2"/>
          <p:cNvSpPr>
            <a:spLocks noGrp="1" noChangeArrowheads="1"/>
          </p:cNvSpPr>
          <p:nvPr>
            <p:ph idx="1"/>
          </p:nvPr>
        </p:nvSpPr>
        <p:spPr bwMode="auto">
          <a:xfrm>
            <a:off x="266328" y="1401744"/>
            <a:ext cx="8770168"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Horatio’s speech (lines 79-108)</a:t>
            </a:r>
            <a:endParaRPr kumimoji="0" lang="en-CA" sz="16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Lots </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of exposition</a:t>
            </a:r>
            <a:endParaRPr kumimoji="0" lang="en-CA"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King Hamlet killed the King of Norway, a man called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Fortinbras</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 French name meaning “strong in arm”)</a:t>
            </a:r>
            <a:endParaRPr kumimoji="0" lang="en-CA"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Doing this gave Denmark control over Norway</a:t>
            </a:r>
            <a:endParaRPr kumimoji="0" lang="en-CA"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Norwegian King’s son, also called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Fortinbras</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is trying to get his father’s kingdom back</a:t>
            </a:r>
            <a:endParaRPr kumimoji="0" lang="en-CA" sz="1600" b="0" i="0" u="none" strike="noStrike" cap="none" normalizeH="0" baseline="0" dirty="0" smtClean="0">
              <a:ln>
                <a:noFill/>
              </a:ln>
              <a:solidFill>
                <a:schemeClr val="tx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We will eventually meet this character</a:t>
            </a:r>
            <a:endParaRPr kumimoji="0" lang="en-CA"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Think of him as being in the background for the entire play</a:t>
            </a:r>
            <a:endParaRPr kumimoji="0" lang="en-CA"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Denmark is in a state of readiness for war; modern analogies?</a:t>
            </a:r>
            <a:endParaRPr kumimoji="0" lang="en-CA"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This is Horatio’s explanation for why it appears Denmark is preparing for war (and also for the need to guard the palace heavily)</a:t>
            </a:r>
            <a:endParaRPr kumimoji="0" lang="en-CA"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49013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p>
        </p:txBody>
      </p:sp>
      <p:sp>
        <p:nvSpPr>
          <p:cNvPr id="4" name="Rectangle 1"/>
          <p:cNvSpPr>
            <a:spLocks noGrp="1" noChangeArrowheads="1"/>
          </p:cNvSpPr>
          <p:nvPr>
            <p:ph idx="1"/>
          </p:nvPr>
        </p:nvSpPr>
        <p:spPr bwMode="auto">
          <a:xfrm>
            <a:off x="468456" y="1254245"/>
            <a:ext cx="8218344"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sz="4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The ghost will not speak, and it is gone with the coming of the morning</a:t>
            </a:r>
            <a:endParaRPr kumimoji="0" lang="en-CA" sz="16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Night versus day; dark versus light – common symbolic ideas</a:t>
            </a:r>
            <a:endParaRPr kumimoji="0" lang="en-CA" sz="1600" b="0" i="0" u="none" strike="noStrike" cap="none" normalizeH="0" baseline="0" dirty="0" smtClean="0">
              <a:ln>
                <a:noFill/>
              </a:ln>
              <a:solidFill>
                <a:schemeClr val="tx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Night:  dark, bad, unwholesome</a:t>
            </a:r>
            <a:endParaRPr kumimoji="0" lang="en-CA"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Day:  light, good, “wholesome” – line 162</a:t>
            </a:r>
            <a:endParaRPr kumimoji="0" lang="en-CA"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Horatio again repeats his assertion that this visitation is a bad thing for the country</a:t>
            </a:r>
            <a:endParaRPr kumimoji="0" lang="en-CA"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Asimov’s point:  we must remember how frightening the nights must have been before the time of artificial light</a:t>
            </a:r>
            <a:endParaRPr kumimoji="0" lang="en-CA" sz="1600" b="0" i="0" u="none" strike="noStrike" cap="none" normalizeH="0" baseline="0" dirty="0" smtClean="0">
              <a:ln>
                <a:noFill/>
              </a:ln>
              <a:solidFill>
                <a:schemeClr val="tx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Night made people open to suggestion; it is easy to believe in ghosts in an environment like that (cf. – </a:t>
            </a:r>
            <a:r>
              <a:rPr kumimoji="0" lang="en-US" sz="20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Blair Witch</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story)</a:t>
            </a:r>
            <a:endParaRPr kumimoji="0" lang="en-CA"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Also, no </a:t>
            </a:r>
            <a:r>
              <a:rPr kumimoji="0" lang="en-US" sz="20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clocks</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 medieval Denmark either</a:t>
            </a:r>
            <a:endParaRPr kumimoji="0" lang="en-CA"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9349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endParaRPr lang="en-CA" dirty="0"/>
          </a:p>
        </p:txBody>
      </p:sp>
      <p:sp>
        <p:nvSpPr>
          <p:cNvPr id="3" name="Content Placeholder 2"/>
          <p:cNvSpPr>
            <a:spLocks noGrp="1"/>
          </p:cNvSpPr>
          <p:nvPr>
            <p:ph idx="1"/>
          </p:nvPr>
        </p:nvSpPr>
        <p:spPr/>
        <p:txBody>
          <a:bodyPr/>
          <a:lstStyle/>
          <a:p>
            <a:pPr lvl="0"/>
            <a:r>
              <a:rPr lang="en-US" sz="2800" dirty="0"/>
              <a:t>Mention is made, finally, of the main character six lines before the end of the scene, and plans are made to go and see him</a:t>
            </a:r>
            <a:endParaRPr lang="en-CA" sz="2800" dirty="0"/>
          </a:p>
          <a:p>
            <a:endParaRPr lang="en-CA" dirty="0"/>
          </a:p>
        </p:txBody>
      </p:sp>
    </p:spTree>
    <p:extLst>
      <p:ext uri="{BB962C8B-B14F-4D97-AF65-F5344CB8AC3E}">
        <p14:creationId xmlns:p14="http://schemas.microsoft.com/office/powerpoint/2010/main" val="3804965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endParaRPr lang="en-CA" dirty="0"/>
          </a:p>
        </p:txBody>
      </p:sp>
      <p:sp>
        <p:nvSpPr>
          <p:cNvPr id="3" name="Content Placeholder 2"/>
          <p:cNvSpPr>
            <a:spLocks noGrp="1"/>
          </p:cNvSpPr>
          <p:nvPr>
            <p:ph idx="1"/>
          </p:nvPr>
        </p:nvSpPr>
        <p:spPr/>
        <p:txBody>
          <a:bodyPr>
            <a:normAutofit/>
          </a:bodyPr>
          <a:lstStyle/>
          <a:p>
            <a:r>
              <a:rPr lang="en-CA" dirty="0" smtClean="0"/>
              <a:t>Hamlet was written around the year 1600 in the final years of the reign of Queen Elizabeth I, who had been the monarch of England for more than forty years and was then in her late sixties. </a:t>
            </a:r>
            <a:r>
              <a:rPr lang="en-CA" sz="2400" b="1" dirty="0" smtClean="0"/>
              <a:t>The prospect of Elizabeth’s death and the question of who would succeed her was a subject of grave anxiety at the time, since Elizabeth had no children, and the only person with a legitimate royal claim, James of Scotland</a:t>
            </a:r>
            <a:endParaRPr lang="en-CA" sz="2400" b="1" dirty="0"/>
          </a:p>
        </p:txBody>
      </p:sp>
    </p:spTree>
    <p:extLst>
      <p:ext uri="{BB962C8B-B14F-4D97-AF65-F5344CB8AC3E}">
        <p14:creationId xmlns:p14="http://schemas.microsoft.com/office/powerpoint/2010/main" val="221485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CA" dirty="0"/>
          </a:p>
        </p:txBody>
      </p:sp>
      <p:sp>
        <p:nvSpPr>
          <p:cNvPr id="3" name="Content Placeholder 2"/>
          <p:cNvSpPr>
            <a:spLocks noGrp="1"/>
          </p:cNvSpPr>
          <p:nvPr>
            <p:ph idx="1"/>
          </p:nvPr>
        </p:nvSpPr>
        <p:spPr>
          <a:xfrm>
            <a:off x="0" y="1124744"/>
            <a:ext cx="8964488" cy="5123663"/>
          </a:xfrm>
        </p:spPr>
        <p:txBody>
          <a:bodyPr/>
          <a:lstStyle/>
          <a:p>
            <a:pPr marL="0" lvl="0" indent="0">
              <a:buNone/>
            </a:pPr>
            <a:endParaRPr lang="en-CA" sz="4400" dirty="0"/>
          </a:p>
          <a:p>
            <a:pPr lvl="1"/>
            <a:r>
              <a:rPr lang="en-US" sz="2800" dirty="0"/>
              <a:t>A “guard platform of the castle”</a:t>
            </a:r>
            <a:endParaRPr lang="en-CA" sz="5400" dirty="0"/>
          </a:p>
          <a:p>
            <a:pPr lvl="1"/>
            <a:r>
              <a:rPr lang="en-US" sz="2800" dirty="0"/>
              <a:t>We are on the battlements</a:t>
            </a:r>
            <a:endParaRPr lang="en-CA" sz="5400" dirty="0"/>
          </a:p>
          <a:p>
            <a:pPr lvl="1"/>
            <a:r>
              <a:rPr lang="en-US" sz="2800" dirty="0"/>
              <a:t>Scene notes:  in the Globe, remember that it is broad daylight and probably the middle of summer</a:t>
            </a:r>
            <a:endParaRPr lang="en-CA" sz="5400" dirty="0"/>
          </a:p>
          <a:p>
            <a:pPr lvl="2"/>
            <a:r>
              <a:rPr lang="en-US" sz="2400" dirty="0"/>
              <a:t>Darkness is imagined</a:t>
            </a:r>
            <a:endParaRPr lang="en-CA" sz="4800" dirty="0"/>
          </a:p>
          <a:p>
            <a:pPr lvl="2"/>
            <a:r>
              <a:rPr lang="en-US" sz="2400" dirty="0"/>
              <a:t>Cold is imagined</a:t>
            </a:r>
            <a:endParaRPr lang="en-CA" sz="4800" dirty="0"/>
          </a:p>
          <a:p>
            <a:endParaRPr lang="en-CA" dirty="0"/>
          </a:p>
        </p:txBody>
      </p:sp>
    </p:spTree>
    <p:extLst>
      <p:ext uri="{BB962C8B-B14F-4D97-AF65-F5344CB8AC3E}">
        <p14:creationId xmlns:p14="http://schemas.microsoft.com/office/powerpoint/2010/main" val="182589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p>
        </p:txBody>
      </p:sp>
      <p:sp>
        <p:nvSpPr>
          <p:cNvPr id="3" name="Content Placeholder 2"/>
          <p:cNvSpPr>
            <a:spLocks noGrp="1"/>
          </p:cNvSpPr>
          <p:nvPr>
            <p:ph idx="1"/>
          </p:nvPr>
        </p:nvSpPr>
        <p:spPr>
          <a:xfrm>
            <a:off x="827700" y="1412777"/>
            <a:ext cx="7992772" cy="4835630"/>
          </a:xfrm>
        </p:spPr>
        <p:txBody>
          <a:bodyPr>
            <a:normAutofit/>
          </a:bodyPr>
          <a:lstStyle/>
          <a:p>
            <a:pPr lvl="0"/>
            <a:r>
              <a:rPr lang="en-US" sz="2800" dirty="0"/>
              <a:t>Typical Shakespearean tragedy:  main character not in first scene</a:t>
            </a:r>
            <a:endParaRPr lang="en-CA" sz="5400" dirty="0"/>
          </a:p>
          <a:p>
            <a:pPr lvl="1"/>
            <a:r>
              <a:rPr lang="en-US" sz="2400" dirty="0"/>
              <a:t>e.g. – </a:t>
            </a:r>
            <a:r>
              <a:rPr lang="en-US" sz="2400" i="1" dirty="0"/>
              <a:t>Romeo and Juliet</a:t>
            </a:r>
            <a:r>
              <a:rPr lang="en-US" sz="2400" dirty="0"/>
              <a:t> with the two Capulet soldiers and the two Montague soldiers</a:t>
            </a:r>
            <a:endParaRPr lang="en-CA" sz="4800" dirty="0"/>
          </a:p>
          <a:p>
            <a:pPr lvl="1"/>
            <a:r>
              <a:rPr lang="en-US" sz="2400" dirty="0"/>
              <a:t>e.g. – </a:t>
            </a:r>
            <a:r>
              <a:rPr lang="en-US" sz="2400" i="1" dirty="0"/>
              <a:t>Macbeth </a:t>
            </a:r>
            <a:r>
              <a:rPr lang="en-US" sz="2400" dirty="0"/>
              <a:t>with the witches</a:t>
            </a:r>
            <a:endParaRPr lang="en-CA" sz="4800" dirty="0"/>
          </a:p>
          <a:p>
            <a:r>
              <a:rPr lang="en-US" sz="2800" dirty="0"/>
              <a:t>Most of the comedies do </a:t>
            </a:r>
            <a:r>
              <a:rPr lang="en-US" sz="2800" i="1" dirty="0"/>
              <a:t>not</a:t>
            </a:r>
            <a:r>
              <a:rPr lang="en-US" sz="2800" dirty="0"/>
              <a:t> do this (e.g. – </a:t>
            </a:r>
            <a:r>
              <a:rPr lang="en-US" sz="2800" dirty="0" err="1"/>
              <a:t>Orsino</a:t>
            </a:r>
            <a:r>
              <a:rPr lang="en-US" sz="2800" dirty="0"/>
              <a:t> in </a:t>
            </a:r>
            <a:r>
              <a:rPr lang="en-US" sz="2800" i="1" dirty="0"/>
              <a:t>Twelfth Night</a:t>
            </a:r>
            <a:r>
              <a:rPr lang="en-US" sz="2800" dirty="0"/>
              <a:t> opens the play, and he is a main character; the lovers are in the first scene of </a:t>
            </a:r>
            <a:r>
              <a:rPr lang="en-US" sz="2800" i="1" dirty="0"/>
              <a:t>Midsummer</a:t>
            </a:r>
            <a:r>
              <a:rPr lang="en-US" sz="2800" dirty="0"/>
              <a:t>)</a:t>
            </a:r>
            <a:endParaRPr lang="en-CA" sz="2800" dirty="0"/>
          </a:p>
        </p:txBody>
      </p:sp>
    </p:spTree>
    <p:extLst>
      <p:ext uri="{BB962C8B-B14F-4D97-AF65-F5344CB8AC3E}">
        <p14:creationId xmlns:p14="http://schemas.microsoft.com/office/powerpoint/2010/main" val="336034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p>
        </p:txBody>
      </p:sp>
      <p:sp>
        <p:nvSpPr>
          <p:cNvPr id="3" name="Content Placeholder 2"/>
          <p:cNvSpPr>
            <a:spLocks noGrp="1"/>
          </p:cNvSpPr>
          <p:nvPr>
            <p:ph idx="1"/>
          </p:nvPr>
        </p:nvSpPr>
        <p:spPr>
          <a:xfrm>
            <a:off x="827700" y="1412777"/>
            <a:ext cx="7992772" cy="4835630"/>
          </a:xfrm>
        </p:spPr>
        <p:txBody>
          <a:bodyPr/>
          <a:lstStyle/>
          <a:p>
            <a:pPr lvl="0"/>
            <a:r>
              <a:rPr lang="en-US" sz="3200" dirty="0"/>
              <a:t>The mood is one of uncertainty</a:t>
            </a:r>
            <a:endParaRPr lang="en-CA" sz="6000" dirty="0"/>
          </a:p>
          <a:p>
            <a:pPr lvl="1"/>
            <a:r>
              <a:rPr lang="en-US" sz="2800" dirty="0"/>
              <a:t>First line:  </a:t>
            </a:r>
            <a:r>
              <a:rPr lang="en-US" sz="2800" i="1" dirty="0" err="1"/>
              <a:t>Barnardo</a:t>
            </a:r>
            <a:r>
              <a:rPr lang="en-US" sz="2800" dirty="0"/>
              <a:t>:  Who’s there? – line 1</a:t>
            </a:r>
            <a:endParaRPr lang="en-CA" sz="5400" dirty="0"/>
          </a:p>
          <a:p>
            <a:pPr lvl="1"/>
            <a:r>
              <a:rPr lang="en-US" sz="2800" dirty="0"/>
              <a:t>Sets up a main theme in the play:  we cannot trust anything or anyone</a:t>
            </a:r>
            <a:endParaRPr lang="en-CA" sz="5400" dirty="0"/>
          </a:p>
          <a:p>
            <a:pPr lvl="1"/>
            <a:r>
              <a:rPr lang="en-US" sz="2800" dirty="0"/>
              <a:t>Appearance, sight</a:t>
            </a:r>
            <a:endParaRPr lang="en-CA" sz="5400" dirty="0"/>
          </a:p>
          <a:p>
            <a:endParaRPr lang="en-CA" dirty="0"/>
          </a:p>
        </p:txBody>
      </p:sp>
    </p:spTree>
    <p:extLst>
      <p:ext uri="{BB962C8B-B14F-4D97-AF65-F5344CB8AC3E}">
        <p14:creationId xmlns:p14="http://schemas.microsoft.com/office/powerpoint/2010/main" val="803181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Act 1, Scene 1</a:t>
            </a:r>
          </a:p>
        </p:txBody>
      </p:sp>
      <p:sp>
        <p:nvSpPr>
          <p:cNvPr id="6" name="Content Placeholder 5"/>
          <p:cNvSpPr>
            <a:spLocks noGrp="1"/>
          </p:cNvSpPr>
          <p:nvPr>
            <p:ph idx="1"/>
          </p:nvPr>
        </p:nvSpPr>
        <p:spPr>
          <a:xfrm>
            <a:off x="179512" y="1268761"/>
            <a:ext cx="8712968" cy="5472608"/>
          </a:xfrm>
        </p:spPr>
        <p:txBody>
          <a:bodyPr>
            <a:normAutofit/>
          </a:bodyPr>
          <a:lstStyle/>
          <a:p>
            <a:pPr marL="0" lvl="0" indent="0" eaLnBrk="0" fontAlgn="base" hangingPunct="0">
              <a:spcBef>
                <a:spcPct val="0"/>
              </a:spcBef>
              <a:spcAft>
                <a:spcPct val="0"/>
              </a:spcAft>
              <a:buFontTx/>
              <a:buChar char="•"/>
            </a:pPr>
            <a:r>
              <a:rPr lang="en-US" sz="2000" dirty="0">
                <a:latin typeface="Arial" panose="020B0604020202020204" pitchFamily="34" charset="0"/>
                <a:ea typeface="Times New Roman" panose="02020603050405020304" pitchFamily="18" charset="0"/>
              </a:rPr>
              <a:t>What do we know right away?</a:t>
            </a:r>
            <a:endParaRPr lang="en-CA" sz="1600" dirty="0">
              <a:latin typeface="Arial" panose="020B0604020202020204" pitchFamily="34"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We are in a castle</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We are in a place that has a king (</a:t>
            </a:r>
            <a:r>
              <a:rPr lang="en-US" sz="2000" i="1" dirty="0" err="1">
                <a:latin typeface="Arial" panose="020B0604020202020204" pitchFamily="34" charset="0"/>
                <a:ea typeface="Times New Roman" panose="02020603050405020304" pitchFamily="18" charset="0"/>
              </a:rPr>
              <a:t>Barnardo</a:t>
            </a:r>
            <a:r>
              <a:rPr lang="en-US" sz="2000" dirty="0">
                <a:latin typeface="Arial" panose="020B0604020202020204" pitchFamily="34" charset="0"/>
                <a:ea typeface="Times New Roman" panose="02020603050405020304" pitchFamily="18" charset="0"/>
              </a:rPr>
              <a:t>:  Long live the King! – line 3)</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It’s dark; it’s midnight (</a:t>
            </a:r>
            <a:r>
              <a:rPr lang="en-US" sz="2000" i="1" dirty="0" err="1">
                <a:latin typeface="Arial" panose="020B0604020202020204" pitchFamily="34" charset="0"/>
                <a:ea typeface="Times New Roman" panose="02020603050405020304" pitchFamily="18" charset="0"/>
              </a:rPr>
              <a:t>Barnardo</a:t>
            </a:r>
            <a:r>
              <a:rPr lang="en-US" sz="2000" dirty="0">
                <a:latin typeface="Arial" panose="020B0604020202020204" pitchFamily="34" charset="0"/>
                <a:ea typeface="Times New Roman" panose="02020603050405020304" pitchFamily="18" charset="0"/>
              </a:rPr>
              <a:t>:  </a:t>
            </a:r>
            <a:r>
              <a:rPr lang="en-US" sz="2000" dirty="0" err="1">
                <a:latin typeface="Arial" panose="020B0604020202020204" pitchFamily="34" charset="0"/>
                <a:ea typeface="Times New Roman" panose="02020603050405020304" pitchFamily="18" charset="0"/>
              </a:rPr>
              <a:t>’Tis</a:t>
            </a:r>
            <a:r>
              <a:rPr lang="en-US" sz="2000" dirty="0">
                <a:latin typeface="Arial" panose="020B0604020202020204" pitchFamily="34" charset="0"/>
                <a:ea typeface="Times New Roman" panose="02020603050405020304" pitchFamily="18" charset="0"/>
              </a:rPr>
              <a:t> now struck twelve. – line 7)</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It is a castle that </a:t>
            </a:r>
            <a:r>
              <a:rPr lang="en-US" sz="2000" i="1" dirty="0">
                <a:latin typeface="Arial" panose="020B0604020202020204" pitchFamily="34" charset="0"/>
                <a:ea typeface="Times New Roman" panose="02020603050405020304" pitchFamily="18" charset="0"/>
              </a:rPr>
              <a:t>needs</a:t>
            </a:r>
            <a:r>
              <a:rPr lang="en-US" sz="2000" dirty="0">
                <a:latin typeface="Arial" panose="020B0604020202020204" pitchFamily="34" charset="0"/>
                <a:ea typeface="Times New Roman" panose="02020603050405020304" pitchFamily="18" charset="0"/>
              </a:rPr>
              <a:t> to be guarded for some reason</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It’s cold (</a:t>
            </a:r>
            <a:r>
              <a:rPr lang="en-US" sz="2000" i="1" dirty="0">
                <a:latin typeface="Arial" panose="020B0604020202020204" pitchFamily="34" charset="0"/>
                <a:ea typeface="Times New Roman" panose="02020603050405020304" pitchFamily="18" charset="0"/>
              </a:rPr>
              <a:t>Francisco</a:t>
            </a:r>
            <a:r>
              <a:rPr lang="en-US" sz="2000" dirty="0">
                <a:latin typeface="Arial" panose="020B0604020202020204" pitchFamily="34" charset="0"/>
                <a:ea typeface="Times New Roman" panose="02020603050405020304" pitchFamily="18" charset="0"/>
              </a:rPr>
              <a:t>:  </a:t>
            </a:r>
            <a:r>
              <a:rPr lang="en-US" sz="2000" dirty="0" err="1">
                <a:latin typeface="Arial" panose="020B0604020202020204" pitchFamily="34" charset="0"/>
                <a:ea typeface="Times New Roman" panose="02020603050405020304" pitchFamily="18" charset="0"/>
              </a:rPr>
              <a:t>’Tis</a:t>
            </a:r>
            <a:r>
              <a:rPr lang="en-US" sz="2000" dirty="0">
                <a:latin typeface="Arial" panose="020B0604020202020204" pitchFamily="34" charset="0"/>
                <a:ea typeface="Times New Roman" panose="02020603050405020304" pitchFamily="18" charset="0"/>
              </a:rPr>
              <a:t> bitter cold, / And I am sick at heart – lines 8-9)</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Nothing has happened, but they feel that something could happen (again, the “sick at heart” business)</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More men are expected</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We are in Denmark (</a:t>
            </a:r>
            <a:r>
              <a:rPr lang="en-US" sz="2000" i="1" dirty="0">
                <a:latin typeface="Arial" panose="020B0604020202020204" pitchFamily="34" charset="0"/>
                <a:ea typeface="Times New Roman" panose="02020603050405020304" pitchFamily="18" charset="0"/>
              </a:rPr>
              <a:t>Marcellus</a:t>
            </a:r>
            <a:r>
              <a:rPr lang="en-US" sz="2000" dirty="0">
                <a:latin typeface="Arial" panose="020B0604020202020204" pitchFamily="34" charset="0"/>
                <a:ea typeface="Times New Roman" panose="02020603050405020304" pitchFamily="18" charset="0"/>
              </a:rPr>
              <a:t>:  And liegemen to the Dane. – line 15); specifically, </a:t>
            </a:r>
            <a:r>
              <a:rPr lang="en-US" sz="2000" dirty="0" err="1">
                <a:latin typeface="Arial" panose="020B0604020202020204" pitchFamily="34" charset="0"/>
                <a:ea typeface="Times New Roman" panose="02020603050405020304" pitchFamily="18" charset="0"/>
              </a:rPr>
              <a:t>Kronborg</a:t>
            </a:r>
            <a:r>
              <a:rPr lang="en-US" sz="2000" dirty="0">
                <a:latin typeface="Arial" panose="020B0604020202020204" pitchFamily="34" charset="0"/>
                <a:ea typeface="Times New Roman" panose="02020603050405020304" pitchFamily="18" charset="0"/>
              </a:rPr>
              <a:t> Castle in a place called Elsinore (Anglicized version of </a:t>
            </a:r>
            <a:r>
              <a:rPr lang="en-US" sz="2000" dirty="0" err="1">
                <a:latin typeface="Arial" panose="020B0604020202020204" pitchFamily="34" charset="0"/>
                <a:ea typeface="Times New Roman" panose="02020603050405020304" pitchFamily="18" charset="0"/>
              </a:rPr>
              <a:t>Helsingør</a:t>
            </a:r>
            <a:r>
              <a:rPr lang="en-US" sz="2000" dirty="0">
                <a:latin typeface="Arial" panose="020B0604020202020204" pitchFamily="34" charset="0"/>
                <a:ea typeface="Times New Roman" panose="02020603050405020304" pitchFamily="18" charset="0"/>
              </a:rPr>
              <a:t>)</a:t>
            </a:r>
            <a:endParaRPr lang="en-CA" sz="3200" dirty="0">
              <a:latin typeface="Arial" panose="020B0604020202020204" pitchFamily="34" charset="0"/>
              <a:ea typeface="Times New Roman" panose="02020603050405020304" pitchFamily="18" charset="0"/>
            </a:endParaRPr>
          </a:p>
          <a:p>
            <a:pPr marL="457200" lvl="1" indent="0" eaLnBrk="0" fontAlgn="base" hangingPunct="0">
              <a:spcBef>
                <a:spcPct val="0"/>
              </a:spcBef>
              <a:spcAft>
                <a:spcPct val="0"/>
              </a:spcAft>
              <a:buFont typeface="Symbol" panose="05050102010706020507" pitchFamily="18" charset="2"/>
              <a:buChar char=""/>
            </a:pPr>
            <a:r>
              <a:rPr lang="en-US" sz="2000" dirty="0">
                <a:latin typeface="Arial" panose="020B0604020202020204" pitchFamily="34" charset="0"/>
                <a:ea typeface="Times New Roman" panose="02020603050405020304" pitchFamily="18" charset="0"/>
              </a:rPr>
              <a:t>The new men are expecting a ghost to appear (</a:t>
            </a:r>
            <a:r>
              <a:rPr lang="en-US" sz="2000" i="1" dirty="0">
                <a:latin typeface="Arial" panose="020B0604020202020204" pitchFamily="34" charset="0"/>
                <a:ea typeface="Times New Roman" panose="02020603050405020304" pitchFamily="18" charset="0"/>
              </a:rPr>
              <a:t>Marcellus</a:t>
            </a:r>
            <a:r>
              <a:rPr lang="en-US" sz="2000" dirty="0">
                <a:latin typeface="Arial" panose="020B0604020202020204" pitchFamily="34" charset="0"/>
                <a:ea typeface="Times New Roman" panose="02020603050405020304" pitchFamily="18" charset="0"/>
              </a:rPr>
              <a:t>:  What, has this thing appeared again tonight? – line 21)</a:t>
            </a:r>
            <a:endParaRPr lang="en-CA" sz="1600" dirty="0">
              <a:latin typeface="Arial" panose="020B0604020202020204" pitchFamily="34" charset="0"/>
            </a:endParaRPr>
          </a:p>
          <a:p>
            <a:pPr marL="0" lvl="0" indent="0" eaLnBrk="0" fontAlgn="base" hangingPunct="0">
              <a:spcBef>
                <a:spcPct val="0"/>
              </a:spcBef>
              <a:spcAft>
                <a:spcPct val="0"/>
              </a:spcAft>
              <a:buNone/>
            </a:pPr>
            <a:endParaRPr lang="en-CA" sz="1800" dirty="0">
              <a:latin typeface="Arial" panose="020B0604020202020204" pitchFamily="34" charset="0"/>
            </a:endParaRPr>
          </a:p>
          <a:p>
            <a:endParaRPr lang="en-CA" dirty="0"/>
          </a:p>
        </p:txBody>
      </p:sp>
    </p:spTree>
    <p:extLst>
      <p:ext uri="{BB962C8B-B14F-4D97-AF65-F5344CB8AC3E}">
        <p14:creationId xmlns:p14="http://schemas.microsoft.com/office/powerpoint/2010/main" val="4046921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p>
        </p:txBody>
      </p:sp>
      <p:sp>
        <p:nvSpPr>
          <p:cNvPr id="3" name="Content Placeholder 2"/>
          <p:cNvSpPr>
            <a:spLocks noGrp="1"/>
          </p:cNvSpPr>
          <p:nvPr>
            <p:ph idx="1"/>
          </p:nvPr>
        </p:nvSpPr>
        <p:spPr>
          <a:xfrm>
            <a:off x="323528" y="1340768"/>
            <a:ext cx="8496944" cy="5112567"/>
          </a:xfrm>
        </p:spPr>
        <p:txBody>
          <a:bodyPr>
            <a:normAutofit/>
          </a:bodyPr>
          <a:lstStyle/>
          <a:p>
            <a:pPr marL="0" lvl="0" indent="0">
              <a:buNone/>
            </a:pPr>
            <a:r>
              <a:rPr lang="en-US" sz="3200" b="1" u="sng" dirty="0"/>
              <a:t>Horatio</a:t>
            </a:r>
            <a:endParaRPr lang="en-CA" sz="6000" b="1" u="sng" dirty="0"/>
          </a:p>
          <a:p>
            <a:pPr lvl="1"/>
            <a:r>
              <a:rPr lang="en-US" sz="2800" dirty="0"/>
              <a:t>The most important character in the scene</a:t>
            </a:r>
            <a:endParaRPr lang="en-CA" sz="5400" dirty="0"/>
          </a:p>
          <a:p>
            <a:pPr lvl="1"/>
            <a:r>
              <a:rPr lang="en-US" sz="2800" dirty="0"/>
              <a:t>Hamlet’s best friend</a:t>
            </a:r>
            <a:endParaRPr lang="en-CA" sz="5400" dirty="0"/>
          </a:p>
          <a:p>
            <a:pPr lvl="1"/>
            <a:r>
              <a:rPr lang="en-US" sz="2800" dirty="0"/>
              <a:t>He is a “scholar” (line 42)</a:t>
            </a:r>
            <a:endParaRPr lang="en-CA" sz="5400" dirty="0"/>
          </a:p>
          <a:p>
            <a:pPr lvl="1"/>
            <a:r>
              <a:rPr lang="en-US" sz="2800" dirty="0"/>
              <a:t>He is very careful with his language, and tries at all times to speak as exactly as he can</a:t>
            </a:r>
            <a:endParaRPr lang="en-CA" sz="5400" dirty="0"/>
          </a:p>
          <a:p>
            <a:pPr lvl="1"/>
            <a:r>
              <a:rPr lang="en-US" sz="2800" dirty="0"/>
              <a:t>He doubts the ghost until he can verify the guards’ report with his own eyes; he is there to “approve [the guards’] eyes” (line 29)</a:t>
            </a:r>
            <a:endParaRPr lang="en-CA" sz="5400" dirty="0"/>
          </a:p>
          <a:p>
            <a:endParaRPr lang="en-CA" dirty="0"/>
          </a:p>
        </p:txBody>
      </p:sp>
    </p:spTree>
    <p:extLst>
      <p:ext uri="{BB962C8B-B14F-4D97-AF65-F5344CB8AC3E}">
        <p14:creationId xmlns:p14="http://schemas.microsoft.com/office/powerpoint/2010/main" val="166040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p>
        </p:txBody>
      </p:sp>
      <p:sp>
        <p:nvSpPr>
          <p:cNvPr id="3" name="Content Placeholder 2"/>
          <p:cNvSpPr>
            <a:spLocks noGrp="1"/>
          </p:cNvSpPr>
          <p:nvPr>
            <p:ph idx="1"/>
          </p:nvPr>
        </p:nvSpPr>
        <p:spPr>
          <a:xfrm>
            <a:off x="251520" y="1268760"/>
            <a:ext cx="8424936" cy="5328591"/>
          </a:xfrm>
        </p:spPr>
        <p:txBody>
          <a:bodyPr>
            <a:normAutofit lnSpcReduction="10000"/>
          </a:bodyPr>
          <a:lstStyle/>
          <a:p>
            <a:pPr marL="0" lvl="0" indent="0">
              <a:buNone/>
            </a:pPr>
            <a:r>
              <a:rPr lang="en-US" sz="3600" b="1" u="sng" dirty="0"/>
              <a:t>The ghost</a:t>
            </a:r>
            <a:endParaRPr lang="en-CA" sz="6600" b="1" u="sng" dirty="0"/>
          </a:p>
          <a:p>
            <a:pPr lvl="1"/>
            <a:r>
              <a:rPr lang="en-US" sz="3200" dirty="0"/>
              <a:t>Elizabethan beliefs about ghosts:</a:t>
            </a:r>
            <a:endParaRPr lang="en-CA" sz="6000" dirty="0"/>
          </a:p>
          <a:p>
            <a:pPr lvl="2"/>
            <a:r>
              <a:rPr lang="en-US" sz="2800" dirty="0"/>
              <a:t>A ghost </a:t>
            </a:r>
            <a:r>
              <a:rPr lang="en-US" sz="2800" i="1" dirty="0"/>
              <a:t>could</a:t>
            </a:r>
            <a:r>
              <a:rPr lang="en-US" sz="2800" dirty="0"/>
              <a:t> be the spirit of a dead person, but it did not have to be</a:t>
            </a:r>
            <a:endParaRPr lang="en-CA" sz="5400" dirty="0"/>
          </a:p>
          <a:p>
            <a:pPr lvl="2"/>
            <a:r>
              <a:rPr lang="en-US" sz="2800" dirty="0"/>
              <a:t>Apparently some ghosts could be demons or devils that trick the living into thinking that they are dead relatives; this is a source of one of Hamlet’s biggest delays in killing Claudius later</a:t>
            </a:r>
            <a:endParaRPr lang="en-CA" sz="5400" dirty="0"/>
          </a:p>
          <a:p>
            <a:pPr lvl="2"/>
            <a:r>
              <a:rPr lang="en-US" sz="2800" dirty="0"/>
              <a:t>It is “a spirit that can take on any shape for any purpose” (Asimov, vol. II, p. 82)</a:t>
            </a:r>
            <a:endParaRPr lang="en-CA" sz="5400" dirty="0"/>
          </a:p>
          <a:p>
            <a:endParaRPr lang="en-CA" dirty="0"/>
          </a:p>
        </p:txBody>
      </p:sp>
    </p:spTree>
    <p:extLst>
      <p:ext uri="{BB962C8B-B14F-4D97-AF65-F5344CB8AC3E}">
        <p14:creationId xmlns:p14="http://schemas.microsoft.com/office/powerpoint/2010/main" val="1993797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 1, Scene 1</a:t>
            </a:r>
          </a:p>
        </p:txBody>
      </p:sp>
      <p:sp>
        <p:nvSpPr>
          <p:cNvPr id="3" name="Content Placeholder 2"/>
          <p:cNvSpPr>
            <a:spLocks noGrp="1"/>
          </p:cNvSpPr>
          <p:nvPr>
            <p:ph idx="1"/>
          </p:nvPr>
        </p:nvSpPr>
        <p:spPr>
          <a:xfrm>
            <a:off x="0" y="1196752"/>
            <a:ext cx="9036496" cy="5328592"/>
          </a:xfrm>
        </p:spPr>
        <p:txBody>
          <a:bodyPr>
            <a:normAutofit/>
          </a:bodyPr>
          <a:lstStyle/>
          <a:p>
            <a:endParaRPr lang="en-CA" dirty="0"/>
          </a:p>
          <a:p>
            <a:pPr lvl="1"/>
            <a:r>
              <a:rPr lang="en-US" dirty="0"/>
              <a:t>It is “In the same figure </a:t>
            </a:r>
            <a:r>
              <a:rPr lang="en-US" i="1" dirty="0"/>
              <a:t>like </a:t>
            </a:r>
            <a:r>
              <a:rPr lang="en-US" dirty="0"/>
              <a:t>the king that’s dead” (line 41 – italics added)</a:t>
            </a:r>
            <a:endParaRPr lang="en-CA" sz="4000" dirty="0"/>
          </a:p>
          <a:p>
            <a:pPr lvl="2"/>
            <a:r>
              <a:rPr lang="en-US" dirty="0"/>
              <a:t>It looks like the dead king, but they are not convinced it </a:t>
            </a:r>
            <a:r>
              <a:rPr lang="en-US" i="1" dirty="0"/>
              <a:t>is</a:t>
            </a:r>
            <a:r>
              <a:rPr lang="en-US" dirty="0"/>
              <a:t> the dead king</a:t>
            </a:r>
            <a:endParaRPr lang="en-CA" sz="3600" dirty="0"/>
          </a:p>
          <a:p>
            <a:pPr lvl="2"/>
            <a:r>
              <a:rPr lang="en-US" dirty="0"/>
              <a:t>Horatio says that is has “usurp[</a:t>
            </a:r>
            <a:r>
              <a:rPr lang="en-US" dirty="0" err="1"/>
              <a:t>ed</a:t>
            </a:r>
            <a:r>
              <a:rPr lang="en-US" dirty="0"/>
              <a:t>]” King Hamlet’s “fair and warlike form” (lines 46-47)</a:t>
            </a:r>
            <a:endParaRPr lang="en-CA" sz="3600" dirty="0"/>
          </a:p>
          <a:p>
            <a:pPr lvl="1"/>
            <a:r>
              <a:rPr lang="en-US" dirty="0"/>
              <a:t>Apparently the dead King Hamlet was a great warrior</a:t>
            </a:r>
            <a:endParaRPr lang="en-CA" sz="4000" dirty="0"/>
          </a:p>
          <a:p>
            <a:pPr lvl="1"/>
            <a:r>
              <a:rPr lang="en-US" dirty="0"/>
              <a:t>Horatio first sees it as a warning about something bad that is going to happen</a:t>
            </a:r>
            <a:endParaRPr lang="en-CA" sz="4000" dirty="0"/>
          </a:p>
          <a:p>
            <a:pPr lvl="2"/>
            <a:r>
              <a:rPr lang="en-US" dirty="0"/>
              <a:t>“This bodes some strange eruption to our state” (line 69)</a:t>
            </a:r>
            <a:endParaRPr lang="en-CA" sz="3600" dirty="0"/>
          </a:p>
          <a:p>
            <a:pPr lvl="2"/>
            <a:r>
              <a:rPr lang="en-US" dirty="0"/>
              <a:t>Being a scholar, he comes up with a historical precedent:</a:t>
            </a:r>
            <a:endParaRPr lang="en-CA" sz="3600" dirty="0"/>
          </a:p>
          <a:p>
            <a:pPr lvl="3"/>
            <a:r>
              <a:rPr lang="en-US" dirty="0"/>
              <a:t>In Caesar’s time, close to the time of his assassination, “the sheeted dead / Did squeak and gibber in the Roman streets” (lines 115-116)</a:t>
            </a:r>
            <a:endParaRPr lang="en-CA" sz="3200" dirty="0"/>
          </a:p>
          <a:p>
            <a:pPr lvl="3"/>
            <a:r>
              <a:rPr lang="en-US" dirty="0"/>
              <a:t>Shakespeare had just written </a:t>
            </a:r>
            <a:r>
              <a:rPr lang="en-US" i="1" dirty="0"/>
              <a:t>Julius Caesar </a:t>
            </a:r>
            <a:r>
              <a:rPr lang="en-US" dirty="0"/>
              <a:t>at some point in the two or three years preceding </a:t>
            </a:r>
            <a:r>
              <a:rPr lang="en-US" i="1" dirty="0"/>
              <a:t>Hamlet</a:t>
            </a:r>
            <a:r>
              <a:rPr lang="en-US" dirty="0"/>
              <a:t>, so it was on his mind</a:t>
            </a:r>
            <a:endParaRPr lang="en-CA" sz="3200" dirty="0"/>
          </a:p>
          <a:p>
            <a:endParaRPr lang="en-CA" dirty="0"/>
          </a:p>
        </p:txBody>
      </p:sp>
    </p:spTree>
    <p:extLst>
      <p:ext uri="{BB962C8B-B14F-4D97-AF65-F5344CB8AC3E}">
        <p14:creationId xmlns:p14="http://schemas.microsoft.com/office/powerpoint/2010/main" val="418159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Act 1, Scene </a:t>
            </a:r>
            <a:r>
              <a:rPr lang="en-CA" dirty="0" smtClean="0"/>
              <a:t>1</a:t>
            </a:r>
            <a:br>
              <a:rPr lang="en-CA" dirty="0" smtClean="0"/>
            </a:br>
            <a:r>
              <a:rPr lang="en-CA" sz="2800" b="1" u="sng" dirty="0" smtClean="0"/>
              <a:t>The Ghost</a:t>
            </a:r>
            <a:endParaRPr lang="en-CA" sz="2800" b="1" u="sng" dirty="0"/>
          </a:p>
        </p:txBody>
      </p:sp>
      <p:sp>
        <p:nvSpPr>
          <p:cNvPr id="5" name="Content Placeholder 4"/>
          <p:cNvSpPr>
            <a:spLocks noGrp="1"/>
          </p:cNvSpPr>
          <p:nvPr>
            <p:ph idx="1"/>
          </p:nvPr>
        </p:nvSpPr>
        <p:spPr>
          <a:xfrm>
            <a:off x="179512" y="1700808"/>
            <a:ext cx="8712968" cy="4547599"/>
          </a:xfrm>
        </p:spPr>
        <p:txBody>
          <a:bodyPr>
            <a:noAutofit/>
          </a:bodyPr>
          <a:lstStyle/>
          <a:p>
            <a:r>
              <a:rPr lang="en-CA" sz="2800" dirty="0" smtClean="0"/>
              <a:t>Ominous presence suggests the  upsetting of the balance of nature</a:t>
            </a:r>
          </a:p>
          <a:p>
            <a:r>
              <a:rPr lang="en-CA" sz="2800" dirty="0" smtClean="0"/>
              <a:t>Bernardo &amp; Marcellus wait to show Horatio</a:t>
            </a:r>
          </a:p>
          <a:p>
            <a:r>
              <a:rPr lang="en-CA" sz="2800" dirty="0" smtClean="0"/>
              <a:t>Horatio declares that the ghost must bring warning of impending misfortune for Denmark, perhaps in the form of a military attack. (has same armour and expression as when he battled Normans and Poles)</a:t>
            </a:r>
            <a:endParaRPr lang="en-CA" sz="2800" dirty="0"/>
          </a:p>
        </p:txBody>
      </p:sp>
    </p:spTree>
    <p:extLst>
      <p:ext uri="{BB962C8B-B14F-4D97-AF65-F5344CB8AC3E}">
        <p14:creationId xmlns:p14="http://schemas.microsoft.com/office/powerpoint/2010/main" val="3751584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175</TotalTime>
  <Words>1183</Words>
  <Application>Microsoft Office PowerPoint</Application>
  <PresentationFormat>On-screen Show (4:3)</PresentationFormat>
  <Paragraphs>86</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Century Gothic</vt:lpstr>
      <vt:lpstr>Courier New</vt:lpstr>
      <vt:lpstr>Symbol</vt:lpstr>
      <vt:lpstr>Times New Roman</vt:lpstr>
      <vt:lpstr>Wingdings 3</vt:lpstr>
      <vt:lpstr>Ion</vt:lpstr>
      <vt:lpstr>Act 1, Scene 1</vt:lpstr>
      <vt:lpstr>Setting</vt:lpstr>
      <vt:lpstr>Act 1, Scene 1</vt:lpstr>
      <vt:lpstr>Act 1, Scene 1</vt:lpstr>
      <vt:lpstr>Act 1, Scene 1</vt:lpstr>
      <vt:lpstr>Act 1, Scene 1</vt:lpstr>
      <vt:lpstr>Act 1, Scene 1</vt:lpstr>
      <vt:lpstr>Act 1, Scene 1</vt:lpstr>
      <vt:lpstr>Act 1, Scene 1 The Ghost</vt:lpstr>
      <vt:lpstr>Act 1, Scene 1 The ghost</vt:lpstr>
      <vt:lpstr>Act 1, Scene 1 The ghost</vt:lpstr>
      <vt:lpstr>Act 1, Scene 1</vt:lpstr>
      <vt:lpstr>Act 1, Scene 1</vt:lpstr>
      <vt:lpstr>Act 1, Scene 1</vt:lpstr>
      <vt:lpstr>Act 1, Scene 1</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Ghost</dc:title>
  <dc:creator>Lesley Neals</dc:creator>
  <cp:lastModifiedBy>Neals, Lesley</cp:lastModifiedBy>
  <cp:revision>6</cp:revision>
  <dcterms:created xsi:type="dcterms:W3CDTF">2015-10-30T01:21:31Z</dcterms:created>
  <dcterms:modified xsi:type="dcterms:W3CDTF">2015-11-03T15:02:28Z</dcterms:modified>
</cp:coreProperties>
</file>